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58"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763"/>
    <p:restoredTop sz="94663"/>
  </p:normalViewPr>
  <p:slideViewPr>
    <p:cSldViewPr snapToGrid="0">
      <p:cViewPr varScale="1">
        <p:scale>
          <a:sx n="117" d="100"/>
          <a:sy n="117" d="100"/>
        </p:scale>
        <p:origin x="69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6F8AE-5EF3-B965-8361-A8698CBB943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124CD72B-7C4E-B86A-6752-D9353FD9CFE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BE688180-8E27-E796-B96B-9668038919EE}"/>
              </a:ext>
            </a:extLst>
          </p:cNvPr>
          <p:cNvSpPr>
            <a:spLocks noGrp="1"/>
          </p:cNvSpPr>
          <p:nvPr>
            <p:ph type="dt" sz="half" idx="10"/>
          </p:nvPr>
        </p:nvSpPr>
        <p:spPr/>
        <p:txBody>
          <a:bodyPr/>
          <a:lstStyle/>
          <a:p>
            <a:fld id="{DF794592-AB56-C742-98FC-B6CA0B98C637}" type="datetimeFigureOut">
              <a:rPr lang="en-US" smtClean="0"/>
              <a:t>4/22/23</a:t>
            </a:fld>
            <a:endParaRPr lang="en-US"/>
          </a:p>
        </p:txBody>
      </p:sp>
      <p:sp>
        <p:nvSpPr>
          <p:cNvPr id="5" name="Footer Placeholder 4">
            <a:extLst>
              <a:ext uri="{FF2B5EF4-FFF2-40B4-BE49-F238E27FC236}">
                <a16:creationId xmlns:a16="http://schemas.microsoft.com/office/drawing/2014/main" id="{FB3F19FC-2865-37D1-27B4-3476920B1D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7D64CC-8A2C-D967-C165-93AA985624F2}"/>
              </a:ext>
            </a:extLst>
          </p:cNvPr>
          <p:cNvSpPr>
            <a:spLocks noGrp="1"/>
          </p:cNvSpPr>
          <p:nvPr>
            <p:ph type="sldNum" sz="quarter" idx="12"/>
          </p:nvPr>
        </p:nvSpPr>
        <p:spPr/>
        <p:txBody>
          <a:bodyPr/>
          <a:lstStyle/>
          <a:p>
            <a:fld id="{C79D2EF0-0061-0B4E-837E-0C25F1BD467D}" type="slidenum">
              <a:rPr lang="en-US" smtClean="0"/>
              <a:t>‹#›</a:t>
            </a:fld>
            <a:endParaRPr lang="en-US"/>
          </a:p>
        </p:txBody>
      </p:sp>
    </p:spTree>
    <p:extLst>
      <p:ext uri="{BB962C8B-B14F-4D97-AF65-F5344CB8AC3E}">
        <p14:creationId xmlns:p14="http://schemas.microsoft.com/office/powerpoint/2010/main" val="3098380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BFB78-414D-FF8C-914F-62209A8DD40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1FD7EC5-048E-5FA3-1444-5FA80921C65B}"/>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06DC60A-8CE0-ED09-BC14-F76784EF3251}"/>
              </a:ext>
            </a:extLst>
          </p:cNvPr>
          <p:cNvSpPr>
            <a:spLocks noGrp="1"/>
          </p:cNvSpPr>
          <p:nvPr>
            <p:ph type="dt" sz="half" idx="10"/>
          </p:nvPr>
        </p:nvSpPr>
        <p:spPr/>
        <p:txBody>
          <a:bodyPr/>
          <a:lstStyle/>
          <a:p>
            <a:fld id="{DF794592-AB56-C742-98FC-B6CA0B98C637}" type="datetimeFigureOut">
              <a:rPr lang="en-US" smtClean="0"/>
              <a:t>4/22/23</a:t>
            </a:fld>
            <a:endParaRPr lang="en-US"/>
          </a:p>
        </p:txBody>
      </p:sp>
      <p:sp>
        <p:nvSpPr>
          <p:cNvPr id="5" name="Footer Placeholder 4">
            <a:extLst>
              <a:ext uri="{FF2B5EF4-FFF2-40B4-BE49-F238E27FC236}">
                <a16:creationId xmlns:a16="http://schemas.microsoft.com/office/drawing/2014/main" id="{933D50D8-D26C-85F4-8A41-2258B49574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3147C1-3E3F-4CFF-6737-A7848B1245B0}"/>
              </a:ext>
            </a:extLst>
          </p:cNvPr>
          <p:cNvSpPr>
            <a:spLocks noGrp="1"/>
          </p:cNvSpPr>
          <p:nvPr>
            <p:ph type="sldNum" sz="quarter" idx="12"/>
          </p:nvPr>
        </p:nvSpPr>
        <p:spPr/>
        <p:txBody>
          <a:bodyPr/>
          <a:lstStyle/>
          <a:p>
            <a:fld id="{C79D2EF0-0061-0B4E-837E-0C25F1BD467D}" type="slidenum">
              <a:rPr lang="en-US" smtClean="0"/>
              <a:t>‹#›</a:t>
            </a:fld>
            <a:endParaRPr lang="en-US"/>
          </a:p>
        </p:txBody>
      </p:sp>
    </p:spTree>
    <p:extLst>
      <p:ext uri="{BB962C8B-B14F-4D97-AF65-F5344CB8AC3E}">
        <p14:creationId xmlns:p14="http://schemas.microsoft.com/office/powerpoint/2010/main" val="3531626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5A466-86D7-7EB7-DD24-53D65A004031}"/>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48294B57-7F1D-E3B2-DD66-EA5A9DA6CC6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F6DBC41-A13F-FFB6-90D0-F242660E0333}"/>
              </a:ext>
            </a:extLst>
          </p:cNvPr>
          <p:cNvSpPr>
            <a:spLocks noGrp="1"/>
          </p:cNvSpPr>
          <p:nvPr>
            <p:ph type="dt" sz="half" idx="10"/>
          </p:nvPr>
        </p:nvSpPr>
        <p:spPr/>
        <p:txBody>
          <a:bodyPr/>
          <a:lstStyle/>
          <a:p>
            <a:fld id="{DF794592-AB56-C742-98FC-B6CA0B98C637}" type="datetimeFigureOut">
              <a:rPr lang="en-US" smtClean="0"/>
              <a:t>4/22/23</a:t>
            </a:fld>
            <a:endParaRPr lang="en-US"/>
          </a:p>
        </p:txBody>
      </p:sp>
      <p:sp>
        <p:nvSpPr>
          <p:cNvPr id="5" name="Footer Placeholder 4">
            <a:extLst>
              <a:ext uri="{FF2B5EF4-FFF2-40B4-BE49-F238E27FC236}">
                <a16:creationId xmlns:a16="http://schemas.microsoft.com/office/drawing/2014/main" id="{9D467982-50E2-DE1F-0601-81E13DB320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62F07C-3C06-F2A8-129D-4455AB0547CC}"/>
              </a:ext>
            </a:extLst>
          </p:cNvPr>
          <p:cNvSpPr>
            <a:spLocks noGrp="1"/>
          </p:cNvSpPr>
          <p:nvPr>
            <p:ph type="sldNum" sz="quarter" idx="12"/>
          </p:nvPr>
        </p:nvSpPr>
        <p:spPr/>
        <p:txBody>
          <a:bodyPr/>
          <a:lstStyle/>
          <a:p>
            <a:fld id="{C79D2EF0-0061-0B4E-837E-0C25F1BD467D}" type="slidenum">
              <a:rPr lang="en-US" smtClean="0"/>
              <a:t>‹#›</a:t>
            </a:fld>
            <a:endParaRPr lang="en-US"/>
          </a:p>
        </p:txBody>
      </p:sp>
    </p:spTree>
    <p:extLst>
      <p:ext uri="{BB962C8B-B14F-4D97-AF65-F5344CB8AC3E}">
        <p14:creationId xmlns:p14="http://schemas.microsoft.com/office/powerpoint/2010/main" val="41467758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6475B-0000-ECC5-D536-1CE8E9E8864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56A7717C-8018-30A6-D62C-96CF02E9B09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EAB8D89E-C7A6-87AD-6068-B9B64FA6DC0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3975D65-6500-009A-8C72-3F1AABC6E974}"/>
              </a:ext>
            </a:extLst>
          </p:cNvPr>
          <p:cNvSpPr>
            <a:spLocks noGrp="1"/>
          </p:cNvSpPr>
          <p:nvPr>
            <p:ph type="dt" sz="half" idx="10"/>
          </p:nvPr>
        </p:nvSpPr>
        <p:spPr/>
        <p:txBody>
          <a:bodyPr/>
          <a:lstStyle/>
          <a:p>
            <a:fld id="{DF794592-AB56-C742-98FC-B6CA0B98C637}" type="datetimeFigureOut">
              <a:rPr lang="en-US" smtClean="0"/>
              <a:t>4/22/23</a:t>
            </a:fld>
            <a:endParaRPr lang="en-US"/>
          </a:p>
        </p:txBody>
      </p:sp>
      <p:sp>
        <p:nvSpPr>
          <p:cNvPr id="6" name="Footer Placeholder 5">
            <a:extLst>
              <a:ext uri="{FF2B5EF4-FFF2-40B4-BE49-F238E27FC236}">
                <a16:creationId xmlns:a16="http://schemas.microsoft.com/office/drawing/2014/main" id="{0111CA68-F1E9-7BAF-E9A5-E04A421D35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185935-2914-A0AD-B594-22A116E8D405}"/>
              </a:ext>
            </a:extLst>
          </p:cNvPr>
          <p:cNvSpPr>
            <a:spLocks noGrp="1"/>
          </p:cNvSpPr>
          <p:nvPr>
            <p:ph type="sldNum" sz="quarter" idx="12"/>
          </p:nvPr>
        </p:nvSpPr>
        <p:spPr/>
        <p:txBody>
          <a:bodyPr/>
          <a:lstStyle/>
          <a:p>
            <a:fld id="{C79D2EF0-0061-0B4E-837E-0C25F1BD467D}" type="slidenum">
              <a:rPr lang="en-US" smtClean="0"/>
              <a:t>‹#›</a:t>
            </a:fld>
            <a:endParaRPr lang="en-US"/>
          </a:p>
        </p:txBody>
      </p:sp>
    </p:spTree>
    <p:extLst>
      <p:ext uri="{BB962C8B-B14F-4D97-AF65-F5344CB8AC3E}">
        <p14:creationId xmlns:p14="http://schemas.microsoft.com/office/powerpoint/2010/main" val="605638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F499B-F3C9-16E2-C836-3DE6DD183A0C}"/>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6A8DD01-F80A-A1C9-74AC-084F2B1C8E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53DDB6F5-3989-39AC-D921-BCEBB507C0E1}"/>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766D8FFA-26B6-F03D-0BA7-C73C736B76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CB452F9-4453-6F6A-B47E-5D262344B6A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D4E3DF8A-A296-2055-E462-050458318EA4}"/>
              </a:ext>
            </a:extLst>
          </p:cNvPr>
          <p:cNvSpPr>
            <a:spLocks noGrp="1"/>
          </p:cNvSpPr>
          <p:nvPr>
            <p:ph type="dt" sz="half" idx="10"/>
          </p:nvPr>
        </p:nvSpPr>
        <p:spPr/>
        <p:txBody>
          <a:bodyPr/>
          <a:lstStyle/>
          <a:p>
            <a:fld id="{DF794592-AB56-C742-98FC-B6CA0B98C637}" type="datetimeFigureOut">
              <a:rPr lang="en-US" smtClean="0"/>
              <a:t>4/22/23</a:t>
            </a:fld>
            <a:endParaRPr lang="en-US"/>
          </a:p>
        </p:txBody>
      </p:sp>
      <p:sp>
        <p:nvSpPr>
          <p:cNvPr id="8" name="Footer Placeholder 7">
            <a:extLst>
              <a:ext uri="{FF2B5EF4-FFF2-40B4-BE49-F238E27FC236}">
                <a16:creationId xmlns:a16="http://schemas.microsoft.com/office/drawing/2014/main" id="{C191B4BD-CDF8-CDA1-7913-C86B3A3257B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1B68816-C2E4-397A-E15D-1B25F9D2772A}"/>
              </a:ext>
            </a:extLst>
          </p:cNvPr>
          <p:cNvSpPr>
            <a:spLocks noGrp="1"/>
          </p:cNvSpPr>
          <p:nvPr>
            <p:ph type="sldNum" sz="quarter" idx="12"/>
          </p:nvPr>
        </p:nvSpPr>
        <p:spPr/>
        <p:txBody>
          <a:bodyPr/>
          <a:lstStyle/>
          <a:p>
            <a:fld id="{C79D2EF0-0061-0B4E-837E-0C25F1BD467D}" type="slidenum">
              <a:rPr lang="en-US" smtClean="0"/>
              <a:t>‹#›</a:t>
            </a:fld>
            <a:endParaRPr lang="en-US"/>
          </a:p>
        </p:txBody>
      </p:sp>
    </p:spTree>
    <p:extLst>
      <p:ext uri="{BB962C8B-B14F-4D97-AF65-F5344CB8AC3E}">
        <p14:creationId xmlns:p14="http://schemas.microsoft.com/office/powerpoint/2010/main" val="20607771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4F350-F60D-00CF-CC0E-749525159AD3}"/>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E7B3CBB9-CC5B-BEF8-FFCD-60ECDC818863}"/>
              </a:ext>
            </a:extLst>
          </p:cNvPr>
          <p:cNvSpPr>
            <a:spLocks noGrp="1"/>
          </p:cNvSpPr>
          <p:nvPr>
            <p:ph type="dt" sz="half" idx="10"/>
          </p:nvPr>
        </p:nvSpPr>
        <p:spPr/>
        <p:txBody>
          <a:bodyPr/>
          <a:lstStyle/>
          <a:p>
            <a:fld id="{DF794592-AB56-C742-98FC-B6CA0B98C637}" type="datetimeFigureOut">
              <a:rPr lang="en-US" smtClean="0"/>
              <a:t>4/22/23</a:t>
            </a:fld>
            <a:endParaRPr lang="en-US"/>
          </a:p>
        </p:txBody>
      </p:sp>
      <p:sp>
        <p:nvSpPr>
          <p:cNvPr id="4" name="Footer Placeholder 3">
            <a:extLst>
              <a:ext uri="{FF2B5EF4-FFF2-40B4-BE49-F238E27FC236}">
                <a16:creationId xmlns:a16="http://schemas.microsoft.com/office/drawing/2014/main" id="{BF413F82-E656-95C4-1F57-31BB94DB36B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D87CFF2-0FDC-3E3E-323C-79BF846724E4}"/>
              </a:ext>
            </a:extLst>
          </p:cNvPr>
          <p:cNvSpPr>
            <a:spLocks noGrp="1"/>
          </p:cNvSpPr>
          <p:nvPr>
            <p:ph type="sldNum" sz="quarter" idx="12"/>
          </p:nvPr>
        </p:nvSpPr>
        <p:spPr/>
        <p:txBody>
          <a:bodyPr/>
          <a:lstStyle/>
          <a:p>
            <a:fld id="{C79D2EF0-0061-0B4E-837E-0C25F1BD467D}" type="slidenum">
              <a:rPr lang="en-US" smtClean="0"/>
              <a:t>‹#›</a:t>
            </a:fld>
            <a:endParaRPr lang="en-US"/>
          </a:p>
        </p:txBody>
      </p:sp>
    </p:spTree>
    <p:extLst>
      <p:ext uri="{BB962C8B-B14F-4D97-AF65-F5344CB8AC3E}">
        <p14:creationId xmlns:p14="http://schemas.microsoft.com/office/powerpoint/2010/main" val="24842739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0391A6F-C3A2-44E2-605A-F449E20C2CBF}"/>
              </a:ext>
            </a:extLst>
          </p:cNvPr>
          <p:cNvSpPr>
            <a:spLocks noGrp="1"/>
          </p:cNvSpPr>
          <p:nvPr>
            <p:ph type="dt" sz="half" idx="10"/>
          </p:nvPr>
        </p:nvSpPr>
        <p:spPr/>
        <p:txBody>
          <a:bodyPr/>
          <a:lstStyle/>
          <a:p>
            <a:fld id="{DF794592-AB56-C742-98FC-B6CA0B98C637}" type="datetimeFigureOut">
              <a:rPr lang="en-US" smtClean="0"/>
              <a:t>4/22/23</a:t>
            </a:fld>
            <a:endParaRPr lang="en-US"/>
          </a:p>
        </p:txBody>
      </p:sp>
      <p:sp>
        <p:nvSpPr>
          <p:cNvPr id="3" name="Footer Placeholder 2">
            <a:extLst>
              <a:ext uri="{FF2B5EF4-FFF2-40B4-BE49-F238E27FC236}">
                <a16:creationId xmlns:a16="http://schemas.microsoft.com/office/drawing/2014/main" id="{41C00A2E-6178-905E-0660-4F8DCD5D3D1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239348A-CAAA-84BB-5D71-DA4773999048}"/>
              </a:ext>
            </a:extLst>
          </p:cNvPr>
          <p:cNvSpPr>
            <a:spLocks noGrp="1"/>
          </p:cNvSpPr>
          <p:nvPr>
            <p:ph type="sldNum" sz="quarter" idx="12"/>
          </p:nvPr>
        </p:nvSpPr>
        <p:spPr/>
        <p:txBody>
          <a:bodyPr/>
          <a:lstStyle/>
          <a:p>
            <a:fld id="{C79D2EF0-0061-0B4E-837E-0C25F1BD467D}" type="slidenum">
              <a:rPr lang="en-US" smtClean="0"/>
              <a:t>‹#›</a:t>
            </a:fld>
            <a:endParaRPr lang="en-US"/>
          </a:p>
        </p:txBody>
      </p:sp>
    </p:spTree>
    <p:extLst>
      <p:ext uri="{BB962C8B-B14F-4D97-AF65-F5344CB8AC3E}">
        <p14:creationId xmlns:p14="http://schemas.microsoft.com/office/powerpoint/2010/main" val="1064349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5EBC1-2BB4-CE48-0DD6-04359C08B3A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0888529-A7DA-78B8-B742-5C631CCB3A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290625E1-9843-E701-A3AB-CEAAE6CB91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284B9DF-CCED-F01E-9BBF-1EC4EC50B0D6}"/>
              </a:ext>
            </a:extLst>
          </p:cNvPr>
          <p:cNvSpPr>
            <a:spLocks noGrp="1"/>
          </p:cNvSpPr>
          <p:nvPr>
            <p:ph type="dt" sz="half" idx="10"/>
          </p:nvPr>
        </p:nvSpPr>
        <p:spPr/>
        <p:txBody>
          <a:bodyPr/>
          <a:lstStyle/>
          <a:p>
            <a:fld id="{DF794592-AB56-C742-98FC-B6CA0B98C637}" type="datetimeFigureOut">
              <a:rPr lang="en-US" smtClean="0"/>
              <a:t>4/22/23</a:t>
            </a:fld>
            <a:endParaRPr lang="en-US"/>
          </a:p>
        </p:txBody>
      </p:sp>
      <p:sp>
        <p:nvSpPr>
          <p:cNvPr id="6" name="Footer Placeholder 5">
            <a:extLst>
              <a:ext uri="{FF2B5EF4-FFF2-40B4-BE49-F238E27FC236}">
                <a16:creationId xmlns:a16="http://schemas.microsoft.com/office/drawing/2014/main" id="{1F533CCF-4FB8-FF4F-BE2B-62494EBAA2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25E378-FBD8-814C-B0A8-833845CAEAD9}"/>
              </a:ext>
            </a:extLst>
          </p:cNvPr>
          <p:cNvSpPr>
            <a:spLocks noGrp="1"/>
          </p:cNvSpPr>
          <p:nvPr>
            <p:ph type="sldNum" sz="quarter" idx="12"/>
          </p:nvPr>
        </p:nvSpPr>
        <p:spPr/>
        <p:txBody>
          <a:bodyPr/>
          <a:lstStyle/>
          <a:p>
            <a:fld id="{C79D2EF0-0061-0B4E-837E-0C25F1BD467D}" type="slidenum">
              <a:rPr lang="en-US" smtClean="0"/>
              <a:t>‹#›</a:t>
            </a:fld>
            <a:endParaRPr lang="en-US"/>
          </a:p>
        </p:txBody>
      </p:sp>
    </p:spTree>
    <p:extLst>
      <p:ext uri="{BB962C8B-B14F-4D97-AF65-F5344CB8AC3E}">
        <p14:creationId xmlns:p14="http://schemas.microsoft.com/office/powerpoint/2010/main" val="1913224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E42CD-8C1F-3363-84AE-B2F8C01AFAF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43727442-C6DC-18B4-D71F-2318BE0D4C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A5FC75E-7292-7265-FC6D-50634BC7A5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60CF7ED-8A18-553B-987F-75663C33E054}"/>
              </a:ext>
            </a:extLst>
          </p:cNvPr>
          <p:cNvSpPr>
            <a:spLocks noGrp="1"/>
          </p:cNvSpPr>
          <p:nvPr>
            <p:ph type="dt" sz="half" idx="10"/>
          </p:nvPr>
        </p:nvSpPr>
        <p:spPr/>
        <p:txBody>
          <a:bodyPr/>
          <a:lstStyle/>
          <a:p>
            <a:fld id="{DF794592-AB56-C742-98FC-B6CA0B98C637}" type="datetimeFigureOut">
              <a:rPr lang="en-US" smtClean="0"/>
              <a:t>4/22/23</a:t>
            </a:fld>
            <a:endParaRPr lang="en-US"/>
          </a:p>
        </p:txBody>
      </p:sp>
      <p:sp>
        <p:nvSpPr>
          <p:cNvPr id="6" name="Footer Placeholder 5">
            <a:extLst>
              <a:ext uri="{FF2B5EF4-FFF2-40B4-BE49-F238E27FC236}">
                <a16:creationId xmlns:a16="http://schemas.microsoft.com/office/drawing/2014/main" id="{E692E398-F3FB-ED2C-A295-DE1FEED5F0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AA680B-89FD-CC86-12DF-D0517D8FFCC4}"/>
              </a:ext>
            </a:extLst>
          </p:cNvPr>
          <p:cNvSpPr>
            <a:spLocks noGrp="1"/>
          </p:cNvSpPr>
          <p:nvPr>
            <p:ph type="sldNum" sz="quarter" idx="12"/>
          </p:nvPr>
        </p:nvSpPr>
        <p:spPr/>
        <p:txBody>
          <a:bodyPr/>
          <a:lstStyle/>
          <a:p>
            <a:fld id="{C79D2EF0-0061-0B4E-837E-0C25F1BD467D}" type="slidenum">
              <a:rPr lang="en-US" smtClean="0"/>
              <a:t>‹#›</a:t>
            </a:fld>
            <a:endParaRPr lang="en-US"/>
          </a:p>
        </p:txBody>
      </p:sp>
    </p:spTree>
    <p:extLst>
      <p:ext uri="{BB962C8B-B14F-4D97-AF65-F5344CB8AC3E}">
        <p14:creationId xmlns:p14="http://schemas.microsoft.com/office/powerpoint/2010/main" val="7106850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416F4-D9F0-B457-3B83-487CB187F62A}"/>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97D590B-4BB8-7FEE-1DA2-33A56094DC0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7818039-632B-A99F-5DA4-011AB7A40245}"/>
              </a:ext>
            </a:extLst>
          </p:cNvPr>
          <p:cNvSpPr>
            <a:spLocks noGrp="1"/>
          </p:cNvSpPr>
          <p:nvPr>
            <p:ph type="dt" sz="half" idx="10"/>
          </p:nvPr>
        </p:nvSpPr>
        <p:spPr/>
        <p:txBody>
          <a:bodyPr/>
          <a:lstStyle/>
          <a:p>
            <a:fld id="{DF794592-AB56-C742-98FC-B6CA0B98C637}" type="datetimeFigureOut">
              <a:rPr lang="en-US" smtClean="0"/>
              <a:t>4/22/23</a:t>
            </a:fld>
            <a:endParaRPr lang="en-US"/>
          </a:p>
        </p:txBody>
      </p:sp>
      <p:sp>
        <p:nvSpPr>
          <p:cNvPr id="5" name="Footer Placeholder 4">
            <a:extLst>
              <a:ext uri="{FF2B5EF4-FFF2-40B4-BE49-F238E27FC236}">
                <a16:creationId xmlns:a16="http://schemas.microsoft.com/office/drawing/2014/main" id="{3B40F834-D707-4C54-13CB-1B8692C0DB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B83902-74D5-2ABD-56F6-0A54DAA87232}"/>
              </a:ext>
            </a:extLst>
          </p:cNvPr>
          <p:cNvSpPr>
            <a:spLocks noGrp="1"/>
          </p:cNvSpPr>
          <p:nvPr>
            <p:ph type="sldNum" sz="quarter" idx="12"/>
          </p:nvPr>
        </p:nvSpPr>
        <p:spPr/>
        <p:txBody>
          <a:bodyPr/>
          <a:lstStyle/>
          <a:p>
            <a:fld id="{C79D2EF0-0061-0B4E-837E-0C25F1BD467D}" type="slidenum">
              <a:rPr lang="en-US" smtClean="0"/>
              <a:t>‹#›</a:t>
            </a:fld>
            <a:endParaRPr lang="en-US"/>
          </a:p>
        </p:txBody>
      </p:sp>
    </p:spTree>
    <p:extLst>
      <p:ext uri="{BB962C8B-B14F-4D97-AF65-F5344CB8AC3E}">
        <p14:creationId xmlns:p14="http://schemas.microsoft.com/office/powerpoint/2010/main" val="23219664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B27069F-3B09-27AE-4002-49B5E0B6F742}"/>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2D3551DF-E406-42F9-781B-4731EE23DD4C}"/>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2404014-2D8D-8A49-69CC-49730015BB23}"/>
              </a:ext>
            </a:extLst>
          </p:cNvPr>
          <p:cNvSpPr>
            <a:spLocks noGrp="1"/>
          </p:cNvSpPr>
          <p:nvPr>
            <p:ph type="dt" sz="half" idx="10"/>
          </p:nvPr>
        </p:nvSpPr>
        <p:spPr/>
        <p:txBody>
          <a:bodyPr/>
          <a:lstStyle/>
          <a:p>
            <a:fld id="{DF794592-AB56-C742-98FC-B6CA0B98C637}" type="datetimeFigureOut">
              <a:rPr lang="en-US" smtClean="0"/>
              <a:t>4/22/23</a:t>
            </a:fld>
            <a:endParaRPr lang="en-US"/>
          </a:p>
        </p:txBody>
      </p:sp>
      <p:sp>
        <p:nvSpPr>
          <p:cNvPr id="5" name="Footer Placeholder 4">
            <a:extLst>
              <a:ext uri="{FF2B5EF4-FFF2-40B4-BE49-F238E27FC236}">
                <a16:creationId xmlns:a16="http://schemas.microsoft.com/office/drawing/2014/main" id="{73A2914A-F0E2-7AE5-2794-7136291221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E4A5D6-5CCB-4361-3F19-6F1296979539}"/>
              </a:ext>
            </a:extLst>
          </p:cNvPr>
          <p:cNvSpPr>
            <a:spLocks noGrp="1"/>
          </p:cNvSpPr>
          <p:nvPr>
            <p:ph type="sldNum" sz="quarter" idx="12"/>
          </p:nvPr>
        </p:nvSpPr>
        <p:spPr/>
        <p:txBody>
          <a:bodyPr/>
          <a:lstStyle/>
          <a:p>
            <a:fld id="{C79D2EF0-0061-0B4E-837E-0C25F1BD467D}" type="slidenum">
              <a:rPr lang="en-US" smtClean="0"/>
              <a:t>‹#›</a:t>
            </a:fld>
            <a:endParaRPr lang="en-US"/>
          </a:p>
        </p:txBody>
      </p:sp>
    </p:spTree>
    <p:extLst>
      <p:ext uri="{BB962C8B-B14F-4D97-AF65-F5344CB8AC3E}">
        <p14:creationId xmlns:p14="http://schemas.microsoft.com/office/powerpoint/2010/main" val="34355173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04DAA0-0C48-6DDB-80F7-D40CFABD5C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1CE28C1-4B3A-468C-9B70-C9F0D76A9C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ACC4510-AABD-B8D5-B079-60CBF9AA02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794592-AB56-C742-98FC-B6CA0B98C637}" type="datetimeFigureOut">
              <a:rPr lang="en-US" smtClean="0"/>
              <a:t>4/22/23</a:t>
            </a:fld>
            <a:endParaRPr lang="en-US"/>
          </a:p>
        </p:txBody>
      </p:sp>
      <p:sp>
        <p:nvSpPr>
          <p:cNvPr id="5" name="Footer Placeholder 4">
            <a:extLst>
              <a:ext uri="{FF2B5EF4-FFF2-40B4-BE49-F238E27FC236}">
                <a16:creationId xmlns:a16="http://schemas.microsoft.com/office/drawing/2014/main" id="{5AB9FB65-11F2-7C0C-3BD3-458B8E942D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E1C5879-56F1-4082-67BC-1F861E578BA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9D2EF0-0061-0B4E-837E-0C25F1BD467D}" type="slidenum">
              <a:rPr lang="en-US" smtClean="0"/>
              <a:t>‹#›</a:t>
            </a:fld>
            <a:endParaRPr lang="en-US"/>
          </a:p>
        </p:txBody>
      </p:sp>
      <p:sp>
        <p:nvSpPr>
          <p:cNvPr id="7" name="Rectangle 6">
            <a:extLst>
              <a:ext uri="{FF2B5EF4-FFF2-40B4-BE49-F238E27FC236}">
                <a16:creationId xmlns:a16="http://schemas.microsoft.com/office/drawing/2014/main" id="{62134AF6-3CA4-FF02-52ED-2320FA201F7B}"/>
              </a:ext>
            </a:extLst>
          </p:cNvPr>
          <p:cNvSpPr/>
          <p:nvPr userDrawn="1"/>
        </p:nvSpPr>
        <p:spPr>
          <a:xfrm>
            <a:off x="10084158" y="4765183"/>
            <a:ext cx="1924962" cy="1956293"/>
          </a:xfrm>
          <a:prstGeom prst="rect">
            <a:avLst/>
          </a:prstGeom>
          <a:blipFill>
            <a:blip r:embed="rId1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591176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A408A-F9AB-709B-FAE2-70B039E3B75E}"/>
              </a:ext>
            </a:extLst>
          </p:cNvPr>
          <p:cNvSpPr>
            <a:spLocks noGrp="1"/>
          </p:cNvSpPr>
          <p:nvPr>
            <p:ph type="ctrTitle"/>
          </p:nvPr>
        </p:nvSpPr>
        <p:spPr/>
        <p:txBody>
          <a:bodyPr>
            <a:normAutofit fontScale="90000"/>
          </a:bodyPr>
          <a:lstStyle/>
          <a:p>
            <a:r>
              <a:rPr lang="en-US" dirty="0"/>
              <a:t>Healthcare for Older People—a Human Rights Perspective</a:t>
            </a:r>
          </a:p>
        </p:txBody>
      </p:sp>
      <p:sp>
        <p:nvSpPr>
          <p:cNvPr id="3" name="Subtitle 2">
            <a:extLst>
              <a:ext uri="{FF2B5EF4-FFF2-40B4-BE49-F238E27FC236}">
                <a16:creationId xmlns:a16="http://schemas.microsoft.com/office/drawing/2014/main" id="{5317F82E-F332-1B4A-C38B-1EB056943218}"/>
              </a:ext>
            </a:extLst>
          </p:cNvPr>
          <p:cNvSpPr>
            <a:spLocks noGrp="1"/>
          </p:cNvSpPr>
          <p:nvPr>
            <p:ph type="subTitle" idx="1"/>
          </p:nvPr>
        </p:nvSpPr>
        <p:spPr/>
        <p:txBody>
          <a:bodyPr/>
          <a:lstStyle/>
          <a:p>
            <a:r>
              <a:rPr lang="en-US" dirty="0"/>
              <a:t>Andrew Stanners</a:t>
            </a:r>
          </a:p>
          <a:p>
            <a:r>
              <a:rPr lang="en-US" dirty="0"/>
              <a:t>Mid Yorkshire Hospitals NHS Trust, British Geriatric Society</a:t>
            </a:r>
          </a:p>
          <a:p>
            <a:r>
              <a:rPr lang="en-US" dirty="0" err="1"/>
              <a:t>a.j.stanners@leeds.ac.uk</a:t>
            </a:r>
            <a:endParaRPr lang="en-US" dirty="0"/>
          </a:p>
        </p:txBody>
      </p:sp>
    </p:spTree>
    <p:extLst>
      <p:ext uri="{BB962C8B-B14F-4D97-AF65-F5344CB8AC3E}">
        <p14:creationId xmlns:p14="http://schemas.microsoft.com/office/powerpoint/2010/main" val="14356012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28F9C-A587-D2E0-5449-4285402DD5A9}"/>
              </a:ext>
            </a:extLst>
          </p:cNvPr>
          <p:cNvSpPr>
            <a:spLocks noGrp="1"/>
          </p:cNvSpPr>
          <p:nvPr>
            <p:ph type="title"/>
          </p:nvPr>
        </p:nvSpPr>
        <p:spPr/>
        <p:txBody>
          <a:bodyPr/>
          <a:lstStyle/>
          <a:p>
            <a:r>
              <a:rPr lang="en-US" dirty="0"/>
              <a:t>Preliminaries</a:t>
            </a:r>
          </a:p>
        </p:txBody>
      </p:sp>
      <p:sp>
        <p:nvSpPr>
          <p:cNvPr id="3" name="Content Placeholder 2">
            <a:extLst>
              <a:ext uri="{FF2B5EF4-FFF2-40B4-BE49-F238E27FC236}">
                <a16:creationId xmlns:a16="http://schemas.microsoft.com/office/drawing/2014/main" id="{D7FD3A80-96A9-9B0A-5504-26FB33BA0D08}"/>
              </a:ext>
            </a:extLst>
          </p:cNvPr>
          <p:cNvSpPr>
            <a:spLocks noGrp="1"/>
          </p:cNvSpPr>
          <p:nvPr>
            <p:ph idx="1"/>
          </p:nvPr>
        </p:nvSpPr>
        <p:spPr>
          <a:xfrm>
            <a:off x="838200" y="1455313"/>
            <a:ext cx="10515600" cy="4721650"/>
          </a:xfrm>
        </p:spPr>
        <p:txBody>
          <a:bodyPr>
            <a:normAutofit/>
          </a:bodyPr>
          <a:lstStyle/>
          <a:p>
            <a:r>
              <a:rPr lang="en-US" sz="3200" dirty="0"/>
              <a:t>Personal view</a:t>
            </a:r>
          </a:p>
          <a:p>
            <a:r>
              <a:rPr lang="en-US" sz="3200" dirty="0"/>
              <a:t>Very much first thoughts in this area</a:t>
            </a:r>
          </a:p>
          <a:p>
            <a:r>
              <a:rPr lang="en-US" sz="3200" dirty="0"/>
              <a:t>Possible bias from being front-line NHS worker</a:t>
            </a:r>
          </a:p>
          <a:p>
            <a:r>
              <a:rPr lang="en-US" sz="3200" dirty="0"/>
              <a:t>Apologies for bringing only a UK perspective</a:t>
            </a:r>
          </a:p>
        </p:txBody>
      </p:sp>
    </p:spTree>
    <p:extLst>
      <p:ext uri="{BB962C8B-B14F-4D97-AF65-F5344CB8AC3E}">
        <p14:creationId xmlns:p14="http://schemas.microsoft.com/office/powerpoint/2010/main" val="2071333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DF9AB-A401-82CB-5D48-A0CE27090C05}"/>
              </a:ext>
            </a:extLst>
          </p:cNvPr>
          <p:cNvSpPr>
            <a:spLocks noGrp="1"/>
          </p:cNvSpPr>
          <p:nvPr>
            <p:ph type="title"/>
          </p:nvPr>
        </p:nvSpPr>
        <p:spPr/>
        <p:txBody>
          <a:bodyPr/>
          <a:lstStyle/>
          <a:p>
            <a:r>
              <a:rPr lang="en-US" dirty="0"/>
              <a:t>Overview 1</a:t>
            </a:r>
          </a:p>
        </p:txBody>
      </p:sp>
      <p:sp>
        <p:nvSpPr>
          <p:cNvPr id="3" name="Content Placeholder 2">
            <a:extLst>
              <a:ext uri="{FF2B5EF4-FFF2-40B4-BE49-F238E27FC236}">
                <a16:creationId xmlns:a16="http://schemas.microsoft.com/office/drawing/2014/main" id="{8ACF8DEE-DB30-F1E4-26A5-59867869B6B9}"/>
              </a:ext>
            </a:extLst>
          </p:cNvPr>
          <p:cNvSpPr>
            <a:spLocks noGrp="1"/>
          </p:cNvSpPr>
          <p:nvPr>
            <p:ph idx="1"/>
          </p:nvPr>
        </p:nvSpPr>
        <p:spPr/>
        <p:txBody>
          <a:bodyPr/>
          <a:lstStyle/>
          <a:p>
            <a:r>
              <a:rPr lang="en-US" dirty="0"/>
              <a:t>Subdivide the NHS under two service-headings</a:t>
            </a:r>
          </a:p>
          <a:p>
            <a:pPr lvl="1"/>
            <a:r>
              <a:rPr lang="en-US" dirty="0"/>
              <a:t>Strategic</a:t>
            </a:r>
          </a:p>
          <a:p>
            <a:pPr lvl="1"/>
            <a:r>
              <a:rPr lang="en-US" dirty="0"/>
              <a:t>Person-facing</a:t>
            </a:r>
          </a:p>
          <a:p>
            <a:r>
              <a:rPr lang="en-US" dirty="0"/>
              <a:t>Brief word about rights</a:t>
            </a:r>
          </a:p>
          <a:p>
            <a:r>
              <a:rPr lang="en-US" dirty="0"/>
              <a:t>Characterisation of older people in healthcare</a:t>
            </a:r>
          </a:p>
          <a:p>
            <a:r>
              <a:rPr lang="en-US" dirty="0"/>
              <a:t>Application of rights perspective under the two headings</a:t>
            </a:r>
          </a:p>
          <a:p>
            <a:r>
              <a:rPr lang="en-US" dirty="0"/>
              <a:t>Raise questions</a:t>
            </a:r>
          </a:p>
        </p:txBody>
      </p:sp>
    </p:spTree>
    <p:extLst>
      <p:ext uri="{BB962C8B-B14F-4D97-AF65-F5344CB8AC3E}">
        <p14:creationId xmlns:p14="http://schemas.microsoft.com/office/powerpoint/2010/main" val="304474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423BB-C9A3-550D-222B-F4C6E9FE8785}"/>
              </a:ext>
            </a:extLst>
          </p:cNvPr>
          <p:cNvSpPr>
            <a:spLocks noGrp="1"/>
          </p:cNvSpPr>
          <p:nvPr>
            <p:ph type="title"/>
          </p:nvPr>
        </p:nvSpPr>
        <p:spPr/>
        <p:txBody>
          <a:bodyPr/>
          <a:lstStyle/>
          <a:p>
            <a:r>
              <a:rPr lang="en-US" dirty="0"/>
              <a:t>Overview 2</a:t>
            </a:r>
          </a:p>
        </p:txBody>
      </p:sp>
      <p:sp>
        <p:nvSpPr>
          <p:cNvPr id="3" name="Content Placeholder 2">
            <a:extLst>
              <a:ext uri="{FF2B5EF4-FFF2-40B4-BE49-F238E27FC236}">
                <a16:creationId xmlns:a16="http://schemas.microsoft.com/office/drawing/2014/main" id="{6CBE50F8-7633-52E5-A184-A29E3A26D909}"/>
              </a:ext>
            </a:extLst>
          </p:cNvPr>
          <p:cNvSpPr>
            <a:spLocks noGrp="1"/>
          </p:cNvSpPr>
          <p:nvPr>
            <p:ph idx="1"/>
          </p:nvPr>
        </p:nvSpPr>
        <p:spPr/>
        <p:txBody>
          <a:bodyPr>
            <a:normAutofit/>
          </a:bodyPr>
          <a:lstStyle/>
          <a:p>
            <a:r>
              <a:rPr lang="en-GB" b="0" i="0" u="none" strike="noStrike" dirty="0">
                <a:solidFill>
                  <a:srgbClr val="000000"/>
                </a:solidFill>
                <a:effectLst/>
                <a:latin typeface="Arial" panose="020B0604020202020204" pitchFamily="34" charset="0"/>
              </a:rPr>
              <a:t>The idea of rights already has a strong place in healthcare for older people in the UK</a:t>
            </a:r>
          </a:p>
          <a:p>
            <a:r>
              <a:rPr lang="en-GB" b="0" i="0" u="none" strike="noStrike" dirty="0">
                <a:solidFill>
                  <a:srgbClr val="000000"/>
                </a:solidFill>
                <a:effectLst/>
                <a:latin typeface="Arial" panose="020B0604020202020204" pitchFamily="34" charset="0"/>
              </a:rPr>
              <a:t>Rights play out in different ways within the NHS</a:t>
            </a:r>
          </a:p>
          <a:p>
            <a:r>
              <a:rPr lang="en-GB" b="0" i="0" u="none" strike="noStrike" dirty="0">
                <a:solidFill>
                  <a:srgbClr val="000000"/>
                </a:solidFill>
                <a:effectLst/>
                <a:latin typeface="Arial" panose="020B0604020202020204" pitchFamily="34" charset="0"/>
              </a:rPr>
              <a:t>Rights may be difficult to uphold at the person-facing level</a:t>
            </a:r>
          </a:p>
          <a:p>
            <a:r>
              <a:rPr lang="en-GB" dirty="0">
                <a:solidFill>
                  <a:srgbClr val="000000"/>
                </a:solidFill>
                <a:latin typeface="Arial" panose="020B0604020202020204" pitchFamily="34" charset="0"/>
              </a:rPr>
              <a:t>Some possible adverse consequences of rights approach for front-line staff</a:t>
            </a:r>
            <a:endParaRPr lang="en-US" sz="4000" dirty="0"/>
          </a:p>
        </p:txBody>
      </p:sp>
    </p:spTree>
    <p:extLst>
      <p:ext uri="{BB962C8B-B14F-4D97-AF65-F5344CB8AC3E}">
        <p14:creationId xmlns:p14="http://schemas.microsoft.com/office/powerpoint/2010/main" val="659988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8146F-BCFA-B258-BEAC-5773F1EDBEA8}"/>
              </a:ext>
            </a:extLst>
          </p:cNvPr>
          <p:cNvSpPr>
            <a:spLocks noGrp="1"/>
          </p:cNvSpPr>
          <p:nvPr>
            <p:ph type="title"/>
          </p:nvPr>
        </p:nvSpPr>
        <p:spPr/>
        <p:txBody>
          <a:bodyPr/>
          <a:lstStyle/>
          <a:p>
            <a:r>
              <a:rPr lang="en-US" dirty="0"/>
              <a:t>Two service levels</a:t>
            </a:r>
          </a:p>
        </p:txBody>
      </p:sp>
      <p:sp>
        <p:nvSpPr>
          <p:cNvPr id="3" name="Content Placeholder 2">
            <a:extLst>
              <a:ext uri="{FF2B5EF4-FFF2-40B4-BE49-F238E27FC236}">
                <a16:creationId xmlns:a16="http://schemas.microsoft.com/office/drawing/2014/main" id="{33C62635-28EB-FE2A-5223-C2EA7CEF80AB}"/>
              </a:ext>
            </a:extLst>
          </p:cNvPr>
          <p:cNvSpPr>
            <a:spLocks noGrp="1"/>
          </p:cNvSpPr>
          <p:nvPr>
            <p:ph idx="1"/>
          </p:nvPr>
        </p:nvSpPr>
        <p:spPr/>
        <p:txBody>
          <a:bodyPr/>
          <a:lstStyle/>
          <a:p>
            <a:r>
              <a:rPr lang="en-US" dirty="0"/>
              <a:t>Strategic</a:t>
            </a:r>
          </a:p>
          <a:p>
            <a:pPr lvl="1"/>
            <a:r>
              <a:rPr lang="en-US" dirty="0"/>
              <a:t>determines best practice, direction of services, accountability</a:t>
            </a:r>
          </a:p>
          <a:p>
            <a:pPr lvl="1"/>
            <a:r>
              <a:rPr lang="en-US" dirty="0"/>
              <a:t>well resourced?</a:t>
            </a:r>
          </a:p>
          <a:p>
            <a:pPr lvl="1"/>
            <a:r>
              <a:rPr lang="en-US" dirty="0"/>
              <a:t>robust internal checks?</a:t>
            </a:r>
          </a:p>
          <a:p>
            <a:r>
              <a:rPr lang="en-US" dirty="0"/>
              <a:t>Person-facing</a:t>
            </a:r>
          </a:p>
          <a:p>
            <a:pPr lvl="1"/>
            <a:r>
              <a:rPr lang="en-US" dirty="0"/>
              <a:t>where care is delivered</a:t>
            </a:r>
          </a:p>
          <a:p>
            <a:pPr lvl="1"/>
            <a:r>
              <a:rPr lang="en-US" dirty="0"/>
              <a:t>less well resourced</a:t>
            </a:r>
          </a:p>
          <a:p>
            <a:pPr lvl="1"/>
            <a:r>
              <a:rPr lang="en-US" dirty="0"/>
              <a:t>less robust internal checks, e.g. reporting and audit?</a:t>
            </a:r>
          </a:p>
        </p:txBody>
      </p:sp>
    </p:spTree>
    <p:extLst>
      <p:ext uri="{BB962C8B-B14F-4D97-AF65-F5344CB8AC3E}">
        <p14:creationId xmlns:p14="http://schemas.microsoft.com/office/powerpoint/2010/main" val="8347476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E8270-050A-73CB-7892-D5FD5656BFC8}"/>
              </a:ext>
            </a:extLst>
          </p:cNvPr>
          <p:cNvSpPr>
            <a:spLocks noGrp="1"/>
          </p:cNvSpPr>
          <p:nvPr>
            <p:ph type="title"/>
          </p:nvPr>
        </p:nvSpPr>
        <p:spPr/>
        <p:txBody>
          <a:bodyPr/>
          <a:lstStyle/>
          <a:p>
            <a:r>
              <a:rPr lang="en-US" dirty="0"/>
              <a:t>Rights in healthcare</a:t>
            </a:r>
          </a:p>
        </p:txBody>
      </p:sp>
      <p:sp>
        <p:nvSpPr>
          <p:cNvPr id="3" name="Content Placeholder 2">
            <a:extLst>
              <a:ext uri="{FF2B5EF4-FFF2-40B4-BE49-F238E27FC236}">
                <a16:creationId xmlns:a16="http://schemas.microsoft.com/office/drawing/2014/main" id="{34CE1163-563C-F52A-1617-12F5182502CF}"/>
              </a:ext>
            </a:extLst>
          </p:cNvPr>
          <p:cNvSpPr>
            <a:spLocks noGrp="1"/>
          </p:cNvSpPr>
          <p:nvPr>
            <p:ph idx="1"/>
          </p:nvPr>
        </p:nvSpPr>
        <p:spPr/>
        <p:txBody>
          <a:bodyPr/>
          <a:lstStyle/>
          <a:p>
            <a:r>
              <a:rPr lang="en-US" dirty="0"/>
              <a:t>Person with an interest of sufficient importance</a:t>
            </a:r>
          </a:p>
          <a:p>
            <a:pPr lvl="1"/>
            <a:r>
              <a:rPr lang="en-US" dirty="0"/>
              <a:t>potential to be or is unwell</a:t>
            </a:r>
          </a:p>
          <a:p>
            <a:pPr lvl="1"/>
            <a:r>
              <a:rPr lang="en-US" dirty="0"/>
              <a:t>interest in being healthy</a:t>
            </a:r>
          </a:p>
          <a:p>
            <a:r>
              <a:rPr lang="en-US" dirty="0"/>
              <a:t>Corresponding imposition of a duty</a:t>
            </a:r>
          </a:p>
          <a:p>
            <a:pPr lvl="1"/>
            <a:r>
              <a:rPr lang="en-US" dirty="0"/>
              <a:t>duty to provide healthcare</a:t>
            </a:r>
          </a:p>
          <a:p>
            <a:endParaRPr lang="en-US" dirty="0"/>
          </a:p>
        </p:txBody>
      </p:sp>
    </p:spTree>
    <p:extLst>
      <p:ext uri="{BB962C8B-B14F-4D97-AF65-F5344CB8AC3E}">
        <p14:creationId xmlns:p14="http://schemas.microsoft.com/office/powerpoint/2010/main" val="28980572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78B33-2E1F-BC07-083F-DC2D614DBD3B}"/>
              </a:ext>
            </a:extLst>
          </p:cNvPr>
          <p:cNvSpPr>
            <a:spLocks noGrp="1"/>
          </p:cNvSpPr>
          <p:nvPr>
            <p:ph type="title"/>
          </p:nvPr>
        </p:nvSpPr>
        <p:spPr/>
        <p:txBody>
          <a:bodyPr/>
          <a:lstStyle/>
          <a:p>
            <a:r>
              <a:rPr lang="en-US" dirty="0"/>
              <a:t>Content of rights</a:t>
            </a:r>
          </a:p>
        </p:txBody>
      </p:sp>
      <p:sp>
        <p:nvSpPr>
          <p:cNvPr id="3" name="Content Placeholder 2">
            <a:extLst>
              <a:ext uri="{FF2B5EF4-FFF2-40B4-BE49-F238E27FC236}">
                <a16:creationId xmlns:a16="http://schemas.microsoft.com/office/drawing/2014/main" id="{85374131-B3BE-AD08-1E17-2B498692A232}"/>
              </a:ext>
            </a:extLst>
          </p:cNvPr>
          <p:cNvSpPr>
            <a:spLocks noGrp="1"/>
          </p:cNvSpPr>
          <p:nvPr>
            <p:ph idx="1"/>
          </p:nvPr>
        </p:nvSpPr>
        <p:spPr>
          <a:xfrm>
            <a:off x="838200" y="1378039"/>
            <a:ext cx="10515600" cy="4798924"/>
          </a:xfrm>
        </p:spPr>
        <p:txBody>
          <a:bodyPr>
            <a:normAutofit/>
          </a:bodyPr>
          <a:lstStyle/>
          <a:p>
            <a:r>
              <a:rPr lang="en-GB" b="0" i="0" u="none" strike="noStrike" dirty="0">
                <a:solidFill>
                  <a:srgbClr val="000000"/>
                </a:solidFill>
                <a:effectLst/>
                <a:latin typeface="Arial" panose="020B0604020202020204" pitchFamily="34" charset="0"/>
              </a:rPr>
              <a:t>Life</a:t>
            </a:r>
          </a:p>
          <a:p>
            <a:r>
              <a:rPr lang="en-GB" dirty="0">
                <a:solidFill>
                  <a:srgbClr val="000000"/>
                </a:solidFill>
                <a:latin typeface="Arial" panose="020B0604020202020204" pitchFamily="34" charset="0"/>
              </a:rPr>
              <a:t>S</a:t>
            </a:r>
            <a:r>
              <a:rPr lang="en-GB" b="0" i="0" u="none" strike="noStrike" dirty="0">
                <a:solidFill>
                  <a:srgbClr val="000000"/>
                </a:solidFill>
                <a:effectLst/>
                <a:latin typeface="Arial" panose="020B0604020202020204" pitchFamily="34" charset="0"/>
              </a:rPr>
              <a:t>elf-determination</a:t>
            </a:r>
          </a:p>
          <a:p>
            <a:r>
              <a:rPr lang="en-GB" b="0" i="0" u="none" strike="noStrike" dirty="0">
                <a:solidFill>
                  <a:srgbClr val="000000"/>
                </a:solidFill>
                <a:effectLst/>
                <a:latin typeface="Arial" panose="020B0604020202020204" pitchFamily="34" charset="0"/>
              </a:rPr>
              <a:t>Privacy</a:t>
            </a:r>
          </a:p>
          <a:p>
            <a:r>
              <a:rPr lang="en-GB" dirty="0">
                <a:solidFill>
                  <a:srgbClr val="000000"/>
                </a:solidFill>
                <a:latin typeface="Arial" panose="020B0604020202020204" pitchFamily="34" charset="0"/>
              </a:rPr>
              <a:t>F</a:t>
            </a:r>
            <a:r>
              <a:rPr lang="en-GB" b="0" i="0" u="none" strike="noStrike" dirty="0">
                <a:solidFill>
                  <a:srgbClr val="000000"/>
                </a:solidFill>
                <a:effectLst/>
                <a:latin typeface="Arial" panose="020B0604020202020204" pitchFamily="34" charset="0"/>
              </a:rPr>
              <a:t>amily life</a:t>
            </a:r>
          </a:p>
          <a:p>
            <a:r>
              <a:rPr lang="en-GB" dirty="0">
                <a:solidFill>
                  <a:srgbClr val="000000"/>
                </a:solidFill>
                <a:latin typeface="Arial" panose="020B0604020202020204" pitchFamily="34" charset="0"/>
              </a:rPr>
              <a:t>F</a:t>
            </a:r>
            <a:r>
              <a:rPr lang="en-GB" b="0" i="0" u="none" strike="noStrike" dirty="0">
                <a:solidFill>
                  <a:srgbClr val="000000"/>
                </a:solidFill>
                <a:effectLst/>
                <a:latin typeface="Arial" panose="020B0604020202020204" pitchFamily="34" charset="0"/>
              </a:rPr>
              <a:t>reedom from discrimination</a:t>
            </a:r>
          </a:p>
          <a:p>
            <a:r>
              <a:rPr lang="en-GB" dirty="0">
                <a:solidFill>
                  <a:srgbClr val="000000"/>
                </a:solidFill>
                <a:latin typeface="Arial" panose="020B0604020202020204" pitchFamily="34" charset="0"/>
              </a:rPr>
              <a:t>F</a:t>
            </a:r>
            <a:r>
              <a:rPr lang="en-GB" b="0" i="0" u="none" strike="noStrike" dirty="0">
                <a:solidFill>
                  <a:srgbClr val="000000"/>
                </a:solidFill>
                <a:effectLst/>
                <a:latin typeface="Arial" panose="020B0604020202020204" pitchFamily="34" charset="0"/>
              </a:rPr>
              <a:t>reedom from degrading treatment</a:t>
            </a:r>
          </a:p>
          <a:p>
            <a:r>
              <a:rPr lang="en-GB" dirty="0">
                <a:solidFill>
                  <a:srgbClr val="000000"/>
                </a:solidFill>
                <a:latin typeface="Arial" panose="020B0604020202020204" pitchFamily="34" charset="0"/>
              </a:rPr>
              <a:t>E</a:t>
            </a:r>
            <a:r>
              <a:rPr lang="en-GB" b="0" i="0" u="none" strike="noStrike" dirty="0">
                <a:solidFill>
                  <a:srgbClr val="000000"/>
                </a:solidFill>
                <a:effectLst/>
                <a:latin typeface="Arial" panose="020B0604020202020204" pitchFamily="34" charset="0"/>
              </a:rPr>
              <a:t>qual access to healthcare etc.</a:t>
            </a:r>
          </a:p>
          <a:p>
            <a:pPr marL="0" indent="0">
              <a:buNone/>
            </a:pPr>
            <a:endParaRPr lang="en-US" dirty="0"/>
          </a:p>
          <a:p>
            <a:pPr marL="0" indent="0">
              <a:buNone/>
            </a:pPr>
            <a:r>
              <a:rPr lang="en-US" dirty="0"/>
              <a:t>Weighting/</a:t>
            </a:r>
            <a:r>
              <a:rPr lang="en-US" dirty="0" err="1"/>
              <a:t>prioritisation</a:t>
            </a:r>
            <a:r>
              <a:rPr lang="en-US" dirty="0"/>
              <a:t>?</a:t>
            </a:r>
          </a:p>
        </p:txBody>
      </p:sp>
    </p:spTree>
    <p:extLst>
      <p:ext uri="{BB962C8B-B14F-4D97-AF65-F5344CB8AC3E}">
        <p14:creationId xmlns:p14="http://schemas.microsoft.com/office/powerpoint/2010/main" val="382442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864E9-01F3-E758-6CF2-9B921A960507}"/>
              </a:ext>
            </a:extLst>
          </p:cNvPr>
          <p:cNvSpPr>
            <a:spLocks noGrp="1"/>
          </p:cNvSpPr>
          <p:nvPr>
            <p:ph type="title"/>
          </p:nvPr>
        </p:nvSpPr>
        <p:spPr/>
        <p:txBody>
          <a:bodyPr/>
          <a:lstStyle/>
          <a:p>
            <a:r>
              <a:rPr lang="en-US" dirty="0"/>
              <a:t>Older people in healthcare</a:t>
            </a:r>
          </a:p>
        </p:txBody>
      </p:sp>
      <p:sp>
        <p:nvSpPr>
          <p:cNvPr id="3" name="Content Placeholder 2">
            <a:extLst>
              <a:ext uri="{FF2B5EF4-FFF2-40B4-BE49-F238E27FC236}">
                <a16:creationId xmlns:a16="http://schemas.microsoft.com/office/drawing/2014/main" id="{E15ECB24-2DBC-CD14-A0C9-4E03D62CEB57}"/>
              </a:ext>
            </a:extLst>
          </p:cNvPr>
          <p:cNvSpPr>
            <a:spLocks noGrp="1"/>
          </p:cNvSpPr>
          <p:nvPr>
            <p:ph idx="1"/>
          </p:nvPr>
        </p:nvSpPr>
        <p:spPr>
          <a:xfrm>
            <a:off x="309093" y="1506828"/>
            <a:ext cx="11044707" cy="4670135"/>
          </a:xfrm>
        </p:spPr>
        <p:txBody>
          <a:bodyPr>
            <a:normAutofit fontScale="92500" lnSpcReduction="10000"/>
          </a:bodyPr>
          <a:lstStyle/>
          <a:p>
            <a:r>
              <a:rPr lang="en-US" sz="3000" dirty="0"/>
              <a:t>Are vulnerable</a:t>
            </a:r>
          </a:p>
          <a:p>
            <a:r>
              <a:rPr lang="en-US" sz="3000" dirty="0"/>
              <a:t>Mortal</a:t>
            </a:r>
          </a:p>
          <a:p>
            <a:pPr marL="0" indent="0">
              <a:buNone/>
            </a:pPr>
            <a:r>
              <a:rPr lang="en-US" sz="3000" dirty="0"/>
              <a:t>May have:</a:t>
            </a:r>
          </a:p>
          <a:p>
            <a:r>
              <a:rPr lang="en-US" sz="3000" dirty="0"/>
              <a:t>Cognitive impairment due to dementia</a:t>
            </a:r>
          </a:p>
          <a:p>
            <a:r>
              <a:rPr lang="en-US" sz="3000" dirty="0"/>
              <a:t>Multiple illnesses</a:t>
            </a:r>
          </a:p>
          <a:p>
            <a:r>
              <a:rPr lang="en-US" sz="3000" dirty="0"/>
              <a:t>Sensory impairments such as impaired hearing or vision</a:t>
            </a:r>
          </a:p>
          <a:p>
            <a:r>
              <a:rPr lang="en-US" sz="3000" dirty="0"/>
              <a:t>Difficulties with mobility</a:t>
            </a:r>
          </a:p>
          <a:p>
            <a:pPr marL="0" indent="0">
              <a:buNone/>
            </a:pPr>
            <a:endParaRPr lang="en-US" sz="3000" dirty="0"/>
          </a:p>
          <a:p>
            <a:r>
              <a:rPr lang="en-US" sz="3000" dirty="0"/>
              <a:t>All this creates an important interest in receiving healthcare</a:t>
            </a:r>
          </a:p>
          <a:p>
            <a:r>
              <a:rPr lang="en-US" sz="3000" dirty="0"/>
              <a:t>Corresponding duty for providers of healthcare</a:t>
            </a:r>
            <a:endParaRPr lang="en-US" dirty="0"/>
          </a:p>
        </p:txBody>
      </p:sp>
    </p:spTree>
    <p:extLst>
      <p:ext uri="{BB962C8B-B14F-4D97-AF65-F5344CB8AC3E}">
        <p14:creationId xmlns:p14="http://schemas.microsoft.com/office/powerpoint/2010/main" val="12549740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DC801-5FE3-DA6C-AD38-859E463273BE}"/>
              </a:ext>
            </a:extLst>
          </p:cNvPr>
          <p:cNvSpPr>
            <a:spLocks noGrp="1"/>
          </p:cNvSpPr>
          <p:nvPr>
            <p:ph type="title"/>
          </p:nvPr>
        </p:nvSpPr>
        <p:spPr>
          <a:xfrm>
            <a:off x="838200" y="142629"/>
            <a:ext cx="10515600" cy="1325563"/>
          </a:xfrm>
        </p:spPr>
        <p:txBody>
          <a:bodyPr/>
          <a:lstStyle/>
          <a:p>
            <a:r>
              <a:rPr lang="en-US" dirty="0"/>
              <a:t>Analysis at strategic level</a:t>
            </a:r>
          </a:p>
        </p:txBody>
      </p:sp>
      <p:sp>
        <p:nvSpPr>
          <p:cNvPr id="3" name="Content Placeholder 2">
            <a:extLst>
              <a:ext uri="{FF2B5EF4-FFF2-40B4-BE49-F238E27FC236}">
                <a16:creationId xmlns:a16="http://schemas.microsoft.com/office/drawing/2014/main" id="{075890A8-5A67-B4A2-B8AC-8C0133BDE0A4}"/>
              </a:ext>
            </a:extLst>
          </p:cNvPr>
          <p:cNvSpPr>
            <a:spLocks noGrp="1"/>
          </p:cNvSpPr>
          <p:nvPr>
            <p:ph idx="1"/>
          </p:nvPr>
        </p:nvSpPr>
        <p:spPr>
          <a:xfrm>
            <a:off x="398478" y="1250477"/>
            <a:ext cx="10748493" cy="5106779"/>
          </a:xfrm>
        </p:spPr>
        <p:txBody>
          <a:bodyPr>
            <a:normAutofit fontScale="77500" lnSpcReduction="20000"/>
          </a:bodyPr>
          <a:lstStyle/>
          <a:p>
            <a:pPr marL="0" indent="0">
              <a:spcAft>
                <a:spcPts val="600"/>
              </a:spcAft>
              <a:buNone/>
            </a:pPr>
            <a:r>
              <a:rPr lang="en-US" sz="3300" dirty="0"/>
              <a:t>Rights well </a:t>
            </a:r>
            <a:r>
              <a:rPr lang="en-US" sz="3300" dirty="0" err="1"/>
              <a:t>recognised</a:t>
            </a:r>
            <a:endParaRPr lang="en-US" sz="3300" dirty="0"/>
          </a:p>
          <a:p>
            <a:pPr marL="216000" lvl="1">
              <a:lnSpc>
                <a:spcPct val="120000"/>
              </a:lnSpc>
              <a:spcAft>
                <a:spcPts val="600"/>
              </a:spcAft>
            </a:pPr>
            <a:r>
              <a:rPr lang="en-US" sz="3300" dirty="0"/>
              <a:t>Legally enforceable right to self-determination under Mental Capacity Act 2005</a:t>
            </a:r>
          </a:p>
          <a:p>
            <a:pPr marL="0" lvl="1">
              <a:spcAft>
                <a:spcPts val="600"/>
              </a:spcAft>
            </a:pPr>
            <a:r>
              <a:rPr lang="en-US" sz="3300" dirty="0"/>
              <a:t>Caldicott Principles protect confidentiality</a:t>
            </a:r>
          </a:p>
          <a:p>
            <a:pPr marL="216000" lvl="1">
              <a:lnSpc>
                <a:spcPct val="120000"/>
              </a:lnSpc>
              <a:spcAft>
                <a:spcPts val="600"/>
              </a:spcAft>
            </a:pPr>
            <a:r>
              <a:rPr lang="en-US" sz="3300" dirty="0"/>
              <a:t>Right under Tracey ruling to be informed about Do Not Attempt Cardio-Pulmonary Resuscitation decisions</a:t>
            </a:r>
          </a:p>
          <a:p>
            <a:pPr marL="0" lvl="1">
              <a:spcAft>
                <a:spcPts val="600"/>
              </a:spcAft>
            </a:pPr>
            <a:r>
              <a:rPr lang="en-US" sz="3300" dirty="0"/>
              <a:t>Duty of Candour for significant errors in healthcare</a:t>
            </a:r>
          </a:p>
          <a:p>
            <a:pPr marL="0" lvl="1">
              <a:spcAft>
                <a:spcPts val="600"/>
              </a:spcAft>
            </a:pPr>
            <a:r>
              <a:rPr lang="en-US" sz="3300" dirty="0"/>
              <a:t>Age is protected characteristic under Equality Act 2010</a:t>
            </a:r>
          </a:p>
          <a:p>
            <a:pPr marL="457200" lvl="3">
              <a:spcAft>
                <a:spcPts val="600"/>
              </a:spcAft>
            </a:pPr>
            <a:r>
              <a:rPr lang="en-US" sz="2600" dirty="0"/>
              <a:t>however the act permits age discrimination with objective justification or exemption</a:t>
            </a:r>
          </a:p>
          <a:p>
            <a:pPr marL="457200" lvl="3">
              <a:spcAft>
                <a:spcPts val="600"/>
              </a:spcAft>
            </a:pPr>
            <a:r>
              <a:rPr lang="en-US" sz="2600" dirty="0"/>
              <a:t>NICE uses Quality Adjusted Life Years (QUALYs) in order to </a:t>
            </a:r>
            <a:r>
              <a:rPr lang="en-US" sz="2600" dirty="0" err="1"/>
              <a:t>prioritise</a:t>
            </a:r>
            <a:r>
              <a:rPr lang="en-US" sz="2600" dirty="0"/>
              <a:t> healthcare,</a:t>
            </a:r>
          </a:p>
          <a:p>
            <a:pPr marL="228600" lvl="3" indent="0">
              <a:spcAft>
                <a:spcPts val="600"/>
              </a:spcAft>
              <a:buNone/>
            </a:pPr>
            <a:r>
              <a:rPr lang="en-US" sz="2600" dirty="0"/>
              <a:t>which are discriminatory against older people</a:t>
            </a:r>
            <a:endParaRPr lang="en-US" dirty="0"/>
          </a:p>
          <a:p>
            <a:pPr marL="0" indent="0">
              <a:buNone/>
            </a:pPr>
            <a:r>
              <a:rPr lang="en-US" dirty="0"/>
              <a:t>Monitoring by Care Quality Commission</a:t>
            </a:r>
          </a:p>
        </p:txBody>
      </p:sp>
    </p:spTree>
    <p:extLst>
      <p:ext uri="{BB962C8B-B14F-4D97-AF65-F5344CB8AC3E}">
        <p14:creationId xmlns:p14="http://schemas.microsoft.com/office/powerpoint/2010/main" val="3769481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C7033-22BA-80C5-D368-E4F212FD547E}"/>
              </a:ext>
            </a:extLst>
          </p:cNvPr>
          <p:cNvSpPr>
            <a:spLocks noGrp="1"/>
          </p:cNvSpPr>
          <p:nvPr>
            <p:ph type="title"/>
          </p:nvPr>
        </p:nvSpPr>
        <p:spPr/>
        <p:txBody>
          <a:bodyPr/>
          <a:lstStyle/>
          <a:p>
            <a:r>
              <a:rPr lang="en-US" dirty="0"/>
              <a:t>Analysis at person-facing level 1</a:t>
            </a:r>
          </a:p>
        </p:txBody>
      </p:sp>
      <p:sp>
        <p:nvSpPr>
          <p:cNvPr id="3" name="Content Placeholder 2">
            <a:extLst>
              <a:ext uri="{FF2B5EF4-FFF2-40B4-BE49-F238E27FC236}">
                <a16:creationId xmlns:a16="http://schemas.microsoft.com/office/drawing/2014/main" id="{10BB0806-C46C-AE2A-21CB-5187FF664796}"/>
              </a:ext>
            </a:extLst>
          </p:cNvPr>
          <p:cNvSpPr>
            <a:spLocks noGrp="1"/>
          </p:cNvSpPr>
          <p:nvPr>
            <p:ph idx="1"/>
          </p:nvPr>
        </p:nvSpPr>
        <p:spPr>
          <a:xfrm>
            <a:off x="283335" y="1493949"/>
            <a:ext cx="11070465" cy="4683014"/>
          </a:xfrm>
        </p:spPr>
        <p:txBody>
          <a:bodyPr>
            <a:normAutofit/>
          </a:bodyPr>
          <a:lstStyle/>
          <a:p>
            <a:pPr marL="0" indent="0">
              <a:buNone/>
            </a:pPr>
            <a:r>
              <a:rPr lang="en-US" dirty="0"/>
              <a:t>Adverse characteristics of older people may be amplified</a:t>
            </a:r>
          </a:p>
          <a:p>
            <a:r>
              <a:rPr lang="en-US" dirty="0"/>
              <a:t>Cognitive impairment due to dementia may be accentuated by delirium</a:t>
            </a:r>
          </a:p>
          <a:p>
            <a:r>
              <a:rPr lang="en-US" dirty="0"/>
              <a:t>Delirium has multi-factorial causes</a:t>
            </a:r>
          </a:p>
          <a:p>
            <a:pPr lvl="1"/>
            <a:r>
              <a:rPr lang="en-US" dirty="0"/>
              <a:t>underlying infection</a:t>
            </a:r>
          </a:p>
          <a:p>
            <a:pPr lvl="1"/>
            <a:r>
              <a:rPr lang="en-US" dirty="0"/>
              <a:t>sensory impairments</a:t>
            </a:r>
          </a:p>
          <a:p>
            <a:pPr lvl="1"/>
            <a:r>
              <a:rPr lang="en-US" dirty="0"/>
              <a:t>novel and changing environments</a:t>
            </a:r>
          </a:p>
          <a:p>
            <a:pPr lvl="1"/>
            <a:r>
              <a:rPr lang="en-US" dirty="0"/>
              <a:t>bewildering medical interventions</a:t>
            </a:r>
          </a:p>
          <a:p>
            <a:pPr marL="0" indent="0">
              <a:buNone/>
            </a:pPr>
            <a:endParaRPr lang="en-US" dirty="0"/>
          </a:p>
          <a:p>
            <a:pPr marL="0" indent="0">
              <a:buNone/>
            </a:pPr>
            <a:r>
              <a:rPr lang="en-US" dirty="0"/>
              <a:t>Older person’s corresponding interest in receiving healthcare</a:t>
            </a:r>
          </a:p>
          <a:p>
            <a:pPr marL="0" indent="0">
              <a:buNone/>
            </a:pPr>
            <a:r>
              <a:rPr lang="en-US" dirty="0"/>
              <a:t>warrants even greater protection</a:t>
            </a:r>
          </a:p>
        </p:txBody>
      </p:sp>
    </p:spTree>
    <p:extLst>
      <p:ext uri="{BB962C8B-B14F-4D97-AF65-F5344CB8AC3E}">
        <p14:creationId xmlns:p14="http://schemas.microsoft.com/office/powerpoint/2010/main" val="4408377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09A67-F11E-584D-838A-E46C3FE350E4}"/>
              </a:ext>
            </a:extLst>
          </p:cNvPr>
          <p:cNvSpPr>
            <a:spLocks noGrp="1"/>
          </p:cNvSpPr>
          <p:nvPr>
            <p:ph type="title"/>
          </p:nvPr>
        </p:nvSpPr>
        <p:spPr/>
        <p:txBody>
          <a:bodyPr/>
          <a:lstStyle/>
          <a:p>
            <a:r>
              <a:rPr lang="en-US" dirty="0"/>
              <a:t>Analysis at person-facing level 2</a:t>
            </a:r>
          </a:p>
        </p:txBody>
      </p:sp>
      <p:sp>
        <p:nvSpPr>
          <p:cNvPr id="3" name="Content Placeholder 2">
            <a:extLst>
              <a:ext uri="{FF2B5EF4-FFF2-40B4-BE49-F238E27FC236}">
                <a16:creationId xmlns:a16="http://schemas.microsoft.com/office/drawing/2014/main" id="{AA264F30-94E3-40D6-EF37-C60CED93524D}"/>
              </a:ext>
            </a:extLst>
          </p:cNvPr>
          <p:cNvSpPr>
            <a:spLocks noGrp="1"/>
          </p:cNvSpPr>
          <p:nvPr>
            <p:ph idx="1"/>
          </p:nvPr>
        </p:nvSpPr>
        <p:spPr>
          <a:xfrm>
            <a:off x="402771" y="1447800"/>
            <a:ext cx="10515600" cy="4761820"/>
          </a:xfrm>
        </p:spPr>
        <p:txBody>
          <a:bodyPr>
            <a:normAutofit fontScale="92500" lnSpcReduction="20000"/>
          </a:bodyPr>
          <a:lstStyle/>
          <a:p>
            <a:pPr marL="0" indent="0">
              <a:buNone/>
            </a:pPr>
            <a:r>
              <a:rPr lang="en-US" dirty="0"/>
              <a:t>However, hospitals often compound adverse factors</a:t>
            </a:r>
          </a:p>
          <a:p>
            <a:r>
              <a:rPr lang="en-US" dirty="0"/>
              <a:t>hearing aids etc. lost</a:t>
            </a:r>
          </a:p>
          <a:p>
            <a:r>
              <a:rPr lang="en-US" dirty="0"/>
              <a:t>people not helped to dress and get up</a:t>
            </a:r>
          </a:p>
          <a:p>
            <a:r>
              <a:rPr lang="en-US" dirty="0"/>
              <a:t>frequent moves within the system</a:t>
            </a:r>
          </a:p>
          <a:p>
            <a:r>
              <a:rPr lang="en-US" dirty="0"/>
              <a:t>care delivered in corridors and storage areas</a:t>
            </a:r>
          </a:p>
          <a:p>
            <a:r>
              <a:rPr lang="en-US" dirty="0"/>
              <a:t>possible implicit bias against older people</a:t>
            </a:r>
          </a:p>
          <a:p>
            <a:r>
              <a:rPr lang="en-US" dirty="0"/>
              <a:t>rights holders pitted against each other</a:t>
            </a:r>
          </a:p>
          <a:p>
            <a:pPr lvl="1"/>
            <a:r>
              <a:rPr lang="en-US" dirty="0"/>
              <a:t>waiting for social care in hospital </a:t>
            </a:r>
            <a:r>
              <a:rPr lang="en-US" i="1" dirty="0" err="1"/>
              <a:t>v.s</a:t>
            </a:r>
            <a:r>
              <a:rPr lang="en-US" i="1" dirty="0"/>
              <a:t>. </a:t>
            </a:r>
            <a:r>
              <a:rPr lang="en-US" dirty="0"/>
              <a:t>waiting in the emergency department for an in-patient bed</a:t>
            </a:r>
          </a:p>
          <a:p>
            <a:pPr marL="0" indent="0">
              <a:buNone/>
            </a:pPr>
            <a:endParaRPr lang="en-US" dirty="0"/>
          </a:p>
          <a:p>
            <a:pPr marL="0" indent="0">
              <a:buNone/>
            </a:pPr>
            <a:r>
              <a:rPr lang="en-US" dirty="0"/>
              <a:t>All this despite most staff’s best efforts because their numbers are</a:t>
            </a:r>
          </a:p>
          <a:p>
            <a:pPr marL="0" indent="0">
              <a:buNone/>
            </a:pPr>
            <a:r>
              <a:rPr lang="en-US" dirty="0"/>
              <a:t>significantly depleted and the system is often overwhelmed</a:t>
            </a:r>
          </a:p>
        </p:txBody>
      </p:sp>
    </p:spTree>
    <p:extLst>
      <p:ext uri="{BB962C8B-B14F-4D97-AF65-F5344CB8AC3E}">
        <p14:creationId xmlns:p14="http://schemas.microsoft.com/office/powerpoint/2010/main" val="30412382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5177D-4BC9-5A5C-3CC8-1E508E801A7F}"/>
              </a:ext>
            </a:extLst>
          </p:cNvPr>
          <p:cNvSpPr>
            <a:spLocks noGrp="1"/>
          </p:cNvSpPr>
          <p:nvPr>
            <p:ph type="title"/>
          </p:nvPr>
        </p:nvSpPr>
        <p:spPr/>
        <p:txBody>
          <a:bodyPr/>
          <a:lstStyle/>
          <a:p>
            <a:r>
              <a:rPr lang="en-US" dirty="0"/>
              <a:t>Analysis at person-facing level 3</a:t>
            </a:r>
          </a:p>
        </p:txBody>
      </p:sp>
      <p:sp>
        <p:nvSpPr>
          <p:cNvPr id="3" name="Content Placeholder 2">
            <a:extLst>
              <a:ext uri="{FF2B5EF4-FFF2-40B4-BE49-F238E27FC236}">
                <a16:creationId xmlns:a16="http://schemas.microsoft.com/office/drawing/2014/main" id="{3125DCAB-AA2F-9E91-AE41-865C79E5279F}"/>
              </a:ext>
            </a:extLst>
          </p:cNvPr>
          <p:cNvSpPr>
            <a:spLocks noGrp="1"/>
          </p:cNvSpPr>
          <p:nvPr>
            <p:ph idx="1"/>
          </p:nvPr>
        </p:nvSpPr>
        <p:spPr>
          <a:xfrm>
            <a:off x="326572" y="1575253"/>
            <a:ext cx="10515600" cy="4351338"/>
          </a:xfrm>
        </p:spPr>
        <p:txBody>
          <a:bodyPr>
            <a:normAutofit lnSpcReduction="10000"/>
          </a:bodyPr>
          <a:lstStyle/>
          <a:p>
            <a:r>
              <a:rPr lang="en-US" dirty="0"/>
              <a:t>Not suggesting that we don’t often get patient care right</a:t>
            </a:r>
          </a:p>
          <a:p>
            <a:r>
              <a:rPr lang="en-US" dirty="0"/>
              <a:t>However not sure that when we do that it’s through a human rights based process, compassion?</a:t>
            </a:r>
          </a:p>
          <a:p>
            <a:r>
              <a:rPr lang="en-US" dirty="0"/>
              <a:t>Positive side</a:t>
            </a:r>
          </a:p>
          <a:p>
            <a:pPr lvl="1"/>
            <a:r>
              <a:rPr lang="en-US" dirty="0"/>
              <a:t>since the pandemic (and with permission) we are better at involving families and people close to our clients in their care</a:t>
            </a:r>
          </a:p>
          <a:p>
            <a:r>
              <a:rPr lang="en-US" dirty="0"/>
              <a:t>We shouldn’t forget the moral distress caused to staff who are aware of their duties, e.g. through relevant training, but can’t uphold them.</a:t>
            </a:r>
          </a:p>
          <a:p>
            <a:pPr marL="0" indent="0">
              <a:buNone/>
            </a:pPr>
            <a:br>
              <a:rPr lang="en-US" dirty="0"/>
            </a:br>
            <a:endParaRPr lang="en-US" dirty="0"/>
          </a:p>
        </p:txBody>
      </p:sp>
    </p:spTree>
    <p:extLst>
      <p:ext uri="{BB962C8B-B14F-4D97-AF65-F5344CB8AC3E}">
        <p14:creationId xmlns:p14="http://schemas.microsoft.com/office/powerpoint/2010/main" val="41793509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2C2C9-CDC1-8338-2CEB-541E03092F39}"/>
              </a:ext>
            </a:extLst>
          </p:cNvPr>
          <p:cNvSpPr>
            <a:spLocks noGrp="1"/>
          </p:cNvSpPr>
          <p:nvPr>
            <p:ph type="title"/>
          </p:nvPr>
        </p:nvSpPr>
        <p:spPr>
          <a:xfrm>
            <a:off x="838200" y="234497"/>
            <a:ext cx="10515600" cy="1325563"/>
          </a:xfrm>
        </p:spPr>
        <p:txBody>
          <a:bodyPr/>
          <a:lstStyle/>
          <a:p>
            <a:r>
              <a:rPr lang="en-US" dirty="0"/>
              <a:t>Questions</a:t>
            </a:r>
          </a:p>
        </p:txBody>
      </p:sp>
      <p:sp>
        <p:nvSpPr>
          <p:cNvPr id="3" name="Content Placeholder 2">
            <a:extLst>
              <a:ext uri="{FF2B5EF4-FFF2-40B4-BE49-F238E27FC236}">
                <a16:creationId xmlns:a16="http://schemas.microsoft.com/office/drawing/2014/main" id="{73977225-ACFF-808D-62BD-E26E39A432E2}"/>
              </a:ext>
            </a:extLst>
          </p:cNvPr>
          <p:cNvSpPr>
            <a:spLocks noGrp="1"/>
          </p:cNvSpPr>
          <p:nvPr>
            <p:ph idx="1"/>
          </p:nvPr>
        </p:nvSpPr>
        <p:spPr>
          <a:xfrm>
            <a:off x="337456" y="1383959"/>
            <a:ext cx="10515600" cy="4351338"/>
          </a:xfrm>
        </p:spPr>
        <p:txBody>
          <a:bodyPr>
            <a:normAutofit fontScale="92500" lnSpcReduction="20000"/>
          </a:bodyPr>
          <a:lstStyle/>
          <a:p>
            <a:r>
              <a:rPr lang="en-US" dirty="0"/>
              <a:t>If staff can’t uphold relevant duties to their clients, e.g. to obtain proper consent and to keep them free from degrading treatment, what status does the client’s right now have, or can it even exist?</a:t>
            </a:r>
          </a:p>
          <a:p>
            <a:r>
              <a:rPr lang="en-US" dirty="0"/>
              <a:t>To what extent should we adjust healthcare rights according to the context (e.g. </a:t>
            </a:r>
            <a:r>
              <a:rPr lang="en-US" dirty="0" err="1"/>
              <a:t>Beitz</a:t>
            </a:r>
            <a:r>
              <a:rPr lang="en-US" dirty="0"/>
              <a:t> 2009)?</a:t>
            </a:r>
          </a:p>
          <a:p>
            <a:r>
              <a:rPr lang="en-US" dirty="0"/>
              <a:t>How can we best assess how good we are at upholding the healthcare rights of older people?</a:t>
            </a:r>
          </a:p>
          <a:p>
            <a:r>
              <a:rPr lang="en-US" dirty="0"/>
              <a:t>Could better staff familiarity with rights concepts (e.g. interests and duties) help in delivering good care?</a:t>
            </a:r>
          </a:p>
          <a:p>
            <a:r>
              <a:rPr lang="en-US" dirty="0"/>
              <a:t>On the other hand, does staff awareness of older peoples’ healthcare rights in straightened circumstances contribute to their moral distress?</a:t>
            </a:r>
            <a:br>
              <a:rPr lang="en-US" dirty="0"/>
            </a:br>
            <a:endParaRPr lang="en-US" dirty="0"/>
          </a:p>
        </p:txBody>
      </p:sp>
    </p:spTree>
    <p:extLst>
      <p:ext uri="{BB962C8B-B14F-4D97-AF65-F5344CB8AC3E}">
        <p14:creationId xmlns:p14="http://schemas.microsoft.com/office/powerpoint/2010/main" val="20813214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43010-6DD2-1C30-880C-3D456F16CF4F}"/>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49B1D643-BF57-9554-069E-00CE2976A97D}"/>
              </a:ext>
            </a:extLst>
          </p:cNvPr>
          <p:cNvSpPr>
            <a:spLocks noGrp="1"/>
          </p:cNvSpPr>
          <p:nvPr>
            <p:ph idx="1"/>
          </p:nvPr>
        </p:nvSpPr>
        <p:spPr>
          <a:xfrm>
            <a:off x="838200" y="1586140"/>
            <a:ext cx="10515600" cy="4455432"/>
          </a:xfrm>
        </p:spPr>
        <p:txBody>
          <a:bodyPr>
            <a:normAutofit/>
          </a:bodyPr>
          <a:lstStyle/>
          <a:p>
            <a:r>
              <a:rPr lang="en-US" dirty="0"/>
              <a:t>Older people may have special needs that generate an important interest in receiving healthcare along with a corresponding duty on providers to provide healthcare. This idea is strongly represented at a strategic level the UK</a:t>
            </a:r>
          </a:p>
          <a:p>
            <a:r>
              <a:rPr lang="en-US" dirty="0"/>
              <a:t>Older peoples’ healthcare interests are amplified in care settings, yet for many reasons it is sometimes not possible to provide for them through corresponding duties</a:t>
            </a:r>
          </a:p>
          <a:p>
            <a:pPr>
              <a:lnSpc>
                <a:spcPct val="100000"/>
              </a:lnSpc>
            </a:pPr>
            <a:r>
              <a:rPr lang="en-US" dirty="0"/>
              <a:t>Could better understanding of rights concepts by</a:t>
            </a:r>
          </a:p>
          <a:p>
            <a:pPr marL="216000" indent="0">
              <a:lnSpc>
                <a:spcPct val="100000"/>
              </a:lnSpc>
              <a:spcBef>
                <a:spcPts val="0"/>
              </a:spcBef>
              <a:buNone/>
            </a:pPr>
            <a:r>
              <a:rPr lang="en-US" dirty="0"/>
              <a:t>front-line staff help to improve health care for older people,</a:t>
            </a:r>
          </a:p>
          <a:p>
            <a:pPr marL="216000" indent="0">
              <a:lnSpc>
                <a:spcPct val="100000"/>
              </a:lnSpc>
              <a:spcBef>
                <a:spcPts val="0"/>
              </a:spcBef>
              <a:buNone/>
            </a:pPr>
            <a:r>
              <a:rPr lang="en-US" dirty="0"/>
              <a:t>or might this only contribute to moral distress?</a:t>
            </a:r>
          </a:p>
          <a:p>
            <a:pPr marL="216000"/>
            <a:endParaRPr lang="en-US" dirty="0"/>
          </a:p>
          <a:p>
            <a:endParaRPr lang="en-US" dirty="0"/>
          </a:p>
        </p:txBody>
      </p:sp>
    </p:spTree>
    <p:extLst>
      <p:ext uri="{BB962C8B-B14F-4D97-AF65-F5344CB8AC3E}">
        <p14:creationId xmlns:p14="http://schemas.microsoft.com/office/powerpoint/2010/main" val="39787243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7488</TotalTime>
  <Words>801</Words>
  <Application>Microsoft Macintosh PowerPoint</Application>
  <PresentationFormat>Widescreen</PresentationFormat>
  <Paragraphs>111</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Healthcare for Older People—a Human Rights Perspective</vt:lpstr>
      <vt:lpstr>Preliminaries</vt:lpstr>
      <vt:lpstr>Overview 1</vt:lpstr>
      <vt:lpstr>Overview 2</vt:lpstr>
      <vt:lpstr>Two service levels</vt:lpstr>
      <vt:lpstr>Rights in healthcare</vt:lpstr>
      <vt:lpstr>Content of rights</vt:lpstr>
      <vt:lpstr>Older people in healthcare</vt:lpstr>
      <vt:lpstr>Analysis at strategic level</vt:lpstr>
      <vt:lpstr>Analysis at person-facing level 1</vt:lpstr>
      <vt:lpstr>Analysis at person-facing level 2</vt:lpstr>
      <vt:lpstr>Analysis at person-facing level 3</vt:lpstr>
      <vt:lpstr>Questions</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and Social care for Older People—a Human Rights Perspective</dc:title>
  <dc:creator>Andrew Stanners</dc:creator>
  <cp:lastModifiedBy>Andrew Stanners</cp:lastModifiedBy>
  <cp:revision>2</cp:revision>
  <dcterms:created xsi:type="dcterms:W3CDTF">2023-04-19T15:52:44Z</dcterms:created>
  <dcterms:modified xsi:type="dcterms:W3CDTF">2023-04-27T14:30:46Z</dcterms:modified>
</cp:coreProperties>
</file>