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9" r:id="rId2"/>
    <p:sldId id="266" r:id="rId3"/>
    <p:sldId id="271" r:id="rId4"/>
    <p:sldId id="270" r:id="rId5"/>
    <p:sldId id="263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278"/>
    <a:srgbClr val="8A034F"/>
    <a:srgbClr val="2D2E83"/>
    <a:srgbClr val="E6007E"/>
    <a:srgbClr val="E38809"/>
    <a:srgbClr val="84BF41"/>
    <a:srgbClr val="00A3DB"/>
    <a:srgbClr val="7C0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Emmer De Albuquerque Green" userId="c0061ee7-dbdf-4a3a-9831-b1dff03ccc82" providerId="ADAL" clId="{646FCEDC-33F3-4A27-918B-3E72262A0D57}"/>
    <pc:docChg chg="modSld">
      <pc:chgData name="Caroline Emmer De Albuquerque Green" userId="c0061ee7-dbdf-4a3a-9831-b1dff03ccc82" providerId="ADAL" clId="{646FCEDC-33F3-4A27-918B-3E72262A0D57}" dt="2023-04-28T08:21:18.342" v="4" actId="20577"/>
      <pc:docMkLst>
        <pc:docMk/>
      </pc:docMkLst>
      <pc:sldChg chg="modSp mod">
        <pc:chgData name="Caroline Emmer De Albuquerque Green" userId="c0061ee7-dbdf-4a3a-9831-b1dff03ccc82" providerId="ADAL" clId="{646FCEDC-33F3-4A27-918B-3E72262A0D57}" dt="2023-04-28T08:21:18.342" v="4" actId="20577"/>
        <pc:sldMkLst>
          <pc:docMk/>
          <pc:sldMk cId="825362821" sldId="266"/>
        </pc:sldMkLst>
        <pc:spChg chg="mod">
          <ac:chgData name="Caroline Emmer De Albuquerque Green" userId="c0061ee7-dbdf-4a3a-9831-b1dff03ccc82" providerId="ADAL" clId="{646FCEDC-33F3-4A27-918B-3E72262A0D57}" dt="2023-04-28T08:21:18.342" v="4" actId="20577"/>
          <ac:spMkLst>
            <pc:docMk/>
            <pc:sldMk cId="825362821" sldId="266"/>
            <ac:spMk id="5" creationId="{3E1DAC1A-8DB0-2C2D-9B0D-A411597899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95EAA-0942-B54D-890B-675744DF85F0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A2D48-E20E-E441-AFF4-5792F0F76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91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6A6C-6D28-C04E-B542-BAA83AE19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C05AC-89F1-184B-B85D-E080DEB87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91C51-399A-4A44-9F91-A8C87A0D2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02ED7-0941-0946-AF25-634656EB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56218-FE4E-8349-9434-9F147EDBC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9008C-FACE-B443-9D5C-27B4B606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073E4-03CE-AD48-8058-DC0DC7664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EFD01-52EB-6749-A611-01401C1CB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3B247-A80F-C245-8556-5236F727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2CC8B-CBA4-F84D-9245-81D24141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1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7BCF0-2329-794A-944E-4EC249A1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38629-A805-8D4E-809D-CDB09A4D5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94A52-42A6-A644-8C1D-9BD88A0C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C06F-23E2-4146-9FFE-E89EDCCD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4CCBF-2D0F-3A4D-BD4F-8645C6915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0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D70E-AA84-3B49-B873-24ADEECB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64E5-6312-9B45-8712-2419EFFBB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81184-D33C-A74B-8266-F2422CCBC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F68B4-8BB8-7F4D-A187-8294715C3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6C5E3-886C-D448-865B-4515EAEC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06422-F4C5-7547-90E8-25C46E04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5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DF14-DA9D-7540-87F9-A9C457D0F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78F7B-ECBA-1B45-BC49-89ECA041F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77BFB-ADE1-504B-B7B6-7C2668AE7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A5E894-F67A-AD4D-BC7C-2779B051C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4C0496-24ED-CB48-A088-29F037BD5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78579D-D64A-CF42-934D-6C5E1A1D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F01238-0F8A-0643-A471-4568F06E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720854-004D-424D-9DEC-DB304CC33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3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4740-726B-FA43-84B7-B4781993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EAFB0F-8FDC-414B-93C8-C9534DC0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B4405-4520-DE4D-9BC8-5CF0C4FD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9F191-BD9F-1D44-8331-CB969EDD5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7779DF-55EF-D343-B097-C168CB1F5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89A97-E376-5C43-BDD0-62DE59341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5B262-A4BF-B849-8F64-CB606312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EF55-68CD-E649-80CC-83F63E4A0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2976-446D-EB49-BED9-349F4D2EA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13676-8EC7-A545-839A-7C73804C9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86144-C288-1A4C-B10D-B464242CC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FA9B3-267A-924E-8EEA-A34882607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B576F-C05B-DD46-A37A-28BAA7A3E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6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B503-0822-5A4C-B599-9FA50AC5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497DBB-92B0-A14A-B89A-6D0231C9F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800A9-C88B-2942-8259-87E9FD0A7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5BC60-7038-1A43-9497-0C9EFA561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221FE-C16D-7B40-8DFD-A8C4761D4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73FB2-7689-CB4A-837B-9DFB6626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2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B33EA-652F-8E4C-823F-29AE7A49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824467-4E2D-4248-B904-7918C18DA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DFFA5-8141-9C41-A4F5-8FA7EA518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32223-4788-B445-8787-DBD51B87E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3584-8718-D044-BEC1-1038A8FB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9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9582C-A6A8-FC47-9448-01493EE92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47450-1BB1-1742-8C16-F9E9C6E8C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E2188-FF99-CA42-804E-218F974C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277BD-AC41-504E-9254-5CD3F7E8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290BD-5707-7447-9EED-A01A7D571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8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5111CE-361D-374D-A176-B96125F3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C174A-497A-0747-8EA6-B747A7233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8418A-CB34-574D-A00B-2C23EF9CB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FA483-BF85-9B40-9ED1-5D9B02E40B8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E7A9D-918C-F84B-BECC-F69F13648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84247-4951-1A4F-935C-3447F282E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EC1A9-37A2-FC4F-BCF7-60DD34CED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1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34C2A6-7F2E-C9DB-004E-EDE014121572}"/>
              </a:ext>
            </a:extLst>
          </p:cNvPr>
          <p:cNvSpPr txBox="1"/>
          <p:nvPr/>
        </p:nvSpPr>
        <p:spPr>
          <a:xfrm>
            <a:off x="708717" y="580243"/>
            <a:ext cx="44136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</a:rPr>
              <a:t>Towards a UN Convention on the Rights of Older Persons</a:t>
            </a:r>
            <a:endParaRPr lang="en-GB" sz="2800" b="1" dirty="0">
              <a:solidFill>
                <a:srgbClr val="8A034F"/>
              </a:solidFill>
              <a:latin typeface="FS Me Heavy" panose="02000506040000020004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4F95DA-C8E3-50F5-CE7C-FB9AEAF1FC9D}"/>
              </a:ext>
            </a:extLst>
          </p:cNvPr>
          <p:cNvSpPr txBox="1"/>
          <p:nvPr/>
        </p:nvSpPr>
        <p:spPr>
          <a:xfrm>
            <a:off x="708718" y="3320832"/>
            <a:ext cx="41342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We work for the rights of older people in low and middle income countries: development and humanitarian.</a:t>
            </a:r>
          </a:p>
          <a:p>
            <a:endParaRPr lang="en-GB" sz="24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Top priority for Age International.</a:t>
            </a:r>
          </a:p>
          <a:p>
            <a:endParaRPr lang="en-GB" sz="2400" dirty="0">
              <a:solidFill>
                <a:srgbClr val="0B0C0C"/>
              </a:solidFill>
              <a:latin typeface="FS Me Light" panose="02000506040000020004" pitchFamily="50" charset="0"/>
            </a:endParaRP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9F22669F-9E53-C54B-0D71-C020C8FBFC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006" y="-41447"/>
            <a:ext cx="5508861" cy="1796098"/>
          </a:xfrm>
          <a:prstGeom prst="rect">
            <a:avLst/>
          </a:prstGeom>
        </p:spPr>
      </p:pic>
      <p:pic>
        <p:nvPicPr>
          <p:cNvPr id="6" name="Picture 5" descr="A person sitting in a cave&#10;&#10;Description automatically generated with low confidence">
            <a:extLst>
              <a:ext uri="{FF2B5EF4-FFF2-40B4-BE49-F238E27FC236}">
                <a16:creationId xmlns:a16="http://schemas.microsoft.com/office/drawing/2014/main" id="{E9F0B66E-F7D5-1D12-F17B-A3C2228FA3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0" r="2622"/>
          <a:stretch/>
        </p:blipFill>
        <p:spPr>
          <a:xfrm>
            <a:off x="5124116" y="2006613"/>
            <a:ext cx="7066850" cy="41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7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991A92-301A-234E-B472-9E89B7AD7D42}"/>
              </a:ext>
            </a:extLst>
          </p:cNvPr>
          <p:cNvSpPr txBox="1"/>
          <p:nvPr/>
        </p:nvSpPr>
        <p:spPr>
          <a:xfrm>
            <a:off x="516466" y="339345"/>
            <a:ext cx="7586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</a:rPr>
              <a:t>Championing a Convention</a:t>
            </a:r>
            <a:endParaRPr lang="en-GB" sz="4000" b="1" dirty="0">
              <a:solidFill>
                <a:srgbClr val="00B0F0"/>
              </a:solidFill>
              <a:latin typeface="FS Me Heavy" panose="02000506040000020004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DB2F44-7BCB-CD76-51BE-A99DF7DF37CA}"/>
              </a:ext>
            </a:extLst>
          </p:cNvPr>
          <p:cNvSpPr txBox="1"/>
          <p:nvPr/>
        </p:nvSpPr>
        <p:spPr>
          <a:xfrm>
            <a:off x="6011333" y="1851289"/>
            <a:ext cx="6019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u="sng" dirty="0">
                <a:solidFill>
                  <a:srgbClr val="0B0C0C"/>
                </a:solidFill>
                <a:latin typeface="FS Me Light" panose="02000506040000020004" pitchFamily="50" charset="0"/>
              </a:rPr>
              <a:t>3-6 April 2023 in New York </a:t>
            </a:r>
          </a:p>
          <a:p>
            <a:pPr algn="l"/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13</a:t>
            </a:r>
            <a:r>
              <a:rPr lang="en-GB" sz="2000" baseline="30000" dirty="0">
                <a:solidFill>
                  <a:srgbClr val="0B0C0C"/>
                </a:solidFill>
                <a:latin typeface="FS Me Light" panose="02000506040000020004" pitchFamily="50" charset="0"/>
              </a:rPr>
              <a:t>th</a:t>
            </a:r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 session of “Open Ended Working Group on Ageing for the purpose of strengthening the protection of the human rights of older persons”</a:t>
            </a:r>
          </a:p>
          <a:p>
            <a:pPr algn="l"/>
            <a:endParaRPr lang="en-GB" dirty="0">
              <a:solidFill>
                <a:srgbClr val="0B0C0C"/>
              </a:solidFill>
              <a:latin typeface="FS Me Light" panose="02000506040000020004" pitchFamily="50" charset="0"/>
            </a:endParaRPr>
          </a:p>
        </p:txBody>
      </p:sp>
      <p:pic>
        <p:nvPicPr>
          <p:cNvPr id="9" name="Picture 8" descr="A group of people sitting at a conference table&#10;&#10;Description automatically generated with low confidence">
            <a:extLst>
              <a:ext uri="{FF2B5EF4-FFF2-40B4-BE49-F238E27FC236}">
                <a16:creationId xmlns:a16="http://schemas.microsoft.com/office/drawing/2014/main" id="{E6D8F2D9-D049-EEF4-F991-53EE843F52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63" b="8444"/>
          <a:stretch/>
        </p:blipFill>
        <p:spPr>
          <a:xfrm>
            <a:off x="5825066" y="3486730"/>
            <a:ext cx="6366933" cy="3084425"/>
          </a:xfrm>
          <a:prstGeom prst="rect">
            <a:avLst/>
          </a:prstGeom>
        </p:spPr>
      </p:pic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C22BC354-9BAF-91EA-C186-E509458B4F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0454" y="0"/>
            <a:ext cx="3601545" cy="15637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1DAC1A-8DB0-2C2D-9B0D-A411597899DF}"/>
              </a:ext>
            </a:extLst>
          </p:cNvPr>
          <p:cNvSpPr txBox="1"/>
          <p:nvPr/>
        </p:nvSpPr>
        <p:spPr>
          <a:xfrm>
            <a:off x="584200" y="1387424"/>
            <a:ext cx="4826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Journey since 2010 - first meeting of </a:t>
            </a:r>
            <a:r>
              <a:rPr lang="en-GB" sz="2000">
                <a:solidFill>
                  <a:srgbClr val="0B0C0C"/>
                </a:solidFill>
                <a:latin typeface="FS Me Light" panose="02000506040000020004" pitchFamily="50" charset="0"/>
              </a:rPr>
              <a:t>UN OEWG 2011. </a:t>
            </a:r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Creation of Independent Expert.</a:t>
            </a:r>
          </a:p>
          <a:p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Pressure through Human Rights Council in Geneva and review of the Madrid International Plan of Action on Ageing.</a:t>
            </a:r>
          </a:p>
          <a:p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Steady increase in Member States supporting a Convention.</a:t>
            </a:r>
          </a:p>
          <a:p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NGO Committee on Ageing.</a:t>
            </a:r>
          </a:p>
          <a:p>
            <a:endParaRPr lang="en-GB" sz="20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000" dirty="0">
                <a:solidFill>
                  <a:srgbClr val="0B0C0C"/>
                </a:solidFill>
                <a:latin typeface="FS Me Light" panose="02000506040000020004" pitchFamily="50" charset="0"/>
              </a:rPr>
              <a:t>Global Alliance for the Rights of Older People (GAROP) - over 400 members.</a:t>
            </a:r>
          </a:p>
        </p:txBody>
      </p:sp>
    </p:spTree>
    <p:extLst>
      <p:ext uri="{BB962C8B-B14F-4D97-AF65-F5344CB8AC3E}">
        <p14:creationId xmlns:p14="http://schemas.microsoft.com/office/powerpoint/2010/main" val="825362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091B8886-5186-55A6-5BD6-B5A95D7E4E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5280" y="1"/>
            <a:ext cx="2966719" cy="1288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4F95DA-C8E3-50F5-CE7C-FB9AEAF1FC9D}"/>
              </a:ext>
            </a:extLst>
          </p:cNvPr>
          <p:cNvSpPr txBox="1"/>
          <p:nvPr/>
        </p:nvSpPr>
        <p:spPr>
          <a:xfrm>
            <a:off x="516466" y="1792208"/>
            <a:ext cx="6629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B0C0C"/>
                </a:solidFill>
                <a:latin typeface="FS Me Light" panose="02000506040000020004" pitchFamily="50" charset="0"/>
              </a:rPr>
              <a:t>Participation</a:t>
            </a:r>
            <a:r>
              <a:rPr lang="en-GB" sz="3600" dirty="0">
                <a:solidFill>
                  <a:srgbClr val="0B0C0C"/>
                </a:solidFill>
                <a:latin typeface="FS Me Light" panose="02000506040000020004" pitchFamily="50" charset="0"/>
              </a:rPr>
              <a:t>: ‘nothing about us without us’</a:t>
            </a:r>
          </a:p>
          <a:p>
            <a:endParaRPr lang="en-GB" sz="36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3600" b="1" dirty="0">
                <a:solidFill>
                  <a:srgbClr val="0B0C0C"/>
                </a:solidFill>
                <a:latin typeface="FS Me Light" panose="02000506040000020004" pitchFamily="50" charset="0"/>
              </a:rPr>
              <a:t>Process</a:t>
            </a:r>
            <a:r>
              <a:rPr lang="en-GB" sz="3600" dirty="0">
                <a:solidFill>
                  <a:srgbClr val="0B0C0C"/>
                </a:solidFill>
                <a:latin typeface="FS Me Light" panose="02000506040000020004" pitchFamily="50" charset="0"/>
              </a:rPr>
              <a:t>: precise and persistent </a:t>
            </a:r>
          </a:p>
          <a:p>
            <a:endParaRPr lang="en-GB" sz="36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3600" b="1" dirty="0">
                <a:solidFill>
                  <a:srgbClr val="0B0C0C"/>
                </a:solidFill>
                <a:latin typeface="FS Me Light" panose="02000506040000020004" pitchFamily="50" charset="0"/>
              </a:rPr>
              <a:t>Political</a:t>
            </a:r>
            <a:r>
              <a:rPr lang="en-GB" sz="3600" dirty="0">
                <a:solidFill>
                  <a:srgbClr val="0B0C0C"/>
                </a:solidFill>
                <a:latin typeface="FS Me Light" panose="02000506040000020004" pitchFamily="50" charset="0"/>
              </a:rPr>
              <a:t>: people power!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0922A-422E-2C18-40A2-AA87BB2A5E2C}"/>
              </a:ext>
            </a:extLst>
          </p:cNvPr>
          <p:cNvSpPr txBox="1"/>
          <p:nvPr/>
        </p:nvSpPr>
        <p:spPr>
          <a:xfrm>
            <a:off x="516466" y="464321"/>
            <a:ext cx="7586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</a:rPr>
              <a:t>Championing a Convention</a:t>
            </a:r>
            <a:endParaRPr lang="en-GB" sz="4000" b="1" dirty="0">
              <a:solidFill>
                <a:srgbClr val="00B0F0"/>
              </a:solidFill>
              <a:latin typeface="FS Me Heavy" panose="02000506040000020004" pitchFamily="2" charset="77"/>
            </a:endParaRPr>
          </a:p>
        </p:txBody>
      </p:sp>
      <p:pic>
        <p:nvPicPr>
          <p:cNvPr id="8" name="Picture 7" descr="A person standing next to flags&#10;&#10;Description automatically generated with medium confidence">
            <a:extLst>
              <a:ext uri="{FF2B5EF4-FFF2-40B4-BE49-F238E27FC236}">
                <a16:creationId xmlns:a16="http://schemas.microsoft.com/office/drawing/2014/main" id="{00F9F289-2698-458F-438E-E68782BCC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0" y="1344838"/>
            <a:ext cx="3825239" cy="510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63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34C2A6-7F2E-C9DB-004E-EDE014121572}"/>
              </a:ext>
            </a:extLst>
          </p:cNvPr>
          <p:cNvSpPr txBox="1"/>
          <p:nvPr/>
        </p:nvSpPr>
        <p:spPr>
          <a:xfrm>
            <a:off x="657918" y="409165"/>
            <a:ext cx="66657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</a:rPr>
              <a:t>UK Government</a:t>
            </a:r>
            <a:endParaRPr lang="en-GB" sz="2800" b="1" dirty="0">
              <a:solidFill>
                <a:srgbClr val="8A034F"/>
              </a:solidFill>
              <a:latin typeface="FS Me Heavy" panose="02000506040000020004" pitchFamily="2" charset="77"/>
            </a:endParaRPr>
          </a:p>
        </p:txBody>
      </p:sp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091B8886-5186-55A6-5BD6-B5A95D7E4E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5280" y="1"/>
            <a:ext cx="2966719" cy="1288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4F95DA-C8E3-50F5-CE7C-FB9AEAF1FC9D}"/>
              </a:ext>
            </a:extLst>
          </p:cNvPr>
          <p:cNvSpPr txBox="1"/>
          <p:nvPr/>
        </p:nvSpPr>
        <p:spPr>
          <a:xfrm>
            <a:off x="657918" y="1395636"/>
            <a:ext cx="49131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Open to a Convention: constructive in OEWG and HRC</a:t>
            </a:r>
          </a:p>
          <a:p>
            <a:r>
              <a:rPr lang="en-GB" sz="2400" i="1" dirty="0">
                <a:solidFill>
                  <a:srgbClr val="0B0C0C"/>
                </a:solidFill>
                <a:latin typeface="FS Me Light" panose="02000506040000020004" pitchFamily="50" charset="0"/>
              </a:rPr>
              <a:t>“We are supportive in principle for a multilateral instrument dedicated to the human rights of older people.”</a:t>
            </a:r>
          </a:p>
          <a:p>
            <a:endParaRPr lang="en-GB" sz="24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But not priority, nor proactive. </a:t>
            </a:r>
          </a:p>
          <a:p>
            <a:endParaRPr lang="en-GB" sz="24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Opportunity with both main political parties in run up to General Election: make a Convention attractive.</a:t>
            </a:r>
          </a:p>
        </p:txBody>
      </p:sp>
      <p:pic>
        <p:nvPicPr>
          <p:cNvPr id="2" name="Picture 1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1DFD0972-74E9-4EE8-435E-81E1A2C6C4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40" t="16144"/>
          <a:stretch/>
        </p:blipFill>
        <p:spPr>
          <a:xfrm>
            <a:off x="5776376" y="1767121"/>
            <a:ext cx="6297091" cy="431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59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E1BF5-FD60-29D9-5ADD-FE9133034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10" y="238762"/>
            <a:ext cx="11365623" cy="99906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  <a:ea typeface="+mn-ea"/>
                <a:cs typeface="+mn-cs"/>
              </a:rPr>
              <a:t>Next steps: </a:t>
            </a:r>
            <a:r>
              <a:rPr lang="en-GB" sz="2400" dirty="0">
                <a:solidFill>
                  <a:srgbClr val="0B0C0C"/>
                </a:solidFill>
                <a:latin typeface="FS Me Light" panose="02000506040000020004" pitchFamily="50" charset="0"/>
              </a:rPr>
              <a:t>Governments agreed to hold discussions between now and April 2024, moving a step towards drafting a new UN Convention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64D590-3136-8C80-7762-2733DA613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87" y="1233169"/>
            <a:ext cx="9103346" cy="562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2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34C2A6-7F2E-C9DB-004E-EDE014121572}"/>
              </a:ext>
            </a:extLst>
          </p:cNvPr>
          <p:cNvSpPr txBox="1"/>
          <p:nvPr/>
        </p:nvSpPr>
        <p:spPr>
          <a:xfrm>
            <a:off x="575734" y="518090"/>
            <a:ext cx="3683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8A034F"/>
                </a:solidFill>
                <a:latin typeface="FS Me Heavy" panose="02000506040000020004" pitchFamily="2" charset="77"/>
              </a:rPr>
              <a:t>Call to action!</a:t>
            </a:r>
            <a:endParaRPr lang="en-GB" sz="2800" b="1" dirty="0">
              <a:solidFill>
                <a:srgbClr val="8A034F"/>
              </a:solidFill>
              <a:latin typeface="FS Me Heavy" panose="02000506040000020004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4F95DA-C8E3-50F5-CE7C-FB9AEAF1FC9D}"/>
              </a:ext>
            </a:extLst>
          </p:cNvPr>
          <p:cNvSpPr txBox="1"/>
          <p:nvPr/>
        </p:nvSpPr>
        <p:spPr>
          <a:xfrm>
            <a:off x="575732" y="1585658"/>
            <a:ext cx="70019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B0C0C"/>
                </a:solidFill>
                <a:latin typeface="FS Me Light" panose="02000506040000020004" pitchFamily="50" charset="0"/>
              </a:rPr>
              <a:t>1/. Join GAROP!</a:t>
            </a:r>
          </a:p>
          <a:p>
            <a:endParaRPr lang="en-GB" sz="28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800" dirty="0">
                <a:solidFill>
                  <a:srgbClr val="0B0C0C"/>
                </a:solidFill>
                <a:latin typeface="FS Me Light" panose="02000506040000020004" pitchFamily="50" charset="0"/>
              </a:rPr>
              <a:t>2/. Apply for accreditation to the OEWG so your organisation can make written inputs.</a:t>
            </a:r>
          </a:p>
          <a:p>
            <a:endParaRPr lang="en-GB" sz="28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800" dirty="0">
                <a:solidFill>
                  <a:srgbClr val="0B0C0C"/>
                </a:solidFill>
                <a:latin typeface="FS Me Light" panose="02000506040000020004" pitchFamily="50" charset="0"/>
              </a:rPr>
              <a:t>3/. Write to your MP and the FCDO asking them to support a Convention </a:t>
            </a:r>
          </a:p>
          <a:p>
            <a:endParaRPr lang="en-GB" sz="2800" dirty="0">
              <a:solidFill>
                <a:srgbClr val="0B0C0C"/>
              </a:solidFill>
              <a:latin typeface="FS Me Light" panose="02000506040000020004" pitchFamily="50" charset="0"/>
            </a:endParaRPr>
          </a:p>
          <a:p>
            <a:r>
              <a:rPr lang="en-GB" sz="2800" dirty="0">
                <a:solidFill>
                  <a:srgbClr val="0B0C0C"/>
                </a:solidFill>
                <a:latin typeface="FS Me Light" panose="02000506040000020004" pitchFamily="50" charset="0"/>
              </a:rPr>
              <a:t>Together we can galvanise leadership from the UK government!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19A613-837F-A4F5-90EC-788AFEE45C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9" r="3333"/>
          <a:stretch/>
        </p:blipFill>
        <p:spPr>
          <a:xfrm>
            <a:off x="7933267" y="0"/>
            <a:ext cx="4258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0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e_Presentation_Template" id="{8212F04A-B820-456A-B2D8-3C82E036A774}" vid="{26E78A05-6BE7-4033-9151-63D6BB4256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Age_Presentation_Template</Template>
  <TotalTime>324</TotalTime>
  <Words>285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Cambria</vt:lpstr>
      <vt:lpstr>FS Me Heavy</vt:lpstr>
      <vt:lpstr>FS Me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 Boden</dc:creator>
  <cp:lastModifiedBy>Caroline Emmer De Albuquerque Green</cp:lastModifiedBy>
  <cp:revision>33</cp:revision>
  <dcterms:created xsi:type="dcterms:W3CDTF">2023-02-09T09:10:07Z</dcterms:created>
  <dcterms:modified xsi:type="dcterms:W3CDTF">2023-04-28T08:21:24Z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fcd8fe-348f-4831-8187-15e26ce8d265_Enabled">
    <vt:lpwstr>True</vt:lpwstr>
  </property>
  <property fmtid="{D5CDD505-2E9C-101B-9397-08002B2CF9AE}" pid="3" name="MSIP_Label_17fcd8fe-348f-4831-8187-15e26ce8d265_SiteId">
    <vt:lpwstr>143e1d48-8816-47bc-83de-7c3dac270e2f</vt:lpwstr>
  </property>
  <property fmtid="{D5CDD505-2E9C-101B-9397-08002B2CF9AE}" pid="4" name="MSIP_Label_17fcd8fe-348f-4831-8187-15e26ce8d265_Owner">
    <vt:lpwstr>Vishnee.Sauntoo@ageinternational.org.uk</vt:lpwstr>
  </property>
  <property fmtid="{D5CDD505-2E9C-101B-9397-08002B2CF9AE}" pid="5" name="MSIP_Label_17fcd8fe-348f-4831-8187-15e26ce8d265_SetDate">
    <vt:lpwstr>2022-11-18T15:15:38.6919617Z</vt:lpwstr>
  </property>
  <property fmtid="{D5CDD505-2E9C-101B-9397-08002B2CF9AE}" pid="6" name="MSIP_Label_17fcd8fe-348f-4831-8187-15e26ce8d265_Name">
    <vt:lpwstr>PROTECT</vt:lpwstr>
  </property>
  <property fmtid="{D5CDD505-2E9C-101B-9397-08002B2CF9AE}" pid="7" name="MSIP_Label_17fcd8fe-348f-4831-8187-15e26ce8d265_Application">
    <vt:lpwstr>Microsoft Azure Information Protection</vt:lpwstr>
  </property>
  <property fmtid="{D5CDD505-2E9C-101B-9397-08002B2CF9AE}" pid="8" name="MSIP_Label_17fcd8fe-348f-4831-8187-15e26ce8d265_ActionId">
    <vt:lpwstr>fe04b89b-1c36-4abb-a070-202514fca62a</vt:lpwstr>
  </property>
  <property fmtid="{D5CDD505-2E9C-101B-9397-08002B2CF9AE}" pid="9" name="MSIP_Label_17fcd8fe-348f-4831-8187-15e26ce8d265_Extended_MSFT_Method">
    <vt:lpwstr>Automatic</vt:lpwstr>
  </property>
  <property fmtid="{D5CDD505-2E9C-101B-9397-08002B2CF9AE}" pid="10" name="Sensitivity">
    <vt:lpwstr>PROTECT</vt:lpwstr>
  </property>
</Properties>
</file>