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F37E6-6D2C-4D8E-B4EE-942666EE5423}" v="2" dt="2023-04-27T16:09:59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ler, Claudia" userId="c4bceb98-f513-451e-8843-801abd0ad465" providerId="ADAL" clId="{211F37E6-6D2C-4D8E-B4EE-942666EE5423}"/>
    <pc:docChg chg="custSel addSld modSld sldOrd">
      <pc:chgData name="Mahler, Claudia" userId="c4bceb98-f513-451e-8843-801abd0ad465" providerId="ADAL" clId="{211F37E6-6D2C-4D8E-B4EE-942666EE5423}" dt="2023-04-28T07:55:17.138" v="1216" actId="20577"/>
      <pc:docMkLst>
        <pc:docMk/>
      </pc:docMkLst>
      <pc:sldChg chg="modSp mod">
        <pc:chgData name="Mahler, Claudia" userId="c4bceb98-f513-451e-8843-801abd0ad465" providerId="ADAL" clId="{211F37E6-6D2C-4D8E-B4EE-942666EE5423}" dt="2023-04-27T16:10:27.262" v="1054" actId="113"/>
        <pc:sldMkLst>
          <pc:docMk/>
          <pc:sldMk cId="3510774169" sldId="256"/>
        </pc:sldMkLst>
        <pc:spChg chg="mod">
          <ac:chgData name="Mahler, Claudia" userId="c4bceb98-f513-451e-8843-801abd0ad465" providerId="ADAL" clId="{211F37E6-6D2C-4D8E-B4EE-942666EE5423}" dt="2023-04-27T16:10:27.262" v="1054" actId="113"/>
          <ac:spMkLst>
            <pc:docMk/>
            <pc:sldMk cId="3510774169" sldId="256"/>
            <ac:spMk id="2" creationId="{91F6D400-9435-DB64-5480-B625A03C9943}"/>
          </ac:spMkLst>
        </pc:spChg>
      </pc:sldChg>
      <pc:sldChg chg="modSp mod">
        <pc:chgData name="Mahler, Claudia" userId="c4bceb98-f513-451e-8843-801abd0ad465" providerId="ADAL" clId="{211F37E6-6D2C-4D8E-B4EE-942666EE5423}" dt="2023-04-27T15:58:12.023" v="0" actId="113"/>
        <pc:sldMkLst>
          <pc:docMk/>
          <pc:sldMk cId="2866067803" sldId="257"/>
        </pc:sldMkLst>
        <pc:spChg chg="mod">
          <ac:chgData name="Mahler, Claudia" userId="c4bceb98-f513-451e-8843-801abd0ad465" providerId="ADAL" clId="{211F37E6-6D2C-4D8E-B4EE-942666EE5423}" dt="2023-04-27T15:58:12.023" v="0" actId="113"/>
          <ac:spMkLst>
            <pc:docMk/>
            <pc:sldMk cId="2866067803" sldId="257"/>
            <ac:spMk id="2" creationId="{E07C27E0-83BF-CB37-7E02-274E45F25D4C}"/>
          </ac:spMkLst>
        </pc:spChg>
      </pc:sldChg>
      <pc:sldChg chg="modSp mod">
        <pc:chgData name="Mahler, Claudia" userId="c4bceb98-f513-451e-8843-801abd0ad465" providerId="ADAL" clId="{211F37E6-6D2C-4D8E-B4EE-942666EE5423}" dt="2023-04-28T07:25:01.758" v="1057" actId="20577"/>
        <pc:sldMkLst>
          <pc:docMk/>
          <pc:sldMk cId="3214274800" sldId="258"/>
        </pc:sldMkLst>
        <pc:spChg chg="mod">
          <ac:chgData name="Mahler, Claudia" userId="c4bceb98-f513-451e-8843-801abd0ad465" providerId="ADAL" clId="{211F37E6-6D2C-4D8E-B4EE-942666EE5423}" dt="2023-04-27T15:58:18.691" v="1" actId="113"/>
          <ac:spMkLst>
            <pc:docMk/>
            <pc:sldMk cId="3214274800" sldId="258"/>
            <ac:spMk id="2" creationId="{4B9C1985-6AC8-EB8C-F3A8-A6A676482120}"/>
          </ac:spMkLst>
        </pc:spChg>
        <pc:spChg chg="mod">
          <ac:chgData name="Mahler, Claudia" userId="c4bceb98-f513-451e-8843-801abd0ad465" providerId="ADAL" clId="{211F37E6-6D2C-4D8E-B4EE-942666EE5423}" dt="2023-04-28T07:25:01.758" v="1057" actId="20577"/>
          <ac:spMkLst>
            <pc:docMk/>
            <pc:sldMk cId="3214274800" sldId="258"/>
            <ac:spMk id="3" creationId="{0177D8E6-0852-00D6-ADE0-18CF601E1AF3}"/>
          </ac:spMkLst>
        </pc:spChg>
      </pc:sldChg>
      <pc:sldChg chg="modSp mod">
        <pc:chgData name="Mahler, Claudia" userId="c4bceb98-f513-451e-8843-801abd0ad465" providerId="ADAL" clId="{211F37E6-6D2C-4D8E-B4EE-942666EE5423}" dt="2023-04-28T07:54:27.029" v="1200" actId="20577"/>
        <pc:sldMkLst>
          <pc:docMk/>
          <pc:sldMk cId="3028533207" sldId="259"/>
        </pc:sldMkLst>
        <pc:spChg chg="mod">
          <ac:chgData name="Mahler, Claudia" userId="c4bceb98-f513-451e-8843-801abd0ad465" providerId="ADAL" clId="{211F37E6-6D2C-4D8E-B4EE-942666EE5423}" dt="2023-04-27T15:58:42.523" v="4" actId="20577"/>
          <ac:spMkLst>
            <pc:docMk/>
            <pc:sldMk cId="3028533207" sldId="259"/>
            <ac:spMk id="2" creationId="{15CB9C4E-8F5D-E928-B7FE-CAA95B9A8E42}"/>
          </ac:spMkLst>
        </pc:spChg>
        <pc:spChg chg="mod">
          <ac:chgData name="Mahler, Claudia" userId="c4bceb98-f513-451e-8843-801abd0ad465" providerId="ADAL" clId="{211F37E6-6D2C-4D8E-B4EE-942666EE5423}" dt="2023-04-28T07:54:27.029" v="1200" actId="20577"/>
          <ac:spMkLst>
            <pc:docMk/>
            <pc:sldMk cId="3028533207" sldId="259"/>
            <ac:spMk id="3" creationId="{5332C022-084D-54D4-1F89-521242C80FCB}"/>
          </ac:spMkLst>
        </pc:spChg>
      </pc:sldChg>
      <pc:sldChg chg="modSp mod">
        <pc:chgData name="Mahler, Claudia" userId="c4bceb98-f513-451e-8843-801abd0ad465" providerId="ADAL" clId="{211F37E6-6D2C-4D8E-B4EE-942666EE5423}" dt="2023-04-28T07:27:47.542" v="1191" actId="20577"/>
        <pc:sldMkLst>
          <pc:docMk/>
          <pc:sldMk cId="3201276205" sldId="260"/>
        </pc:sldMkLst>
        <pc:spChg chg="mod">
          <ac:chgData name="Mahler, Claudia" userId="c4bceb98-f513-451e-8843-801abd0ad465" providerId="ADAL" clId="{211F37E6-6D2C-4D8E-B4EE-942666EE5423}" dt="2023-04-27T15:58:23.994" v="2" actId="113"/>
          <ac:spMkLst>
            <pc:docMk/>
            <pc:sldMk cId="3201276205" sldId="260"/>
            <ac:spMk id="2" creationId="{83EA1B26-2063-4914-1E39-0D6ABD177428}"/>
          </ac:spMkLst>
        </pc:spChg>
        <pc:spChg chg="mod">
          <ac:chgData name="Mahler, Claudia" userId="c4bceb98-f513-451e-8843-801abd0ad465" providerId="ADAL" clId="{211F37E6-6D2C-4D8E-B4EE-942666EE5423}" dt="2023-04-28T07:27:47.542" v="1191" actId="20577"/>
          <ac:spMkLst>
            <pc:docMk/>
            <pc:sldMk cId="3201276205" sldId="260"/>
            <ac:spMk id="3" creationId="{EE6D39DF-E62A-C78F-86DB-9AB0A23A0090}"/>
          </ac:spMkLst>
        </pc:spChg>
      </pc:sldChg>
      <pc:sldChg chg="modSp mod">
        <pc:chgData name="Mahler, Claudia" userId="c4bceb98-f513-451e-8843-801abd0ad465" providerId="ADAL" clId="{211F37E6-6D2C-4D8E-B4EE-942666EE5423}" dt="2023-04-28T07:55:17.138" v="1216" actId="20577"/>
        <pc:sldMkLst>
          <pc:docMk/>
          <pc:sldMk cId="2044006895" sldId="261"/>
        </pc:sldMkLst>
        <pc:spChg chg="mod">
          <ac:chgData name="Mahler, Claudia" userId="c4bceb98-f513-451e-8843-801abd0ad465" providerId="ADAL" clId="{211F37E6-6D2C-4D8E-B4EE-942666EE5423}" dt="2023-04-28T07:54:38.235" v="1204" actId="20577"/>
          <ac:spMkLst>
            <pc:docMk/>
            <pc:sldMk cId="2044006895" sldId="261"/>
            <ac:spMk id="2" creationId="{C48F7758-325B-2573-1C47-0E0CD9646035}"/>
          </ac:spMkLst>
        </pc:spChg>
        <pc:spChg chg="mod">
          <ac:chgData name="Mahler, Claudia" userId="c4bceb98-f513-451e-8843-801abd0ad465" providerId="ADAL" clId="{211F37E6-6D2C-4D8E-B4EE-942666EE5423}" dt="2023-04-28T07:55:17.138" v="1216" actId="20577"/>
          <ac:spMkLst>
            <pc:docMk/>
            <pc:sldMk cId="2044006895" sldId="261"/>
            <ac:spMk id="3" creationId="{ED99D452-E90B-39FE-99DE-3766A41A0212}"/>
          </ac:spMkLst>
        </pc:spChg>
      </pc:sldChg>
      <pc:sldChg chg="modSp new mod">
        <pc:chgData name="Mahler, Claudia" userId="c4bceb98-f513-451e-8843-801abd0ad465" providerId="ADAL" clId="{211F37E6-6D2C-4D8E-B4EE-942666EE5423}" dt="2023-04-27T16:07:08.677" v="1041" actId="20577"/>
        <pc:sldMkLst>
          <pc:docMk/>
          <pc:sldMk cId="1260268359" sldId="262"/>
        </pc:sldMkLst>
        <pc:spChg chg="mod">
          <ac:chgData name="Mahler, Claudia" userId="c4bceb98-f513-451e-8843-801abd0ad465" providerId="ADAL" clId="{211F37E6-6D2C-4D8E-B4EE-942666EE5423}" dt="2023-04-27T16:05:07.559" v="798" actId="113"/>
          <ac:spMkLst>
            <pc:docMk/>
            <pc:sldMk cId="1260268359" sldId="262"/>
            <ac:spMk id="2" creationId="{5C9FC25A-0E1B-4803-5382-62475157AFC5}"/>
          </ac:spMkLst>
        </pc:spChg>
        <pc:spChg chg="mod">
          <ac:chgData name="Mahler, Claudia" userId="c4bceb98-f513-451e-8843-801abd0ad465" providerId="ADAL" clId="{211F37E6-6D2C-4D8E-B4EE-942666EE5423}" dt="2023-04-27T16:07:08.677" v="1041" actId="20577"/>
          <ac:spMkLst>
            <pc:docMk/>
            <pc:sldMk cId="1260268359" sldId="262"/>
            <ac:spMk id="3" creationId="{32F5063B-244C-317F-ACFD-B988C7263CFF}"/>
          </ac:spMkLst>
        </pc:spChg>
      </pc:sldChg>
      <pc:sldChg chg="modSp new mod">
        <pc:chgData name="Mahler, Claudia" userId="c4bceb98-f513-451e-8843-801abd0ad465" providerId="ADAL" clId="{211F37E6-6D2C-4D8E-B4EE-942666EE5423}" dt="2023-04-27T16:10:06.643" v="1052" actId="20577"/>
        <pc:sldMkLst>
          <pc:docMk/>
          <pc:sldMk cId="3869133281" sldId="263"/>
        </pc:sldMkLst>
        <pc:spChg chg="mod">
          <ac:chgData name="Mahler, Claudia" userId="c4bceb98-f513-451e-8843-801abd0ad465" providerId="ADAL" clId="{211F37E6-6D2C-4D8E-B4EE-942666EE5423}" dt="2023-04-27T16:09:59.203" v="1051" actId="20578"/>
          <ac:spMkLst>
            <pc:docMk/>
            <pc:sldMk cId="3869133281" sldId="263"/>
            <ac:spMk id="2" creationId="{03753598-A559-4D62-3392-264B3C5A6890}"/>
          </ac:spMkLst>
        </pc:spChg>
        <pc:spChg chg="mod">
          <ac:chgData name="Mahler, Claudia" userId="c4bceb98-f513-451e-8843-801abd0ad465" providerId="ADAL" clId="{211F37E6-6D2C-4D8E-B4EE-942666EE5423}" dt="2023-04-27T16:10:06.643" v="1052" actId="20577"/>
          <ac:spMkLst>
            <pc:docMk/>
            <pc:sldMk cId="3869133281" sldId="263"/>
            <ac:spMk id="3" creationId="{45BDAFA0-1457-16C4-5F1D-DFA64F6FD283}"/>
          </ac:spMkLst>
        </pc:spChg>
      </pc:sldChg>
      <pc:sldChg chg="addSp modSp new mod ord">
        <pc:chgData name="Mahler, Claudia" userId="c4bceb98-f513-451e-8843-801abd0ad465" providerId="ADAL" clId="{211F37E6-6D2C-4D8E-B4EE-942666EE5423}" dt="2023-04-27T16:08:40.908" v="1049"/>
        <pc:sldMkLst>
          <pc:docMk/>
          <pc:sldMk cId="645168236" sldId="264"/>
        </pc:sldMkLst>
        <pc:picChg chg="add mod">
          <ac:chgData name="Mahler, Claudia" userId="c4bceb98-f513-451e-8843-801abd0ad465" providerId="ADAL" clId="{211F37E6-6D2C-4D8E-B4EE-942666EE5423}" dt="2023-04-27T16:08:36.972" v="1047" actId="14100"/>
          <ac:picMkLst>
            <pc:docMk/>
            <pc:sldMk cId="645168236" sldId="264"/>
            <ac:picMk id="2" creationId="{9049EBFB-0C2C-33A1-37C7-07C0A38A14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01344-704B-65D1-0EA0-36D963D95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D18CEA-B872-38BD-1A23-EC9F821F7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D108C9-BD85-AEDA-0552-3B5CE87B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B9F3EB-F1BF-A38E-5F31-9DE04126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4AB506-E131-EE2E-699E-D39ED5BE6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015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DCD1DC-7921-94F6-15D3-26460DAE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EB9B64-0A9D-0248-3A42-9C44E94FE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5EEB4D-F1A0-411B-5DB5-66C19F422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FB64DD-B927-A5DB-7C8E-75FB2A31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572A19-5C71-C3A8-9907-8E3F58E4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93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A1CC9-0CCD-B82E-A3F6-D70D43EB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E4B3DC-2558-22ED-DE89-1A4009DA5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F1D774-A061-7CAB-831A-500CBF0E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33685-D83E-5D41-015B-8C1979862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8496D9-8454-53BC-1A2F-394B1025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94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08D7D7-638F-75B9-061A-A4838E5F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20208-83E6-547A-F0A1-F0E651EFD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36865E-6856-493B-2D7C-7DF92BA59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C68B53-A095-4B98-7B53-E97AA597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91AF84-2E5D-A8B5-4687-944821D54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FBFB76-9F3B-9610-FC2C-515ADE7E8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43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668CF-366E-193F-9DC0-E0985484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9C0E8B-E2C2-5110-E505-4907DF11D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5FC989B-2753-204A-9BC1-7F05A7989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14E8079-714A-0551-40B1-6011FF408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F90A3D-09C4-6C07-60A7-7CAD51664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FDEFDD4-6E71-A27E-31E0-BEDE26B7F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7C6C317-2DD9-5401-5BA7-8BAD7768A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5CE59D2-D8DC-FCE3-E67E-9ED95D73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147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C70650-FDE4-546C-61C6-74BA710A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D404347-6F50-E3AA-8154-25F70B8D3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1D62EEA-8534-4ED8-B503-9A84A1B1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B547CE-EE23-63C3-41C8-67012101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88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37D8B96-09A4-0076-4930-C3DA84E9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65AEFA-D3E9-BD3D-FA86-64CD5CD7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53349A9-E1D2-510A-6A84-B6145D20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17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77E1C-7EEB-CE6E-18F9-2C3B5D56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967FD7-B438-293E-F646-85CB41A3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F0A22E-7444-87AB-4E2B-AD29FCE83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1180D8-A9F1-0C39-30AD-D5D8DCA79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E84AE3-0681-5B06-48E8-1AA7524C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F15174-431D-675B-1735-085FB079D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29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2EB7D3-A0EC-1813-D3A8-DAA612CE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C4B7F5F-B31A-6D03-093A-0815C7C16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750729-04A7-4B40-7222-0AFFBE46A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BCE842-D07F-6998-D69F-6EF95A0C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EBF3B57-BF80-6DED-6657-BF5F24D8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708B8D-81CB-FB7E-E848-CDD99D194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78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F24F8-541A-6E6A-E462-E45C0176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C57F5A3-1B11-727B-F4CF-5B1F12C29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6E5BD4-45C2-E70C-443A-A0708185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306401-EC3A-220F-92CF-D87D70ADD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DB7B75-1AE2-045B-7049-8D5F5A17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79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4C31D64-A516-47B6-66B6-FAB68DCCF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60139F9-CB06-9F40-8A23-69BA0449A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2B8F43-0053-A1EE-98A2-2CE0F87A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1243A6-9E75-53C8-1584-1E7F03B8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F76A26-E5D4-574B-B8BB-636B7604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215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C19E57-3F87-5FB5-1331-B16326EF0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FDD9D4-527E-9C70-994E-EB52B66F1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AD5B2D-DFB1-34DA-33D1-A241C74DB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22ED-CC48-434F-B4F6-0F89CDB73EDD}" type="datetimeFigureOut">
              <a:rPr lang="de-DE" smtClean="0"/>
              <a:t>28.04.2023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3338A7-E80A-6700-EE1F-3C860EF97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300F32-C912-32C2-9878-B4CDE24BF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BA24C-8164-4E44-B42A-4679A3C4EE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040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hchr.org/en/special-procedures/ie-older-persons/annual-report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uments-dds-ny.un.org/doc/UNDOC/GEN/G22/238/86/PDF/G2223886.pdf?OpenElemen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E_OlderPersons" TargetMode="External"/><Relationship Id="rId2" Type="http://schemas.openxmlformats.org/officeDocument/2006/relationships/hyperlink" Target="mailto:hrc-ie-olderpersons@un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F6D400-9435-DB64-5480-B625A03C9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1388853"/>
            <a:ext cx="5181600" cy="2121110"/>
          </a:xfrm>
        </p:spPr>
        <p:txBody>
          <a:bodyPr>
            <a:normAutofit fontScale="90000"/>
          </a:bodyPr>
          <a:lstStyle/>
          <a:p>
            <a:r>
              <a:rPr lang="de-DE" sz="3600" b="1" dirty="0"/>
              <a:t>UN- Independent Expert on the </a:t>
            </a:r>
            <a:r>
              <a:rPr lang="de-DE" sz="3600" b="1" dirty="0" err="1"/>
              <a:t>Enjoyment</a:t>
            </a:r>
            <a:r>
              <a:rPr lang="de-DE" sz="3600" b="1" dirty="0"/>
              <a:t> </a:t>
            </a:r>
            <a:r>
              <a:rPr lang="de-DE" sz="3600" b="1" dirty="0" err="1"/>
              <a:t>of</a:t>
            </a:r>
            <a:r>
              <a:rPr lang="de-DE" sz="3600" b="1" dirty="0"/>
              <a:t> all Human Rights </a:t>
            </a:r>
            <a:r>
              <a:rPr lang="de-DE" sz="3600" b="1" dirty="0" err="1"/>
              <a:t>by</a:t>
            </a:r>
            <a:r>
              <a:rPr lang="de-DE" sz="3600" b="1" dirty="0"/>
              <a:t> Older Persons – </a:t>
            </a:r>
            <a:r>
              <a:rPr lang="de-DE" sz="3600" b="1" dirty="0" err="1"/>
              <a:t>how</a:t>
            </a:r>
            <a:r>
              <a:rPr lang="de-DE" sz="3600" b="1" dirty="0"/>
              <a:t> to </a:t>
            </a:r>
            <a:r>
              <a:rPr lang="de-DE" sz="3600" b="1" dirty="0" err="1"/>
              <a:t>strenghen</a:t>
            </a:r>
            <a:r>
              <a:rPr lang="de-DE" sz="3600" b="1" dirty="0"/>
              <a:t> the human </a:t>
            </a:r>
            <a:r>
              <a:rPr lang="de-DE" sz="3600" b="1" dirty="0" err="1"/>
              <a:t>rights</a:t>
            </a:r>
            <a:r>
              <a:rPr lang="de-DE" sz="3600" b="1" dirty="0"/>
              <a:t> </a:t>
            </a:r>
            <a:r>
              <a:rPr lang="de-DE" sz="3600" b="1" dirty="0" err="1"/>
              <a:t>of</a:t>
            </a:r>
            <a:r>
              <a:rPr lang="de-DE" sz="3600" b="1" dirty="0"/>
              <a:t> </a:t>
            </a:r>
            <a:r>
              <a:rPr lang="de-DE" sz="3600" b="1" dirty="0" err="1"/>
              <a:t>older</a:t>
            </a:r>
            <a:r>
              <a:rPr lang="de-DE" sz="3600" b="1" dirty="0"/>
              <a:t> </a:t>
            </a:r>
            <a:r>
              <a:rPr lang="de-DE" sz="3600" b="1" dirty="0" err="1"/>
              <a:t>persons</a:t>
            </a:r>
            <a:r>
              <a:rPr lang="de-DE" sz="3600" b="1" dirty="0"/>
              <a:t>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C9DEA93-6218-7C4F-FF00-A8C0B97AA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1000" y="5046898"/>
            <a:ext cx="5052424" cy="24357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b="1" i="0" dirty="0">
                <a:solidFill>
                  <a:srgbClr val="1E0A3C"/>
                </a:solidFill>
                <a:effectLst/>
                <a:latin typeface="Neue Plak"/>
              </a:rPr>
              <a:t>Human Rights of Older People Networking Conference 28.04.2023</a:t>
            </a:r>
          </a:p>
          <a:p>
            <a:endParaRPr lang="de-D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5F65182-D6C5-4E87-C77A-A3365BAB8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0" y="-10409524"/>
            <a:ext cx="3373408" cy="1860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Independent Expert on the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enjoyment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of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 all human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rights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by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older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 </a:t>
            </a:r>
            <a:r>
              <a:rPr kumimoji="0" lang="de-DE" altLang="de-D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FuturaStd-Bold"/>
              </a:rPr>
              <a:t>persons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FuturaStd-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r>
              <a:rPr kumimoji="0" lang="de-DE" altLang="de-DE" sz="7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           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  </a:t>
            </a:r>
            <a:r>
              <a:rPr kumimoji="0" lang="de-DE" altLang="de-DE" sz="36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     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EC678F-0523-2994-86F5-506D3D3F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0" y="-2635883"/>
            <a:ext cx="1568357" cy="68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BC2C766D-F2F1-9609-0E00-61DB2071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46" y="1811102"/>
            <a:ext cx="3168291" cy="316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77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C27E0-83BF-CB37-7E02-274E45F2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Mandate </a:t>
            </a:r>
            <a:r>
              <a:rPr lang="de-DE" b="1" dirty="0" err="1"/>
              <a:t>of</a:t>
            </a:r>
            <a:r>
              <a:rPr lang="de-DE" b="1" dirty="0"/>
              <a:t> the Independent Expert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713F6-519F-4937-2346-1FA6034B3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Mandated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the Human Rights Council Resolution 24/20 to </a:t>
            </a:r>
            <a:r>
              <a:rPr lang="de-DE" dirty="0" err="1"/>
              <a:t>assess</a:t>
            </a:r>
            <a:r>
              <a:rPr lang="de-DE" dirty="0"/>
              <a:t> the </a:t>
            </a:r>
            <a:r>
              <a:rPr lang="de-DE" dirty="0" err="1"/>
              <a:t>implementation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international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instrument</a:t>
            </a:r>
            <a:r>
              <a:rPr lang="de-DE" dirty="0"/>
              <a:t> relevant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Identify</a:t>
            </a:r>
            <a:r>
              <a:rPr lang="de-DE" dirty="0"/>
              <a:t> and </a:t>
            </a:r>
            <a:r>
              <a:rPr lang="de-DE" dirty="0" err="1"/>
              <a:t>adress</a:t>
            </a:r>
            <a:r>
              <a:rPr lang="de-DE" dirty="0"/>
              <a:t> the </a:t>
            </a:r>
            <a:r>
              <a:rPr lang="de-DE" dirty="0" err="1"/>
              <a:t>promotion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those</a:t>
            </a:r>
            <a:r>
              <a:rPr lang="de-DE" dirty="0"/>
              <a:t> </a:t>
            </a:r>
            <a:r>
              <a:rPr lang="de-DE" dirty="0" err="1"/>
              <a:t>rights</a:t>
            </a:r>
            <a:endParaRPr lang="de-DE" dirty="0"/>
          </a:p>
          <a:p>
            <a:endParaRPr lang="de-DE" dirty="0"/>
          </a:p>
          <a:p>
            <a:r>
              <a:rPr lang="de-DE" dirty="0"/>
              <a:t>As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the </a:t>
            </a:r>
            <a:r>
              <a:rPr lang="de-DE" dirty="0" err="1"/>
              <a:t>gaps</a:t>
            </a:r>
            <a:r>
              <a:rPr lang="de-DE" dirty="0"/>
              <a:t> and </a:t>
            </a:r>
            <a:r>
              <a:rPr lang="de-DE" dirty="0" err="1"/>
              <a:t>challenges</a:t>
            </a:r>
            <a:r>
              <a:rPr lang="de-DE" dirty="0"/>
              <a:t>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realization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6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C1985-6AC8-EB8C-F3A8-A6A67648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Tasks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77D8E6-0852-00D6-ADE0-18CF601E1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missions</a:t>
            </a:r>
            <a:r>
              <a:rPr lang="de-DE" dirty="0"/>
              <a:t> per </a:t>
            </a:r>
            <a:r>
              <a:rPr lang="de-DE" dirty="0" err="1"/>
              <a:t>year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thematic</a:t>
            </a:r>
            <a:r>
              <a:rPr lang="de-DE" dirty="0"/>
              <a:t> </a:t>
            </a:r>
            <a:r>
              <a:rPr lang="de-DE" dirty="0" err="1"/>
              <a:t>reports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year</a:t>
            </a:r>
            <a:endParaRPr lang="de-DE" dirty="0"/>
          </a:p>
          <a:p>
            <a:pPr lvl="1"/>
            <a:r>
              <a:rPr lang="de-DE" dirty="0"/>
              <a:t>-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report</a:t>
            </a:r>
            <a:r>
              <a:rPr lang="de-DE" dirty="0"/>
              <a:t> to the Human Rights Council – in Geneva</a:t>
            </a:r>
          </a:p>
          <a:p>
            <a:pPr lvl="1"/>
            <a:r>
              <a:rPr lang="de-DE" dirty="0"/>
              <a:t>-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report</a:t>
            </a:r>
            <a:r>
              <a:rPr lang="de-DE" dirty="0"/>
              <a:t> to the General Assembly – 3rd Committee – in New York</a:t>
            </a:r>
          </a:p>
          <a:p>
            <a:pPr lvl="1"/>
            <a:endParaRPr lang="de-DE" dirty="0"/>
          </a:p>
          <a:p>
            <a:r>
              <a:rPr lang="de-DE" dirty="0"/>
              <a:t>Communication</a:t>
            </a:r>
          </a:p>
          <a:p>
            <a:endParaRPr lang="de-DE" dirty="0"/>
          </a:p>
          <a:p>
            <a:r>
              <a:rPr lang="de-DE" dirty="0"/>
              <a:t>Comments on </a:t>
            </a:r>
            <a:r>
              <a:rPr lang="de-DE" dirty="0" err="1"/>
              <a:t>legislation</a:t>
            </a:r>
            <a:r>
              <a:rPr lang="de-DE" dirty="0"/>
              <a:t> and </a:t>
            </a:r>
            <a:r>
              <a:rPr lang="de-DE" dirty="0" err="1"/>
              <a:t>policy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4274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A1B26-2063-4914-1E39-0D6ABD177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Thematic</a:t>
            </a:r>
            <a:r>
              <a:rPr lang="de-DE" b="1" dirty="0"/>
              <a:t> </a:t>
            </a:r>
            <a:r>
              <a:rPr lang="de-DE" b="1" dirty="0" err="1"/>
              <a:t>reports</a:t>
            </a:r>
            <a:r>
              <a:rPr lang="de-DE" b="1" dirty="0"/>
              <a:t> </a:t>
            </a:r>
            <a:r>
              <a:rPr lang="de-DE" dirty="0"/>
              <a:t>- </a:t>
            </a:r>
            <a:r>
              <a:rPr lang="de-DE" dirty="0">
                <a:hlinkClick r:id="rId2"/>
              </a:rPr>
              <a:t>Annual </a:t>
            </a:r>
            <a:r>
              <a:rPr lang="de-DE" dirty="0" err="1">
                <a:hlinkClick r:id="rId2"/>
              </a:rPr>
              <a:t>reports</a:t>
            </a:r>
            <a:r>
              <a:rPr lang="de-DE" dirty="0">
                <a:hlinkClick r:id="rId2"/>
              </a:rPr>
              <a:t> | OHCHR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6D39DF-E62A-C78F-86DB-9AB0A23A0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A/75/205: Impact of the coronavirus disease (COVID-19) on the enjoyment of all human rights by older persons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A/HRC/48/53: Report on ageism and age discrimination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A/76/157: Human rights of older women: the intersection between ageing and gender</a:t>
            </a:r>
          </a:p>
          <a:p>
            <a:r>
              <a:rPr lang="de-DE" i="0" dirty="0">
                <a:solidFill>
                  <a:srgbClr val="000000"/>
                </a:solidFill>
                <a:effectLst/>
                <a:latin typeface="Roboto"/>
              </a:rPr>
              <a:t>A/51/27: </a:t>
            </a:r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Report on older persons deprived of their liberty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A/77/239: Older persons and the right to adequate housing - Note by the Secretary-General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FuturaStd-Bold"/>
              </a:rPr>
              <a:t>Next reports: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FuturaStd-Bold"/>
              </a:rPr>
              <a:t>– 	violence, abuse and neglect of older persons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FuturaStd-Bold"/>
              </a:rPr>
              <a:t>–	</a:t>
            </a:r>
            <a:r>
              <a:rPr lang="en-US" b="0" i="0" dirty="0">
                <a:solidFill>
                  <a:srgbClr val="000000"/>
                </a:solidFill>
                <a:effectLst/>
                <a:latin typeface="FuturaStd-Bold"/>
              </a:rPr>
              <a:t>older persons in the context of climate change-induced disasters and building back better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FuturaStd-Bold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FuturaStd-Bold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127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B9C4E-8F5D-E928-B7FE-CAA95B9A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Why</a:t>
            </a:r>
            <a:r>
              <a:rPr lang="de-DE" b="1" dirty="0"/>
              <a:t> do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need</a:t>
            </a:r>
            <a:r>
              <a:rPr lang="de-DE" b="1" dirty="0"/>
              <a:t> to </a:t>
            </a:r>
            <a:r>
              <a:rPr lang="de-DE" b="1" dirty="0" err="1"/>
              <a:t>strenghen</a:t>
            </a:r>
            <a:r>
              <a:rPr lang="de-DE" b="1" dirty="0"/>
              <a:t> the Human Rights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older</a:t>
            </a:r>
            <a:r>
              <a:rPr lang="de-DE" b="1" dirty="0"/>
              <a:t> </a:t>
            </a:r>
            <a:r>
              <a:rPr lang="de-DE" b="1" dirty="0" err="1"/>
              <a:t>persons</a:t>
            </a:r>
            <a:r>
              <a:rPr lang="de-DE" b="1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32C022-084D-54D4-1F89-521242C80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r>
              <a:rPr lang="de-DE" dirty="0"/>
              <a:t> will double </a:t>
            </a:r>
            <a:r>
              <a:rPr lang="de-DE" dirty="0" err="1"/>
              <a:t>between</a:t>
            </a:r>
            <a:r>
              <a:rPr lang="de-DE" dirty="0"/>
              <a:t> 2019 to 2050 </a:t>
            </a:r>
            <a:r>
              <a:rPr lang="de-DE" dirty="0" err="1"/>
              <a:t>globally</a:t>
            </a:r>
            <a:endParaRPr lang="de-DE" dirty="0"/>
          </a:p>
          <a:p>
            <a:r>
              <a:rPr lang="de-DE" dirty="0"/>
              <a:t>Older </a:t>
            </a:r>
            <a:r>
              <a:rPr lang="de-DE" dirty="0" err="1"/>
              <a:t>persons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still not visible in the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framework</a:t>
            </a:r>
            <a:endParaRPr lang="de-DE" dirty="0"/>
          </a:p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global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instrument</a:t>
            </a:r>
            <a:r>
              <a:rPr lang="de-DE" dirty="0"/>
              <a:t> on the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endParaRPr lang="de-DE" dirty="0"/>
          </a:p>
          <a:p>
            <a:r>
              <a:rPr lang="de-DE" dirty="0"/>
              <a:t>Gaps in the </a:t>
            </a:r>
            <a:r>
              <a:rPr lang="de-DE" dirty="0" err="1"/>
              <a:t>current</a:t>
            </a:r>
            <a:r>
              <a:rPr lang="de-DE" dirty="0"/>
              <a:t>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framework</a:t>
            </a:r>
            <a:r>
              <a:rPr lang="de-DE" dirty="0"/>
              <a:t> - </a:t>
            </a:r>
            <a:r>
              <a:rPr lang="de-DE" dirty="0">
                <a:hlinkClick r:id="rId2"/>
              </a:rPr>
              <a:t>G2223886.pdf (un.org)</a:t>
            </a:r>
            <a:endParaRPr lang="de-DE" dirty="0"/>
          </a:p>
          <a:p>
            <a:r>
              <a:rPr lang="de-DE" dirty="0"/>
              <a:t>UN </a:t>
            </a:r>
            <a:r>
              <a:rPr lang="de-DE" dirty="0" err="1"/>
              <a:t>convention</a:t>
            </a:r>
            <a:r>
              <a:rPr lang="de-DE" dirty="0"/>
              <a:t> on the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r>
              <a:rPr lang="de-DE" dirty="0"/>
              <a:t> will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guidance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UN Conventions – </a:t>
            </a:r>
            <a:r>
              <a:rPr lang="de-DE" dirty="0" err="1"/>
              <a:t>eg</a:t>
            </a:r>
            <a:r>
              <a:rPr lang="de-DE" dirty="0"/>
              <a:t>. UN-CRPD</a:t>
            </a:r>
          </a:p>
        </p:txBody>
      </p:sp>
    </p:spTree>
    <p:extLst>
      <p:ext uri="{BB962C8B-B14F-4D97-AF65-F5344CB8AC3E}">
        <p14:creationId xmlns:p14="http://schemas.microsoft.com/office/powerpoint/2010/main" val="302853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8F7758-325B-2573-1C47-0E0CD9646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UN Open-</a:t>
            </a:r>
            <a:r>
              <a:rPr lang="de-DE" b="1" dirty="0" err="1"/>
              <a:t>ended</a:t>
            </a:r>
            <a:r>
              <a:rPr lang="de-DE" b="1" dirty="0"/>
              <a:t> Working Group on Ageing-</a:t>
            </a:r>
            <a:br>
              <a:rPr lang="de-DE" dirty="0"/>
            </a:br>
            <a:r>
              <a:rPr lang="de-DE" dirty="0"/>
              <a:t>https://social.un.org/ageing-working-group/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99D452-E90B-39FE-99DE-3766A41A0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First </a:t>
            </a:r>
            <a:r>
              <a:rPr lang="de-DE" dirty="0" err="1"/>
              <a:t>session</a:t>
            </a:r>
            <a:r>
              <a:rPr lang="de-DE" dirty="0"/>
              <a:t> in 2011 –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driven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/ General Assembly / NY</a:t>
            </a:r>
          </a:p>
          <a:p>
            <a:r>
              <a:rPr lang="de-DE" dirty="0"/>
              <a:t>Chair: Argentina </a:t>
            </a:r>
          </a:p>
          <a:p>
            <a:r>
              <a:rPr lang="de-DE" dirty="0"/>
              <a:t>Bureau : Canada, Philippines, Nigeria, </a:t>
            </a:r>
            <a:r>
              <a:rPr lang="de-DE" dirty="0" err="1"/>
              <a:t>Slovakia</a:t>
            </a:r>
            <a:endParaRPr lang="de-DE" dirty="0"/>
          </a:p>
          <a:p>
            <a:r>
              <a:rPr lang="de-DE" dirty="0"/>
              <a:t>Secretariat: UN-DESA, OHCHR</a:t>
            </a:r>
          </a:p>
          <a:p>
            <a:r>
              <a:rPr lang="de-DE" dirty="0"/>
              <a:t>12th </a:t>
            </a:r>
            <a:r>
              <a:rPr lang="de-DE" dirty="0" err="1"/>
              <a:t>session</a:t>
            </a:r>
            <a:r>
              <a:rPr lang="de-DE" dirty="0"/>
              <a:t> in 2022 – </a:t>
            </a:r>
            <a:r>
              <a:rPr lang="de-DE" dirty="0" err="1"/>
              <a:t>cross</a:t>
            </a:r>
            <a:r>
              <a:rPr lang="de-DE" dirty="0"/>
              <a:t> regional </a:t>
            </a:r>
            <a:r>
              <a:rPr lang="de-DE" dirty="0" err="1"/>
              <a:t>core</a:t>
            </a:r>
            <a:r>
              <a:rPr lang="de-DE" dirty="0"/>
              <a:t>-group</a:t>
            </a:r>
          </a:p>
          <a:p>
            <a:r>
              <a:rPr lang="de-DE" dirty="0"/>
              <a:t>13th </a:t>
            </a:r>
            <a:r>
              <a:rPr lang="de-DE" dirty="0" err="1"/>
              <a:t>session</a:t>
            </a:r>
            <a:r>
              <a:rPr lang="de-DE" dirty="0"/>
              <a:t> in 2023 – </a:t>
            </a:r>
            <a:r>
              <a:rPr lang="de-DE" dirty="0" err="1"/>
              <a:t>decision</a:t>
            </a:r>
            <a:r>
              <a:rPr lang="de-DE" dirty="0"/>
              <a:t> to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co-facilitators</a:t>
            </a:r>
            <a:r>
              <a:rPr lang="de-DE" dirty="0"/>
              <a:t> to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gaps</a:t>
            </a:r>
            <a:r>
              <a:rPr lang="de-DE" dirty="0"/>
              <a:t> and find </a:t>
            </a:r>
            <a:r>
              <a:rPr lang="de-DE" dirty="0" err="1"/>
              <a:t>solutions</a:t>
            </a:r>
            <a:r>
              <a:rPr lang="de-DE" dirty="0"/>
              <a:t> – </a:t>
            </a:r>
            <a:r>
              <a:rPr lang="de-DE" dirty="0" err="1"/>
              <a:t>working</a:t>
            </a:r>
            <a:r>
              <a:rPr lang="de-DE" dirty="0"/>
              <a:t> in the </a:t>
            </a:r>
            <a:r>
              <a:rPr lang="de-DE" dirty="0" err="1"/>
              <a:t>intersessional</a:t>
            </a:r>
            <a:r>
              <a:rPr lang="de-DE" dirty="0"/>
              <a:t> </a:t>
            </a:r>
            <a:r>
              <a:rPr lang="de-DE" dirty="0" err="1"/>
              <a:t>period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–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the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protection</a:t>
            </a:r>
            <a:r>
              <a:rPr lang="de-DE" dirty="0"/>
              <a:t> and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added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 - a 	</a:t>
            </a:r>
            <a:r>
              <a:rPr lang="de-DE" dirty="0" err="1"/>
              <a:t>dedicated</a:t>
            </a:r>
            <a:r>
              <a:rPr lang="de-DE" dirty="0"/>
              <a:t>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convention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400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FC25A-0E1B-4803-5382-62475157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Time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action</a:t>
            </a:r>
            <a:r>
              <a:rPr lang="de-DE" b="1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F5063B-244C-317F-ACFD-B988C7263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Support the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IE – </a:t>
            </a:r>
            <a:r>
              <a:rPr lang="de-DE" dirty="0" err="1"/>
              <a:t>call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contribution</a:t>
            </a:r>
            <a:r>
              <a:rPr lang="de-DE" dirty="0"/>
              <a:t> – to </a:t>
            </a:r>
            <a:r>
              <a:rPr lang="de-DE" dirty="0" err="1"/>
              <a:t>thematic</a:t>
            </a:r>
            <a:r>
              <a:rPr lang="de-DE" dirty="0"/>
              <a:t> </a:t>
            </a:r>
            <a:r>
              <a:rPr lang="de-DE" dirty="0" err="1"/>
              <a:t>reports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advance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mission</a:t>
            </a:r>
            <a:r>
              <a:rPr lang="de-DE" dirty="0"/>
              <a:t>, </a:t>
            </a:r>
            <a:r>
              <a:rPr lang="de-DE" dirty="0" err="1"/>
              <a:t>communication</a:t>
            </a:r>
            <a:r>
              <a:rPr lang="de-DE" dirty="0"/>
              <a:t> and </a:t>
            </a:r>
            <a:r>
              <a:rPr lang="de-DE" dirty="0" err="1"/>
              <a:t>allegation</a:t>
            </a:r>
            <a:r>
              <a:rPr lang="de-DE" dirty="0"/>
              <a:t> </a:t>
            </a:r>
            <a:r>
              <a:rPr lang="de-DE" dirty="0" err="1"/>
              <a:t>procedure</a:t>
            </a:r>
            <a:r>
              <a:rPr lang="de-DE" dirty="0"/>
              <a:t>!</a:t>
            </a:r>
          </a:p>
          <a:p>
            <a:r>
              <a:rPr lang="de-DE" dirty="0"/>
              <a:t>Spread the </a:t>
            </a:r>
            <a:r>
              <a:rPr lang="de-DE" dirty="0" err="1"/>
              <a:t>word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the OEWG-A on the national </a:t>
            </a:r>
            <a:r>
              <a:rPr lang="de-DE" dirty="0" err="1"/>
              <a:t>level</a:t>
            </a:r>
            <a:r>
              <a:rPr lang="de-DE" dirty="0"/>
              <a:t> and </a:t>
            </a:r>
            <a:r>
              <a:rPr lang="de-DE" dirty="0" err="1"/>
              <a:t>join</a:t>
            </a:r>
            <a:r>
              <a:rPr lang="de-DE" dirty="0"/>
              <a:t> the </a:t>
            </a:r>
            <a:r>
              <a:rPr lang="de-DE" dirty="0" err="1"/>
              <a:t>session</a:t>
            </a:r>
            <a:endParaRPr lang="de-DE" dirty="0"/>
          </a:p>
          <a:p>
            <a:r>
              <a:rPr lang="de-DE" dirty="0"/>
              <a:t>Inform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stake </a:t>
            </a:r>
            <a:r>
              <a:rPr lang="de-DE" dirty="0" err="1"/>
              <a:t>holders</a:t>
            </a:r>
            <a:r>
              <a:rPr lang="de-DE" dirty="0"/>
              <a:t> – </a:t>
            </a:r>
            <a:r>
              <a:rPr lang="de-DE" dirty="0" err="1"/>
              <a:t>collaborate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different </a:t>
            </a:r>
            <a:r>
              <a:rPr lang="de-DE" dirty="0" err="1"/>
              <a:t>groups</a:t>
            </a:r>
            <a:r>
              <a:rPr lang="de-DE" dirty="0"/>
              <a:t> – </a:t>
            </a:r>
            <a:r>
              <a:rPr lang="de-DE" dirty="0" err="1"/>
              <a:t>intersecting</a:t>
            </a:r>
            <a:r>
              <a:rPr lang="de-DE" dirty="0"/>
              <a:t> </a:t>
            </a:r>
            <a:r>
              <a:rPr lang="de-DE" dirty="0" err="1"/>
              <a:t>factors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visible</a:t>
            </a:r>
          </a:p>
          <a:p>
            <a:r>
              <a:rPr lang="de-DE" dirty="0"/>
              <a:t>Ask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government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the </a:t>
            </a:r>
            <a:r>
              <a:rPr lang="de-DE" dirty="0" err="1"/>
              <a:t>process</a:t>
            </a:r>
            <a:r>
              <a:rPr lang="de-DE" dirty="0"/>
              <a:t> and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position</a:t>
            </a:r>
            <a:r>
              <a:rPr lang="de-DE" dirty="0"/>
              <a:t> on </a:t>
            </a:r>
            <a:r>
              <a:rPr lang="de-DE" dirty="0" err="1"/>
              <a:t>drafting</a:t>
            </a:r>
            <a:r>
              <a:rPr lang="de-DE" dirty="0"/>
              <a:t> a </a:t>
            </a:r>
            <a:r>
              <a:rPr lang="de-DE" dirty="0" err="1"/>
              <a:t>convention</a:t>
            </a:r>
            <a:r>
              <a:rPr lang="de-DE" dirty="0"/>
              <a:t> on the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persons</a:t>
            </a:r>
            <a:endParaRPr lang="de-DE" dirty="0"/>
          </a:p>
          <a:p>
            <a:r>
              <a:rPr lang="de-DE" dirty="0"/>
              <a:t>Use UN Days to </a:t>
            </a:r>
            <a:r>
              <a:rPr lang="de-DE" dirty="0" err="1"/>
              <a:t>raise</a:t>
            </a:r>
            <a:r>
              <a:rPr lang="de-DE" dirty="0"/>
              <a:t> </a:t>
            </a:r>
            <a:r>
              <a:rPr lang="de-DE" dirty="0" err="1"/>
              <a:t>awareness</a:t>
            </a:r>
            <a:r>
              <a:rPr lang="de-DE" dirty="0"/>
              <a:t> to the human </a:t>
            </a:r>
            <a:r>
              <a:rPr lang="de-DE" dirty="0" err="1"/>
              <a:t>rights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older</a:t>
            </a:r>
            <a:r>
              <a:rPr lang="de-DE" dirty="0"/>
              <a:t> </a:t>
            </a:r>
            <a:r>
              <a:rPr lang="de-DE" dirty="0" err="1"/>
              <a:t>person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0268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049EBFB-0C2C-33A1-37C7-07C0A38A1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97" y="582925"/>
            <a:ext cx="9684436" cy="545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6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53598-A559-4D62-3392-264B3C5A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Roboto"/>
              </a:rPr>
              <a:t>Contact Information</a:t>
            </a:r>
            <a:br>
              <a:rPr lang="en-US" b="1" i="0" dirty="0">
                <a:solidFill>
                  <a:srgbClr val="000000"/>
                </a:solidFill>
                <a:effectLst/>
                <a:latin typeface="Roboto"/>
              </a:rPr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BDAFA0-1457-16C4-5F1D-DFA64F6FD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Ms. Claudia Mahler</a:t>
            </a:r>
            <a:br>
              <a:rPr lang="en-U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Independent Expert on the enjoyment of all human rights by older persons</a:t>
            </a:r>
            <a:br>
              <a:rPr lang="en-U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OHCHR-UNOG CH-1211 Geneva 10, Switzerland</a:t>
            </a:r>
            <a:br>
              <a:rPr lang="en-U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Fax: +41 22 917 9006</a:t>
            </a:r>
          </a:p>
          <a:p>
            <a:pPr algn="l"/>
            <a:br>
              <a:rPr lang="en-US" b="0" i="0" dirty="0">
                <a:solidFill>
                  <a:srgbClr val="000000"/>
                </a:solidFill>
                <a:effectLst/>
                <a:latin typeface="Robot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E-mail: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Roboto"/>
                <a:hlinkClick r:id="rId2"/>
              </a:rPr>
              <a:t>hrc-ie-olderpersons@un.org</a:t>
            </a:r>
            <a:endParaRPr lang="en-US" b="0" i="0" dirty="0">
              <a:solidFill>
                <a:srgbClr val="000000"/>
              </a:solidFill>
              <a:effectLst/>
              <a:latin typeface="Roboto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Twitter: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Roboto"/>
                <a:hlinkClick r:id="rId3"/>
              </a:rPr>
              <a:t>@IE_OlderPersons</a:t>
            </a:r>
            <a:endParaRPr lang="en-US" b="0" i="0" dirty="0">
              <a:solidFill>
                <a:srgbClr val="000000"/>
              </a:solidFill>
              <a:effectLst/>
              <a:latin typeface="Roboto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913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Breitbild</PresentationFormat>
  <Paragraphs>55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FuturaStd-Bold</vt:lpstr>
      <vt:lpstr>Neue Plak</vt:lpstr>
      <vt:lpstr>Roboto</vt:lpstr>
      <vt:lpstr>Office</vt:lpstr>
      <vt:lpstr>UN- Independent Expert on the Enjoyment of all Human Rights by Older Persons – how to strenghen the human rights of older persons!</vt:lpstr>
      <vt:lpstr>Mandate of the Independent Expert</vt:lpstr>
      <vt:lpstr>Tasks </vt:lpstr>
      <vt:lpstr>Thematic reports - Annual reports | OHCHR</vt:lpstr>
      <vt:lpstr>Why do we need to strenghen the Human Rights of older persons?</vt:lpstr>
      <vt:lpstr>UN Open-ended Working Group on Ageing- https://social.un.org/ageing-working-group/</vt:lpstr>
      <vt:lpstr>Time for action:</vt:lpstr>
      <vt:lpstr>PowerPoint-Präsentation</vt:lpstr>
      <vt:lpstr>Contact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UN- Independent Expert on the Enjoyment of all Human Rights by Older Persons</dc:title>
  <dc:creator>Mahler, Claudia</dc:creator>
  <cp:lastModifiedBy>Mahler, Claudia</cp:lastModifiedBy>
  <cp:revision>1</cp:revision>
  <dcterms:created xsi:type="dcterms:W3CDTF">2023-04-27T14:20:18Z</dcterms:created>
  <dcterms:modified xsi:type="dcterms:W3CDTF">2023-04-28T07:55:44Z</dcterms:modified>
</cp:coreProperties>
</file>