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ADB1C5-3448-4080-9A2C-834D60725A29}" v="6" dt="2023-04-27T17:10:54.9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56" y="1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00F35-0DBC-9C73-1C5E-D34D61EC74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5FF4C57-F1CF-D768-E43D-BE4D09C074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BD8BF6F-0E6D-383C-7DAE-4BACA819872E}"/>
              </a:ext>
            </a:extLst>
          </p:cNvPr>
          <p:cNvSpPr>
            <a:spLocks noGrp="1"/>
          </p:cNvSpPr>
          <p:nvPr>
            <p:ph type="dt" sz="half" idx="10"/>
          </p:nvPr>
        </p:nvSpPr>
        <p:spPr/>
        <p:txBody>
          <a:bodyPr/>
          <a:lstStyle/>
          <a:p>
            <a:fld id="{8FFB0C0A-DC0F-4025-A516-6FA47513704C}" type="datetimeFigureOut">
              <a:rPr lang="en-GB" smtClean="0"/>
              <a:t>27/04/2023</a:t>
            </a:fld>
            <a:endParaRPr lang="en-GB"/>
          </a:p>
        </p:txBody>
      </p:sp>
      <p:sp>
        <p:nvSpPr>
          <p:cNvPr id="5" name="Footer Placeholder 4">
            <a:extLst>
              <a:ext uri="{FF2B5EF4-FFF2-40B4-BE49-F238E27FC236}">
                <a16:creationId xmlns:a16="http://schemas.microsoft.com/office/drawing/2014/main" id="{22D5C18D-482F-D92A-061B-47F936DFA3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1F3FFD-5F0A-45AC-371B-71036D5DA56E}"/>
              </a:ext>
            </a:extLst>
          </p:cNvPr>
          <p:cNvSpPr>
            <a:spLocks noGrp="1"/>
          </p:cNvSpPr>
          <p:nvPr>
            <p:ph type="sldNum" sz="quarter" idx="12"/>
          </p:nvPr>
        </p:nvSpPr>
        <p:spPr/>
        <p:txBody>
          <a:bodyPr/>
          <a:lstStyle/>
          <a:p>
            <a:fld id="{C995DF85-B093-46CD-86A3-DF5DEEF5743B}" type="slidenum">
              <a:rPr lang="en-GB" smtClean="0"/>
              <a:t>‹#›</a:t>
            </a:fld>
            <a:endParaRPr lang="en-GB"/>
          </a:p>
        </p:txBody>
      </p:sp>
    </p:spTree>
    <p:extLst>
      <p:ext uri="{BB962C8B-B14F-4D97-AF65-F5344CB8AC3E}">
        <p14:creationId xmlns:p14="http://schemas.microsoft.com/office/powerpoint/2010/main" val="585369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77DBA-105A-2006-EDBC-58CA0506858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47D590F-5DEF-3745-02C8-98342D69EA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F52166-E114-63F6-E55A-6037BCBB244D}"/>
              </a:ext>
            </a:extLst>
          </p:cNvPr>
          <p:cNvSpPr>
            <a:spLocks noGrp="1"/>
          </p:cNvSpPr>
          <p:nvPr>
            <p:ph type="dt" sz="half" idx="10"/>
          </p:nvPr>
        </p:nvSpPr>
        <p:spPr/>
        <p:txBody>
          <a:bodyPr/>
          <a:lstStyle/>
          <a:p>
            <a:fld id="{8FFB0C0A-DC0F-4025-A516-6FA47513704C}" type="datetimeFigureOut">
              <a:rPr lang="en-GB" smtClean="0"/>
              <a:t>27/04/2023</a:t>
            </a:fld>
            <a:endParaRPr lang="en-GB"/>
          </a:p>
        </p:txBody>
      </p:sp>
      <p:sp>
        <p:nvSpPr>
          <p:cNvPr id="5" name="Footer Placeholder 4">
            <a:extLst>
              <a:ext uri="{FF2B5EF4-FFF2-40B4-BE49-F238E27FC236}">
                <a16:creationId xmlns:a16="http://schemas.microsoft.com/office/drawing/2014/main" id="{8F21BB41-9AEE-F547-8B22-47E8324ED2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D194DA-85BF-C638-53C5-9F7DD7543B5D}"/>
              </a:ext>
            </a:extLst>
          </p:cNvPr>
          <p:cNvSpPr>
            <a:spLocks noGrp="1"/>
          </p:cNvSpPr>
          <p:nvPr>
            <p:ph type="sldNum" sz="quarter" idx="12"/>
          </p:nvPr>
        </p:nvSpPr>
        <p:spPr/>
        <p:txBody>
          <a:bodyPr/>
          <a:lstStyle/>
          <a:p>
            <a:fld id="{C995DF85-B093-46CD-86A3-DF5DEEF5743B}" type="slidenum">
              <a:rPr lang="en-GB" smtClean="0"/>
              <a:t>‹#›</a:t>
            </a:fld>
            <a:endParaRPr lang="en-GB"/>
          </a:p>
        </p:txBody>
      </p:sp>
    </p:spTree>
    <p:extLst>
      <p:ext uri="{BB962C8B-B14F-4D97-AF65-F5344CB8AC3E}">
        <p14:creationId xmlns:p14="http://schemas.microsoft.com/office/powerpoint/2010/main" val="3096417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EB56-9E1F-8C56-EACF-0BFE069689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B137E52-EA9B-E985-F538-541D5E105D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D04CA1-4573-3A5F-B137-CD259E7D51E4}"/>
              </a:ext>
            </a:extLst>
          </p:cNvPr>
          <p:cNvSpPr>
            <a:spLocks noGrp="1"/>
          </p:cNvSpPr>
          <p:nvPr>
            <p:ph type="dt" sz="half" idx="10"/>
          </p:nvPr>
        </p:nvSpPr>
        <p:spPr/>
        <p:txBody>
          <a:bodyPr/>
          <a:lstStyle/>
          <a:p>
            <a:fld id="{8FFB0C0A-DC0F-4025-A516-6FA47513704C}" type="datetimeFigureOut">
              <a:rPr lang="en-GB" smtClean="0"/>
              <a:t>27/04/2023</a:t>
            </a:fld>
            <a:endParaRPr lang="en-GB"/>
          </a:p>
        </p:txBody>
      </p:sp>
      <p:sp>
        <p:nvSpPr>
          <p:cNvPr id="5" name="Footer Placeholder 4">
            <a:extLst>
              <a:ext uri="{FF2B5EF4-FFF2-40B4-BE49-F238E27FC236}">
                <a16:creationId xmlns:a16="http://schemas.microsoft.com/office/drawing/2014/main" id="{F5D33C83-79D7-3733-7D4B-08BC2711FF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6FC581-4C26-EC87-C75C-CA69E8ED9EC8}"/>
              </a:ext>
            </a:extLst>
          </p:cNvPr>
          <p:cNvSpPr>
            <a:spLocks noGrp="1"/>
          </p:cNvSpPr>
          <p:nvPr>
            <p:ph type="sldNum" sz="quarter" idx="12"/>
          </p:nvPr>
        </p:nvSpPr>
        <p:spPr/>
        <p:txBody>
          <a:bodyPr/>
          <a:lstStyle/>
          <a:p>
            <a:fld id="{C995DF85-B093-46CD-86A3-DF5DEEF5743B}" type="slidenum">
              <a:rPr lang="en-GB" smtClean="0"/>
              <a:t>‹#›</a:t>
            </a:fld>
            <a:endParaRPr lang="en-GB"/>
          </a:p>
        </p:txBody>
      </p:sp>
    </p:spTree>
    <p:extLst>
      <p:ext uri="{BB962C8B-B14F-4D97-AF65-F5344CB8AC3E}">
        <p14:creationId xmlns:p14="http://schemas.microsoft.com/office/powerpoint/2010/main" val="2265909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0888-0212-3992-AC24-821231C68C2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38989B-9319-4ED6-1E65-E0465889CB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7ED5E6B-995F-F022-EC9B-2EF89EA4C0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53CBAFB-9BB8-31DF-163A-16E5AC258742}"/>
              </a:ext>
            </a:extLst>
          </p:cNvPr>
          <p:cNvSpPr>
            <a:spLocks noGrp="1"/>
          </p:cNvSpPr>
          <p:nvPr>
            <p:ph type="dt" sz="half" idx="10"/>
          </p:nvPr>
        </p:nvSpPr>
        <p:spPr/>
        <p:txBody>
          <a:bodyPr/>
          <a:lstStyle/>
          <a:p>
            <a:fld id="{8FFB0C0A-DC0F-4025-A516-6FA47513704C}" type="datetimeFigureOut">
              <a:rPr lang="en-GB" smtClean="0"/>
              <a:t>27/04/2023</a:t>
            </a:fld>
            <a:endParaRPr lang="en-GB"/>
          </a:p>
        </p:txBody>
      </p:sp>
      <p:sp>
        <p:nvSpPr>
          <p:cNvPr id="6" name="Footer Placeholder 5">
            <a:extLst>
              <a:ext uri="{FF2B5EF4-FFF2-40B4-BE49-F238E27FC236}">
                <a16:creationId xmlns:a16="http://schemas.microsoft.com/office/drawing/2014/main" id="{229435C1-B077-8E81-C5FD-BA9F1C4803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D6CBC4-876E-C59E-B5A2-1BBC5102F014}"/>
              </a:ext>
            </a:extLst>
          </p:cNvPr>
          <p:cNvSpPr>
            <a:spLocks noGrp="1"/>
          </p:cNvSpPr>
          <p:nvPr>
            <p:ph type="sldNum" sz="quarter" idx="12"/>
          </p:nvPr>
        </p:nvSpPr>
        <p:spPr/>
        <p:txBody>
          <a:bodyPr/>
          <a:lstStyle/>
          <a:p>
            <a:fld id="{C995DF85-B093-46CD-86A3-DF5DEEF5743B}" type="slidenum">
              <a:rPr lang="en-GB" smtClean="0"/>
              <a:t>‹#›</a:t>
            </a:fld>
            <a:endParaRPr lang="en-GB"/>
          </a:p>
        </p:txBody>
      </p:sp>
    </p:spTree>
    <p:extLst>
      <p:ext uri="{BB962C8B-B14F-4D97-AF65-F5344CB8AC3E}">
        <p14:creationId xmlns:p14="http://schemas.microsoft.com/office/powerpoint/2010/main" val="1123322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1A97-B9A1-3E20-6546-B9D15B2AE91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4948F90-63EC-1A1B-9CA9-087B7374A2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57E1AE-7282-D7A6-C45F-39097A0D43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6A274E6-F013-9BED-1C0A-7F4D9AFCD3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122C9B-B798-E1E9-4213-B4E2683C8D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A0D4FC0-20D8-E0A6-2E67-AD1C0C654969}"/>
              </a:ext>
            </a:extLst>
          </p:cNvPr>
          <p:cNvSpPr>
            <a:spLocks noGrp="1"/>
          </p:cNvSpPr>
          <p:nvPr>
            <p:ph type="dt" sz="half" idx="10"/>
          </p:nvPr>
        </p:nvSpPr>
        <p:spPr/>
        <p:txBody>
          <a:bodyPr/>
          <a:lstStyle/>
          <a:p>
            <a:fld id="{8FFB0C0A-DC0F-4025-A516-6FA47513704C}" type="datetimeFigureOut">
              <a:rPr lang="en-GB" smtClean="0"/>
              <a:t>27/04/2023</a:t>
            </a:fld>
            <a:endParaRPr lang="en-GB"/>
          </a:p>
        </p:txBody>
      </p:sp>
      <p:sp>
        <p:nvSpPr>
          <p:cNvPr id="8" name="Footer Placeholder 7">
            <a:extLst>
              <a:ext uri="{FF2B5EF4-FFF2-40B4-BE49-F238E27FC236}">
                <a16:creationId xmlns:a16="http://schemas.microsoft.com/office/drawing/2014/main" id="{CE5B6854-3E05-32C0-CF64-42BBA3FB7E7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3F25ADE-4750-3330-CB98-06E2BAF3C4CA}"/>
              </a:ext>
            </a:extLst>
          </p:cNvPr>
          <p:cNvSpPr>
            <a:spLocks noGrp="1"/>
          </p:cNvSpPr>
          <p:nvPr>
            <p:ph type="sldNum" sz="quarter" idx="12"/>
          </p:nvPr>
        </p:nvSpPr>
        <p:spPr/>
        <p:txBody>
          <a:bodyPr/>
          <a:lstStyle/>
          <a:p>
            <a:fld id="{C995DF85-B093-46CD-86A3-DF5DEEF5743B}" type="slidenum">
              <a:rPr lang="en-GB" smtClean="0"/>
              <a:t>‹#›</a:t>
            </a:fld>
            <a:endParaRPr lang="en-GB"/>
          </a:p>
        </p:txBody>
      </p:sp>
    </p:spTree>
    <p:extLst>
      <p:ext uri="{BB962C8B-B14F-4D97-AF65-F5344CB8AC3E}">
        <p14:creationId xmlns:p14="http://schemas.microsoft.com/office/powerpoint/2010/main" val="1061024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1F56F-04BD-0DE8-95C4-9088CD0C778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B60BBBD-B944-7943-5F88-DD46775B2B8B}"/>
              </a:ext>
            </a:extLst>
          </p:cNvPr>
          <p:cNvSpPr>
            <a:spLocks noGrp="1"/>
          </p:cNvSpPr>
          <p:nvPr>
            <p:ph type="dt" sz="half" idx="10"/>
          </p:nvPr>
        </p:nvSpPr>
        <p:spPr/>
        <p:txBody>
          <a:bodyPr/>
          <a:lstStyle/>
          <a:p>
            <a:fld id="{8FFB0C0A-DC0F-4025-A516-6FA47513704C}" type="datetimeFigureOut">
              <a:rPr lang="en-GB" smtClean="0"/>
              <a:t>27/04/2023</a:t>
            </a:fld>
            <a:endParaRPr lang="en-GB"/>
          </a:p>
        </p:txBody>
      </p:sp>
      <p:sp>
        <p:nvSpPr>
          <p:cNvPr id="4" name="Footer Placeholder 3">
            <a:extLst>
              <a:ext uri="{FF2B5EF4-FFF2-40B4-BE49-F238E27FC236}">
                <a16:creationId xmlns:a16="http://schemas.microsoft.com/office/drawing/2014/main" id="{9F63498A-CE6F-1D16-EE96-255861BC65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AB2118D-4596-A100-83DA-88C9B6862B18}"/>
              </a:ext>
            </a:extLst>
          </p:cNvPr>
          <p:cNvSpPr>
            <a:spLocks noGrp="1"/>
          </p:cNvSpPr>
          <p:nvPr>
            <p:ph type="sldNum" sz="quarter" idx="12"/>
          </p:nvPr>
        </p:nvSpPr>
        <p:spPr/>
        <p:txBody>
          <a:bodyPr/>
          <a:lstStyle/>
          <a:p>
            <a:fld id="{C995DF85-B093-46CD-86A3-DF5DEEF5743B}" type="slidenum">
              <a:rPr lang="en-GB" smtClean="0"/>
              <a:t>‹#›</a:t>
            </a:fld>
            <a:endParaRPr lang="en-GB"/>
          </a:p>
        </p:txBody>
      </p:sp>
    </p:spTree>
    <p:extLst>
      <p:ext uri="{BB962C8B-B14F-4D97-AF65-F5344CB8AC3E}">
        <p14:creationId xmlns:p14="http://schemas.microsoft.com/office/powerpoint/2010/main" val="1679030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C3C0D0-9429-2D3A-2F9B-3782D583DACF}"/>
              </a:ext>
            </a:extLst>
          </p:cNvPr>
          <p:cNvSpPr>
            <a:spLocks noGrp="1"/>
          </p:cNvSpPr>
          <p:nvPr>
            <p:ph type="dt" sz="half" idx="10"/>
          </p:nvPr>
        </p:nvSpPr>
        <p:spPr/>
        <p:txBody>
          <a:bodyPr/>
          <a:lstStyle/>
          <a:p>
            <a:fld id="{8FFB0C0A-DC0F-4025-A516-6FA47513704C}" type="datetimeFigureOut">
              <a:rPr lang="en-GB" smtClean="0"/>
              <a:t>27/04/2023</a:t>
            </a:fld>
            <a:endParaRPr lang="en-GB"/>
          </a:p>
        </p:txBody>
      </p:sp>
      <p:sp>
        <p:nvSpPr>
          <p:cNvPr id="3" name="Footer Placeholder 2">
            <a:extLst>
              <a:ext uri="{FF2B5EF4-FFF2-40B4-BE49-F238E27FC236}">
                <a16:creationId xmlns:a16="http://schemas.microsoft.com/office/drawing/2014/main" id="{4E47C7FA-4E19-AF58-08AB-1D7195FFE98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59DAA3E-632D-5B53-490D-4CCAC279E9E2}"/>
              </a:ext>
            </a:extLst>
          </p:cNvPr>
          <p:cNvSpPr>
            <a:spLocks noGrp="1"/>
          </p:cNvSpPr>
          <p:nvPr>
            <p:ph type="sldNum" sz="quarter" idx="12"/>
          </p:nvPr>
        </p:nvSpPr>
        <p:spPr/>
        <p:txBody>
          <a:bodyPr/>
          <a:lstStyle/>
          <a:p>
            <a:fld id="{C995DF85-B093-46CD-86A3-DF5DEEF5743B}" type="slidenum">
              <a:rPr lang="en-GB" smtClean="0"/>
              <a:t>‹#›</a:t>
            </a:fld>
            <a:endParaRPr lang="en-GB"/>
          </a:p>
        </p:txBody>
      </p:sp>
    </p:spTree>
    <p:extLst>
      <p:ext uri="{BB962C8B-B14F-4D97-AF65-F5344CB8AC3E}">
        <p14:creationId xmlns:p14="http://schemas.microsoft.com/office/powerpoint/2010/main" val="30071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A7F2D-5091-1E63-9DB3-763159F7EF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B04971C-8628-762F-B0A6-1C0480AE92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64AB3A1-9163-7AA9-6490-DF10385FF7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9F8ACD-893D-0969-89AB-FF6A2D88D2EA}"/>
              </a:ext>
            </a:extLst>
          </p:cNvPr>
          <p:cNvSpPr>
            <a:spLocks noGrp="1"/>
          </p:cNvSpPr>
          <p:nvPr>
            <p:ph type="dt" sz="half" idx="10"/>
          </p:nvPr>
        </p:nvSpPr>
        <p:spPr/>
        <p:txBody>
          <a:bodyPr/>
          <a:lstStyle/>
          <a:p>
            <a:fld id="{8FFB0C0A-DC0F-4025-A516-6FA47513704C}" type="datetimeFigureOut">
              <a:rPr lang="en-GB" smtClean="0"/>
              <a:t>27/04/2023</a:t>
            </a:fld>
            <a:endParaRPr lang="en-GB"/>
          </a:p>
        </p:txBody>
      </p:sp>
      <p:sp>
        <p:nvSpPr>
          <p:cNvPr id="6" name="Footer Placeholder 5">
            <a:extLst>
              <a:ext uri="{FF2B5EF4-FFF2-40B4-BE49-F238E27FC236}">
                <a16:creationId xmlns:a16="http://schemas.microsoft.com/office/drawing/2014/main" id="{101BF92E-0CE1-C42A-7068-6D71B3056DD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4E8BA4-3B80-EF58-D110-391859CC473F}"/>
              </a:ext>
            </a:extLst>
          </p:cNvPr>
          <p:cNvSpPr>
            <a:spLocks noGrp="1"/>
          </p:cNvSpPr>
          <p:nvPr>
            <p:ph type="sldNum" sz="quarter" idx="12"/>
          </p:nvPr>
        </p:nvSpPr>
        <p:spPr/>
        <p:txBody>
          <a:bodyPr/>
          <a:lstStyle/>
          <a:p>
            <a:fld id="{C995DF85-B093-46CD-86A3-DF5DEEF5743B}" type="slidenum">
              <a:rPr lang="en-GB" smtClean="0"/>
              <a:t>‹#›</a:t>
            </a:fld>
            <a:endParaRPr lang="en-GB"/>
          </a:p>
        </p:txBody>
      </p:sp>
    </p:spTree>
    <p:extLst>
      <p:ext uri="{BB962C8B-B14F-4D97-AF65-F5344CB8AC3E}">
        <p14:creationId xmlns:p14="http://schemas.microsoft.com/office/powerpoint/2010/main" val="336096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7E947-A073-061F-A08F-DF97253732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CF31E54-5CAA-54B3-AD3A-DD7F91F6F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B994E0B-596D-A300-AB81-6E258F3EA4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A0AABF-9CC8-4E44-B3BF-6BF2F2FD378E}"/>
              </a:ext>
            </a:extLst>
          </p:cNvPr>
          <p:cNvSpPr>
            <a:spLocks noGrp="1"/>
          </p:cNvSpPr>
          <p:nvPr>
            <p:ph type="dt" sz="half" idx="10"/>
          </p:nvPr>
        </p:nvSpPr>
        <p:spPr/>
        <p:txBody>
          <a:bodyPr/>
          <a:lstStyle/>
          <a:p>
            <a:fld id="{8FFB0C0A-DC0F-4025-A516-6FA47513704C}" type="datetimeFigureOut">
              <a:rPr lang="en-GB" smtClean="0"/>
              <a:t>27/04/2023</a:t>
            </a:fld>
            <a:endParaRPr lang="en-GB"/>
          </a:p>
        </p:txBody>
      </p:sp>
      <p:sp>
        <p:nvSpPr>
          <p:cNvPr id="6" name="Footer Placeholder 5">
            <a:extLst>
              <a:ext uri="{FF2B5EF4-FFF2-40B4-BE49-F238E27FC236}">
                <a16:creationId xmlns:a16="http://schemas.microsoft.com/office/drawing/2014/main" id="{BA68DC8A-FC09-2006-6D24-8C045E8757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2AB68A-6BA8-912B-1CEF-400D6430B379}"/>
              </a:ext>
            </a:extLst>
          </p:cNvPr>
          <p:cNvSpPr>
            <a:spLocks noGrp="1"/>
          </p:cNvSpPr>
          <p:nvPr>
            <p:ph type="sldNum" sz="quarter" idx="12"/>
          </p:nvPr>
        </p:nvSpPr>
        <p:spPr/>
        <p:txBody>
          <a:bodyPr/>
          <a:lstStyle/>
          <a:p>
            <a:fld id="{C995DF85-B093-46CD-86A3-DF5DEEF5743B}" type="slidenum">
              <a:rPr lang="en-GB" smtClean="0"/>
              <a:t>‹#›</a:t>
            </a:fld>
            <a:endParaRPr lang="en-GB"/>
          </a:p>
        </p:txBody>
      </p:sp>
    </p:spTree>
    <p:extLst>
      <p:ext uri="{BB962C8B-B14F-4D97-AF65-F5344CB8AC3E}">
        <p14:creationId xmlns:p14="http://schemas.microsoft.com/office/powerpoint/2010/main" val="2925548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B8788-759C-1BF7-5046-2EDD5EFE7CC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76F4C67-0AA2-55C1-A0AE-87B2F67D9A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8AEBC9-B737-952B-D195-99856101C884}"/>
              </a:ext>
            </a:extLst>
          </p:cNvPr>
          <p:cNvSpPr>
            <a:spLocks noGrp="1"/>
          </p:cNvSpPr>
          <p:nvPr>
            <p:ph type="dt" sz="half" idx="10"/>
          </p:nvPr>
        </p:nvSpPr>
        <p:spPr/>
        <p:txBody>
          <a:bodyPr/>
          <a:lstStyle/>
          <a:p>
            <a:fld id="{8FFB0C0A-DC0F-4025-A516-6FA47513704C}" type="datetimeFigureOut">
              <a:rPr lang="en-GB" smtClean="0"/>
              <a:t>27/04/2023</a:t>
            </a:fld>
            <a:endParaRPr lang="en-GB"/>
          </a:p>
        </p:txBody>
      </p:sp>
      <p:sp>
        <p:nvSpPr>
          <p:cNvPr id="5" name="Footer Placeholder 4">
            <a:extLst>
              <a:ext uri="{FF2B5EF4-FFF2-40B4-BE49-F238E27FC236}">
                <a16:creationId xmlns:a16="http://schemas.microsoft.com/office/drawing/2014/main" id="{A4D698F1-B95A-2FDE-18E4-77F01D00E0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2BF0AF-E4FB-3C65-3FE9-6C5AA3A3C0AC}"/>
              </a:ext>
            </a:extLst>
          </p:cNvPr>
          <p:cNvSpPr>
            <a:spLocks noGrp="1"/>
          </p:cNvSpPr>
          <p:nvPr>
            <p:ph type="sldNum" sz="quarter" idx="12"/>
          </p:nvPr>
        </p:nvSpPr>
        <p:spPr/>
        <p:txBody>
          <a:bodyPr/>
          <a:lstStyle/>
          <a:p>
            <a:fld id="{C995DF85-B093-46CD-86A3-DF5DEEF5743B}" type="slidenum">
              <a:rPr lang="en-GB" smtClean="0"/>
              <a:t>‹#›</a:t>
            </a:fld>
            <a:endParaRPr lang="en-GB"/>
          </a:p>
        </p:txBody>
      </p:sp>
    </p:spTree>
    <p:extLst>
      <p:ext uri="{BB962C8B-B14F-4D97-AF65-F5344CB8AC3E}">
        <p14:creationId xmlns:p14="http://schemas.microsoft.com/office/powerpoint/2010/main" val="3307301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4DD10D-5C1C-41C7-AB74-DE7094BF7E5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3520096-5C4B-1B6E-A458-C0C6CE3D16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D8BA08-572C-5F47-80C4-A7758DD63FAB}"/>
              </a:ext>
            </a:extLst>
          </p:cNvPr>
          <p:cNvSpPr>
            <a:spLocks noGrp="1"/>
          </p:cNvSpPr>
          <p:nvPr>
            <p:ph type="dt" sz="half" idx="10"/>
          </p:nvPr>
        </p:nvSpPr>
        <p:spPr/>
        <p:txBody>
          <a:bodyPr/>
          <a:lstStyle/>
          <a:p>
            <a:fld id="{8FFB0C0A-DC0F-4025-A516-6FA47513704C}" type="datetimeFigureOut">
              <a:rPr lang="en-GB" smtClean="0"/>
              <a:t>27/04/2023</a:t>
            </a:fld>
            <a:endParaRPr lang="en-GB"/>
          </a:p>
        </p:txBody>
      </p:sp>
      <p:sp>
        <p:nvSpPr>
          <p:cNvPr id="5" name="Footer Placeholder 4">
            <a:extLst>
              <a:ext uri="{FF2B5EF4-FFF2-40B4-BE49-F238E27FC236}">
                <a16:creationId xmlns:a16="http://schemas.microsoft.com/office/drawing/2014/main" id="{D7A19EE1-CDC0-6035-6C65-EAF9A0997D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AD19F9-AAA1-41FF-886E-3CFE9CF9194F}"/>
              </a:ext>
            </a:extLst>
          </p:cNvPr>
          <p:cNvSpPr>
            <a:spLocks noGrp="1"/>
          </p:cNvSpPr>
          <p:nvPr>
            <p:ph type="sldNum" sz="quarter" idx="12"/>
          </p:nvPr>
        </p:nvSpPr>
        <p:spPr/>
        <p:txBody>
          <a:bodyPr/>
          <a:lstStyle/>
          <a:p>
            <a:fld id="{C995DF85-B093-46CD-86A3-DF5DEEF5743B}" type="slidenum">
              <a:rPr lang="en-GB" smtClean="0"/>
              <a:t>‹#›</a:t>
            </a:fld>
            <a:endParaRPr lang="en-GB"/>
          </a:p>
        </p:txBody>
      </p:sp>
    </p:spTree>
    <p:extLst>
      <p:ext uri="{BB962C8B-B14F-4D97-AF65-F5344CB8AC3E}">
        <p14:creationId xmlns:p14="http://schemas.microsoft.com/office/powerpoint/2010/main" val="3804642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16107C-C963-E49D-793D-2CFEC86FF0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BB5541D-FDDF-8404-64E4-389E120522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544586-90B0-1FE3-368A-16F07B7CC6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FB0C0A-DC0F-4025-A516-6FA47513704C}" type="datetimeFigureOut">
              <a:rPr lang="en-GB" smtClean="0"/>
              <a:t>27/04/2023</a:t>
            </a:fld>
            <a:endParaRPr lang="en-GB"/>
          </a:p>
        </p:txBody>
      </p:sp>
      <p:sp>
        <p:nvSpPr>
          <p:cNvPr id="5" name="Footer Placeholder 4">
            <a:extLst>
              <a:ext uri="{FF2B5EF4-FFF2-40B4-BE49-F238E27FC236}">
                <a16:creationId xmlns:a16="http://schemas.microsoft.com/office/drawing/2014/main" id="{86AA43C0-188B-6332-725C-EFDC8F4DFF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F307380-C9A8-1DE7-7719-7E19303167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95DF85-B093-46CD-86A3-DF5DEEF5743B}" type="slidenum">
              <a:rPr lang="en-GB" smtClean="0"/>
              <a:t>‹#›</a:t>
            </a:fld>
            <a:endParaRPr lang="en-GB"/>
          </a:p>
        </p:txBody>
      </p:sp>
    </p:spTree>
    <p:extLst>
      <p:ext uri="{BB962C8B-B14F-4D97-AF65-F5344CB8AC3E}">
        <p14:creationId xmlns:p14="http://schemas.microsoft.com/office/powerpoint/2010/main" val="900915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udoc.esc.coe.int/eng#{%22sort%22:[%22ESCPublicationDate%20Descending%22],%22ESCArticle%22:[%2223-00-000%22],%22ESCDcLanguage%22:[%22ENG%22],%22ESCDcType%22:[%22FOND%22],%22ESCDcIdentifier%22:[%22cc-71-2011-dmerits-en%22]}" TargetMode="External"/><Relationship Id="rId2" Type="http://schemas.openxmlformats.org/officeDocument/2006/relationships/hyperlink" Target="https://www.coe.int/en/web/european-social-charter/-/several-problems-relating-to-health-and-social-protection-still-persist-in-europe" TargetMode="External"/><Relationship Id="rId1" Type="http://schemas.openxmlformats.org/officeDocument/2006/relationships/slideLayout" Target="../slideLayouts/slideLayout2.xml"/><Relationship Id="rId4" Type="http://schemas.openxmlformats.org/officeDocument/2006/relationships/hyperlink" Target="https://hudoc.esc.coe.int/eng#{%22sort%22:[%22ESCPublicationDate%20Descending%22],%22tabview%22:[%22document%22],%22ESCDcIdentifier%22:[%22cc-70-2011-dmerits-en%22]}"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coe.int/en/web/european-social-charter/-/against-ageism-and-towards-active-social-citizenship-for-older-persons" TargetMode="External"/><Relationship Id="rId3" Type="http://schemas.openxmlformats.org/officeDocument/2006/relationships/hyperlink" Target="https://rm.coe.int/how-can-national-human-rights-institutions-and-national-equality-bodie/1680a4435d" TargetMode="External"/><Relationship Id="rId7" Type="http://schemas.openxmlformats.org/officeDocument/2006/relationships/hyperlink" Target="https://rm.coe.int/statement-of-the-ecsr-on-covid-19-and-social-rights/1680a230ca" TargetMode="External"/><Relationship Id="rId2" Type="http://schemas.openxmlformats.org/officeDocument/2006/relationships/hyperlink" Target="https://www.coe.int/en/web/european-social-charter/european-committee-of-social-rights" TargetMode="External"/><Relationship Id="rId1" Type="http://schemas.openxmlformats.org/officeDocument/2006/relationships/slideLayout" Target="../slideLayouts/slideLayout2.xml"/><Relationship Id="rId6" Type="http://schemas.openxmlformats.org/officeDocument/2006/relationships/hyperlink" Target="https://rm.coe.int/digest-ecsr-prems-106522-web-en/1680a95dbd" TargetMode="External"/><Relationship Id="rId5" Type="http://schemas.openxmlformats.org/officeDocument/2006/relationships/hyperlink" Target="https://rm.coe.int/questions-to-states-parties-of-the-resc-conclusions-2021/16809f05c1" TargetMode="External"/><Relationship Id="rId4" Type="http://schemas.openxmlformats.org/officeDocument/2006/relationships/hyperlink" Target="https://www.coe.int/en/web/european-social-charter/-/how-can-national-human-rights-institutions-and-equality-bodies-engage-with-the-european-committee-of-social-rights-under-the-reporting-procedure-of-t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B1E2-9401-9283-1329-AE7919EC338C}"/>
              </a:ext>
            </a:extLst>
          </p:cNvPr>
          <p:cNvSpPr>
            <a:spLocks noGrp="1"/>
          </p:cNvSpPr>
          <p:nvPr>
            <p:ph type="ctrTitle"/>
          </p:nvPr>
        </p:nvSpPr>
        <p:spPr/>
        <p:txBody>
          <a:bodyPr>
            <a:normAutofit fontScale="90000"/>
          </a:bodyPr>
          <a:lstStyle/>
          <a:p>
            <a:r>
              <a:rPr lang="en-GB" b="1" i="0" dirty="0">
                <a:solidFill>
                  <a:srgbClr val="39364F"/>
                </a:solidFill>
                <a:effectLst/>
                <a:latin typeface="Neue Plak"/>
              </a:rPr>
              <a:t>Human Rights and Older People Post Covid 19 from a Council of Europe perspective</a:t>
            </a:r>
            <a:endParaRPr lang="en-GB" dirty="0"/>
          </a:p>
        </p:txBody>
      </p:sp>
      <p:sp>
        <p:nvSpPr>
          <p:cNvPr id="3" name="Subtitle 2">
            <a:extLst>
              <a:ext uri="{FF2B5EF4-FFF2-40B4-BE49-F238E27FC236}">
                <a16:creationId xmlns:a16="http://schemas.microsoft.com/office/drawing/2014/main" id="{E9A60C43-DC63-5E8C-04ED-3AE53AAC7F76}"/>
              </a:ext>
            </a:extLst>
          </p:cNvPr>
          <p:cNvSpPr>
            <a:spLocks noGrp="1"/>
          </p:cNvSpPr>
          <p:nvPr>
            <p:ph type="subTitle" idx="1"/>
          </p:nvPr>
        </p:nvSpPr>
        <p:spPr/>
        <p:txBody>
          <a:bodyPr/>
          <a:lstStyle/>
          <a:p>
            <a:r>
              <a:rPr lang="en-GB" dirty="0"/>
              <a:t>Professor Aoife Nolan</a:t>
            </a:r>
          </a:p>
          <a:p>
            <a:r>
              <a:rPr lang="en-GB" dirty="0"/>
              <a:t>President, European Committee of Social Rights / Professor of International Human Rights Law, University of Nottingham </a:t>
            </a:r>
          </a:p>
        </p:txBody>
      </p:sp>
    </p:spTree>
    <p:extLst>
      <p:ext uri="{BB962C8B-B14F-4D97-AF65-F5344CB8AC3E}">
        <p14:creationId xmlns:p14="http://schemas.microsoft.com/office/powerpoint/2010/main" val="2006799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D98AE-DF2A-E31D-67F5-75C50A0EB537}"/>
              </a:ext>
            </a:extLst>
          </p:cNvPr>
          <p:cNvSpPr>
            <a:spLocks noGrp="1"/>
          </p:cNvSpPr>
          <p:nvPr>
            <p:ph type="title"/>
          </p:nvPr>
        </p:nvSpPr>
        <p:spPr/>
        <p:txBody>
          <a:bodyPr>
            <a:noAutofit/>
          </a:bodyPr>
          <a:lstStyle/>
          <a:p>
            <a:r>
              <a:rPr lang="en-GB" sz="3600" b="1" dirty="0"/>
              <a:t>Article 23 </a:t>
            </a:r>
            <a:r>
              <a:rPr lang="en-GB" sz="3600" dirty="0"/>
              <a:t>of the Revised European Social Charter 1996/ </a:t>
            </a:r>
            <a:r>
              <a:rPr lang="en-GB" sz="3600" b="1" dirty="0"/>
              <a:t>Article 4</a:t>
            </a:r>
            <a:r>
              <a:rPr lang="en-GB" sz="3600" dirty="0"/>
              <a:t> of the 1988 Additional Protocol to the European Social Charter 1961</a:t>
            </a:r>
          </a:p>
        </p:txBody>
      </p:sp>
      <p:sp>
        <p:nvSpPr>
          <p:cNvPr id="3" name="Content Placeholder 2">
            <a:extLst>
              <a:ext uri="{FF2B5EF4-FFF2-40B4-BE49-F238E27FC236}">
                <a16:creationId xmlns:a16="http://schemas.microsoft.com/office/drawing/2014/main" id="{F1E8C075-C14A-4680-6EEE-738FE09EB4AC}"/>
              </a:ext>
            </a:extLst>
          </p:cNvPr>
          <p:cNvSpPr>
            <a:spLocks noGrp="1"/>
          </p:cNvSpPr>
          <p:nvPr>
            <p:ph idx="1"/>
          </p:nvPr>
        </p:nvSpPr>
        <p:spPr/>
        <p:txBody>
          <a:bodyPr>
            <a:normAutofit fontScale="70000" lnSpcReduction="20000"/>
          </a:bodyPr>
          <a:lstStyle/>
          <a:p>
            <a:pPr marL="0" indent="0">
              <a:buNone/>
            </a:pPr>
            <a:r>
              <a:rPr lang="en-GB" dirty="0"/>
              <a:t>With a view to ensuring the effective exercise of the right of elderly </a:t>
            </a:r>
            <a:r>
              <a:rPr lang="en-GB"/>
              <a:t>persons to </a:t>
            </a:r>
            <a:r>
              <a:rPr lang="en-GB" dirty="0"/>
              <a:t>social protection, the Parties undertake to adopt or encourage, either directly or in co-operation with public or private organisations, appropriate measures designed in particular: </a:t>
            </a:r>
          </a:p>
          <a:p>
            <a:pPr marL="0" indent="0">
              <a:buNone/>
            </a:pPr>
            <a:r>
              <a:rPr lang="en-GB" dirty="0"/>
              <a:t>– to enable elderly persons to remain full members of society for as long as possible, by means of: </a:t>
            </a:r>
          </a:p>
          <a:p>
            <a:pPr marL="0" indent="0">
              <a:buNone/>
            </a:pPr>
            <a:r>
              <a:rPr lang="en-GB" dirty="0"/>
              <a:t>	a adequate resources enabling them to lead a decent life and play an active part in public, social and cultural life; </a:t>
            </a:r>
          </a:p>
          <a:p>
            <a:pPr marL="0" indent="0">
              <a:buNone/>
            </a:pPr>
            <a:r>
              <a:rPr lang="en-GB" dirty="0"/>
              <a:t>	b provision of information about services and facilities available for elderly persons and their opportunities to make use 	of them; </a:t>
            </a:r>
          </a:p>
          <a:p>
            <a:pPr marL="0" indent="0">
              <a:buNone/>
            </a:pPr>
            <a:r>
              <a:rPr lang="en-GB" dirty="0"/>
              <a:t>– to enable elderly persons to choose their life-style freely and to lead independent lives in their familiar surroundings for as long as they wish and are able, by means of: </a:t>
            </a:r>
          </a:p>
          <a:p>
            <a:pPr marL="0" indent="0">
              <a:buNone/>
            </a:pPr>
            <a:r>
              <a:rPr lang="en-GB" dirty="0"/>
              <a:t>	a provision of housing suited to their needs and their state of health or of adequate 			support for adapting their housing; </a:t>
            </a:r>
          </a:p>
          <a:p>
            <a:pPr marL="0" indent="0">
              <a:buNone/>
            </a:pPr>
            <a:r>
              <a:rPr lang="en-GB" dirty="0"/>
              <a:t>	b the health care and the services necessitated by their state; </a:t>
            </a:r>
          </a:p>
          <a:p>
            <a:pPr marL="0" indent="0">
              <a:buNone/>
            </a:pPr>
            <a:r>
              <a:rPr lang="en-GB" dirty="0"/>
              <a:t>– to guarantee elderly persons living in institutions appropriate support, while respecting their privacy, and participation in decisions concerning living conditions in the institution.</a:t>
            </a:r>
          </a:p>
          <a:p>
            <a:pPr marL="0" indent="0" algn="ctr">
              <a:buNone/>
            </a:pPr>
            <a:endParaRPr lang="en-GB" dirty="0"/>
          </a:p>
        </p:txBody>
      </p:sp>
    </p:spTree>
    <p:extLst>
      <p:ext uri="{BB962C8B-B14F-4D97-AF65-F5344CB8AC3E}">
        <p14:creationId xmlns:p14="http://schemas.microsoft.com/office/powerpoint/2010/main" val="1811427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601B7-AAA2-A8BB-7313-EA136A83B51B}"/>
              </a:ext>
            </a:extLst>
          </p:cNvPr>
          <p:cNvSpPr>
            <a:spLocks noGrp="1"/>
          </p:cNvSpPr>
          <p:nvPr>
            <p:ph type="title"/>
          </p:nvPr>
        </p:nvSpPr>
        <p:spPr/>
        <p:txBody>
          <a:bodyPr/>
          <a:lstStyle/>
          <a:p>
            <a:r>
              <a:rPr lang="en-GB" dirty="0"/>
              <a:t>The Committee’s monitoring work</a:t>
            </a:r>
          </a:p>
        </p:txBody>
      </p:sp>
      <p:sp>
        <p:nvSpPr>
          <p:cNvPr id="3" name="Content Placeholder 2">
            <a:extLst>
              <a:ext uri="{FF2B5EF4-FFF2-40B4-BE49-F238E27FC236}">
                <a16:creationId xmlns:a16="http://schemas.microsoft.com/office/drawing/2014/main" id="{FD73D217-2ADB-C2DB-4CCC-11F4BD168FD0}"/>
              </a:ext>
            </a:extLst>
          </p:cNvPr>
          <p:cNvSpPr>
            <a:spLocks noGrp="1"/>
          </p:cNvSpPr>
          <p:nvPr>
            <p:ph idx="1"/>
          </p:nvPr>
        </p:nvSpPr>
        <p:spPr/>
        <p:txBody>
          <a:bodyPr/>
          <a:lstStyle/>
          <a:p>
            <a:r>
              <a:rPr lang="en-GB" dirty="0"/>
              <a:t>State reporting: most recent conclusions on Article 23 (</a:t>
            </a:r>
            <a:r>
              <a:rPr lang="en-GB" dirty="0">
                <a:hlinkClick r:id="rId2"/>
              </a:rPr>
              <a:t>2021</a:t>
            </a:r>
            <a:r>
              <a:rPr lang="en-GB" dirty="0"/>
              <a:t>)</a:t>
            </a:r>
          </a:p>
          <a:p>
            <a:r>
              <a:rPr lang="en-GB" dirty="0"/>
              <a:t>Collective complaints: violation of Article 23 found in 2 out 4 complaints brought to the Committee:</a:t>
            </a:r>
          </a:p>
          <a:p>
            <a:pPr lvl="1"/>
            <a:r>
              <a:rPr lang="en-GB" b="1" i="0" dirty="0">
                <a:solidFill>
                  <a:srgbClr val="000000"/>
                </a:solidFill>
                <a:effectLst/>
                <a:hlinkClick r:id="rId3"/>
              </a:rPr>
              <a:t>Decision on the merits: The Central Association of Carers in Finland v. Finland, Collective Complaint No. 71/2011</a:t>
            </a:r>
            <a:endParaRPr lang="en-GB" b="1" i="0" u="none" strike="noStrike" dirty="0">
              <a:solidFill>
                <a:srgbClr val="000000"/>
              </a:solidFill>
              <a:effectLst/>
              <a:hlinkClick r:id="rId4"/>
            </a:endParaRPr>
          </a:p>
          <a:p>
            <a:pPr lvl="1"/>
            <a:r>
              <a:rPr lang="en-GB" b="1" i="0" u="none" strike="noStrike" dirty="0">
                <a:solidFill>
                  <a:srgbClr val="000000"/>
                </a:solidFill>
                <a:effectLst/>
                <a:hlinkClick r:id="rId4"/>
              </a:rPr>
              <a:t>Decision on the merits: The Central Association of Carers in Finland v. Finland, Collective Complaint No. 70/2011</a:t>
            </a:r>
            <a:r>
              <a:rPr lang="en-GB" dirty="0"/>
              <a:t> </a:t>
            </a:r>
          </a:p>
          <a:p>
            <a:r>
              <a:rPr lang="en-GB" dirty="0"/>
              <a:t>Statement of Interpretation on Article 23</a:t>
            </a:r>
          </a:p>
          <a:p>
            <a:endParaRPr lang="en-GB" dirty="0"/>
          </a:p>
        </p:txBody>
      </p:sp>
    </p:spTree>
    <p:extLst>
      <p:ext uri="{BB962C8B-B14F-4D97-AF65-F5344CB8AC3E}">
        <p14:creationId xmlns:p14="http://schemas.microsoft.com/office/powerpoint/2010/main" val="2195230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Further resources</a:t>
            </a:r>
          </a:p>
        </p:txBody>
      </p:sp>
      <p:sp>
        <p:nvSpPr>
          <p:cNvPr id="3" name="Content Placeholder 2"/>
          <p:cNvSpPr>
            <a:spLocks noGrp="1"/>
          </p:cNvSpPr>
          <p:nvPr>
            <p:ph idx="1"/>
          </p:nvPr>
        </p:nvSpPr>
        <p:spPr/>
        <p:txBody>
          <a:bodyPr>
            <a:normAutofit fontScale="92500" lnSpcReduction="20000"/>
          </a:bodyPr>
          <a:lstStyle/>
          <a:p>
            <a:r>
              <a:rPr lang="en-GB" dirty="0"/>
              <a:t>More information on the </a:t>
            </a:r>
            <a:r>
              <a:rPr lang="en-GB" dirty="0">
                <a:hlinkClick r:id="rId2"/>
              </a:rPr>
              <a:t>European Committee of Social Rights</a:t>
            </a:r>
            <a:endParaRPr lang="en-GB" dirty="0"/>
          </a:p>
          <a:p>
            <a:pPr lvl="1"/>
            <a:r>
              <a:rPr lang="en-GB" dirty="0">
                <a:hlinkClick r:id="rId3"/>
              </a:rPr>
              <a:t>How can NHRIs and National Equality bodies engage with the European Committee of Social Rights?</a:t>
            </a:r>
            <a:r>
              <a:rPr lang="en-GB" dirty="0"/>
              <a:t> (Note that the reporting information is now out of date)</a:t>
            </a:r>
          </a:p>
          <a:p>
            <a:pPr lvl="1"/>
            <a:r>
              <a:rPr lang="en-GB" dirty="0">
                <a:hlinkClick r:id="rId4"/>
              </a:rPr>
              <a:t>Information</a:t>
            </a:r>
            <a:r>
              <a:rPr lang="en-GB" dirty="0"/>
              <a:t> on submitting information to European Committee of Social Rights for 2023 reporting cycle (including </a:t>
            </a:r>
            <a:r>
              <a:rPr lang="en-GB" dirty="0">
                <a:hlinkClick r:id="rId5"/>
              </a:rPr>
              <a:t>questions</a:t>
            </a:r>
            <a:r>
              <a:rPr lang="en-GB" dirty="0"/>
              <a:t> sent to state). Scope for older person’s rights issues to be raised under Article 16 (the family’s right to social, legal and economic protection) and Article 23 (the right to housing) and the right of migrant workers and their families to social, legal and economic protection (Article 19) and the right of workers with family responsibilities (including family carers of older persons!) to equal opportunities and equal treatment (Article 27).</a:t>
            </a:r>
          </a:p>
          <a:p>
            <a:pPr lvl="1"/>
            <a:r>
              <a:rPr lang="en-GB" dirty="0">
                <a:hlinkClick r:id="rId6"/>
              </a:rPr>
              <a:t>Digest</a:t>
            </a:r>
            <a:r>
              <a:rPr lang="en-GB" dirty="0"/>
              <a:t> of the European Committee of Social Rights (currently being updated)</a:t>
            </a:r>
          </a:p>
          <a:p>
            <a:pPr lvl="1"/>
            <a:r>
              <a:rPr lang="en-GB" dirty="0">
                <a:hlinkClick r:id="rId7"/>
              </a:rPr>
              <a:t>Statement on COVID-19 and Social Rights</a:t>
            </a:r>
            <a:r>
              <a:rPr lang="en-GB" dirty="0"/>
              <a:t> (March 2021)</a:t>
            </a:r>
          </a:p>
          <a:p>
            <a:pPr lvl="1"/>
            <a:r>
              <a:rPr lang="en-GB" dirty="0"/>
              <a:t>G. Quinn &amp; I. Doron, </a:t>
            </a:r>
            <a:r>
              <a:rPr lang="en-GB" dirty="0">
                <a:hlinkClick r:id="rId8"/>
              </a:rPr>
              <a:t>‘</a:t>
            </a:r>
            <a:r>
              <a:rPr lang="en-GB" i="0" dirty="0">
                <a:solidFill>
                  <a:srgbClr val="161616"/>
                </a:solidFill>
                <a:effectLst/>
                <a:hlinkClick r:id="rId8"/>
              </a:rPr>
              <a:t>Against Ageism and Towards Active Social Citizenship for Older Persons. The Current Use and Future Potential of the European Social Charter’</a:t>
            </a:r>
            <a:r>
              <a:rPr lang="en-GB" i="0" dirty="0">
                <a:solidFill>
                  <a:srgbClr val="161616"/>
                </a:solidFill>
                <a:effectLst/>
              </a:rPr>
              <a:t> (COE, 2021)</a:t>
            </a:r>
            <a:endParaRPr lang="en-GB" dirty="0"/>
          </a:p>
          <a:p>
            <a:pPr lvl="1"/>
            <a:endParaRPr lang="en-GB" dirty="0"/>
          </a:p>
          <a:p>
            <a:pPr lvl="1"/>
            <a:endParaRPr lang="en-GB" dirty="0"/>
          </a:p>
        </p:txBody>
      </p:sp>
    </p:spTree>
    <p:extLst>
      <p:ext uri="{BB962C8B-B14F-4D97-AF65-F5344CB8AC3E}">
        <p14:creationId xmlns:p14="http://schemas.microsoft.com/office/powerpoint/2010/main" val="3476917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TotalTime>
  <Words>549</Words>
  <Application>Microsoft Office PowerPoint</Application>
  <PresentationFormat>Widescreen</PresentationFormat>
  <Paragraphs>25</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Neue Plak</vt:lpstr>
      <vt:lpstr>Office Theme</vt:lpstr>
      <vt:lpstr>Human Rights and Older People Post Covid 19 from a Council of Europe perspective</vt:lpstr>
      <vt:lpstr>Article 23 of the Revised European Social Charter 1996/ Article 4 of the 1988 Additional Protocol to the European Social Charter 1961</vt:lpstr>
      <vt:lpstr>The Committee’s monitoring work</vt:lpstr>
      <vt:lpstr>Further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Aoife Nolan (staff)</dc:creator>
  <cp:lastModifiedBy>Caroline Emmer De Albuquerque Green</cp:lastModifiedBy>
  <cp:revision>2</cp:revision>
  <dcterms:created xsi:type="dcterms:W3CDTF">2023-04-27T14:31:52Z</dcterms:created>
  <dcterms:modified xsi:type="dcterms:W3CDTF">2023-04-27T19:59:32Z</dcterms:modified>
</cp:coreProperties>
</file>