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3" r:id="rId4"/>
  </p:sldMasterIdLst>
  <p:sldIdLst>
    <p:sldId id="280" r:id="rId5"/>
    <p:sldId id="293" r:id="rId6"/>
    <p:sldId id="294" r:id="rId7"/>
    <p:sldId id="276" r:id="rId8"/>
    <p:sldId id="259" r:id="rId9"/>
    <p:sldId id="297" r:id="rId10"/>
    <p:sldId id="257" r:id="rId11"/>
    <p:sldId id="279" r:id="rId12"/>
    <p:sldId id="309" r:id="rId13"/>
    <p:sldId id="278" r:id="rId14"/>
    <p:sldId id="295" r:id="rId15"/>
    <p:sldId id="33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93AA"/>
    <a:srgbClr val="616260"/>
    <a:srgbClr val="0606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35EE1F-7AD3-4245-87DD-9D0BEDA99A19}" v="9" dt="2023-04-28T06:59:37.3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0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léna Herklots" userId="82744c28-7229-4107-b33c-06039cae814b" providerId="ADAL" clId="{6135EE1F-7AD3-4245-87DD-9D0BEDA99A19}"/>
    <pc:docChg chg="custSel delSld modSld sldOrd">
      <pc:chgData name="Heléna Herklots" userId="82744c28-7229-4107-b33c-06039cae814b" providerId="ADAL" clId="{6135EE1F-7AD3-4245-87DD-9D0BEDA99A19}" dt="2023-04-28T07:27:16.095" v="859" actId="14100"/>
      <pc:docMkLst>
        <pc:docMk/>
      </pc:docMkLst>
      <pc:sldChg chg="del">
        <pc:chgData name="Heléna Herklots" userId="82744c28-7229-4107-b33c-06039cae814b" providerId="ADAL" clId="{6135EE1F-7AD3-4245-87DD-9D0BEDA99A19}" dt="2023-04-28T06:54:01.839" v="1" actId="47"/>
        <pc:sldMkLst>
          <pc:docMk/>
          <pc:sldMk cId="397189050" sldId="256"/>
        </pc:sldMkLst>
      </pc:sldChg>
      <pc:sldChg chg="modSp mod">
        <pc:chgData name="Heléna Herklots" userId="82744c28-7229-4107-b33c-06039cae814b" providerId="ADAL" clId="{6135EE1F-7AD3-4245-87DD-9D0BEDA99A19}" dt="2023-04-28T07:14:28.189" v="631" actId="1076"/>
        <pc:sldMkLst>
          <pc:docMk/>
          <pc:sldMk cId="1898807659" sldId="257"/>
        </pc:sldMkLst>
        <pc:spChg chg="mod">
          <ac:chgData name="Heléna Herklots" userId="82744c28-7229-4107-b33c-06039cae814b" providerId="ADAL" clId="{6135EE1F-7AD3-4245-87DD-9D0BEDA99A19}" dt="2023-04-28T07:14:28.189" v="631" actId="1076"/>
          <ac:spMkLst>
            <pc:docMk/>
            <pc:sldMk cId="1898807659" sldId="257"/>
            <ac:spMk id="2" creationId="{0E08A8DA-58B1-9D91-C315-9878650EA75C}"/>
          </ac:spMkLst>
        </pc:spChg>
      </pc:sldChg>
      <pc:sldChg chg="del">
        <pc:chgData name="Heléna Herklots" userId="82744c28-7229-4107-b33c-06039cae814b" providerId="ADAL" clId="{6135EE1F-7AD3-4245-87DD-9D0BEDA99A19}" dt="2023-04-28T07:00:31.602" v="2" actId="47"/>
        <pc:sldMkLst>
          <pc:docMk/>
          <pc:sldMk cId="1600150502" sldId="258"/>
        </pc:sldMkLst>
      </pc:sldChg>
      <pc:sldChg chg="modSp mod ord">
        <pc:chgData name="Heléna Herklots" userId="82744c28-7229-4107-b33c-06039cae814b" providerId="ADAL" clId="{6135EE1F-7AD3-4245-87DD-9D0BEDA99A19}" dt="2023-04-28T07:26:04.882" v="856" actId="14100"/>
        <pc:sldMkLst>
          <pc:docMk/>
          <pc:sldMk cId="3293791728" sldId="259"/>
        </pc:sldMkLst>
        <pc:spChg chg="mod">
          <ac:chgData name="Heléna Herklots" userId="82744c28-7229-4107-b33c-06039cae814b" providerId="ADAL" clId="{6135EE1F-7AD3-4245-87DD-9D0BEDA99A19}" dt="2023-04-28T07:25:30.742" v="854" actId="14100"/>
          <ac:spMkLst>
            <pc:docMk/>
            <pc:sldMk cId="3293791728" sldId="259"/>
            <ac:spMk id="2" creationId="{A0E0F718-76D9-05D5-54B8-4C994B663F08}"/>
          </ac:spMkLst>
        </pc:spChg>
        <pc:spChg chg="mod">
          <ac:chgData name="Heléna Herklots" userId="82744c28-7229-4107-b33c-06039cae814b" providerId="ADAL" clId="{6135EE1F-7AD3-4245-87DD-9D0BEDA99A19}" dt="2023-04-28T07:10:34.569" v="425" actId="1076"/>
          <ac:spMkLst>
            <pc:docMk/>
            <pc:sldMk cId="3293791728" sldId="259"/>
            <ac:spMk id="5" creationId="{3DE72EE0-8FC6-467C-BCD0-571D339E23D4}"/>
          </ac:spMkLst>
        </pc:spChg>
        <pc:spChg chg="mod">
          <ac:chgData name="Heléna Herklots" userId="82744c28-7229-4107-b33c-06039cae814b" providerId="ADAL" clId="{6135EE1F-7AD3-4245-87DD-9D0BEDA99A19}" dt="2023-04-28T07:26:04.882" v="856" actId="14100"/>
          <ac:spMkLst>
            <pc:docMk/>
            <pc:sldMk cId="3293791728" sldId="259"/>
            <ac:spMk id="7" creationId="{E49CF5E6-01D4-46FB-BAC3-2EEE3E0EF80C}"/>
          </ac:spMkLst>
        </pc:spChg>
      </pc:sldChg>
      <pc:sldChg chg="del">
        <pc:chgData name="Heléna Herklots" userId="82744c28-7229-4107-b33c-06039cae814b" providerId="ADAL" clId="{6135EE1F-7AD3-4245-87DD-9D0BEDA99A19}" dt="2023-04-28T07:21:31.104" v="834" actId="47"/>
        <pc:sldMkLst>
          <pc:docMk/>
          <pc:sldMk cId="1326495912" sldId="275"/>
        </pc:sldMkLst>
      </pc:sldChg>
      <pc:sldChg chg="modSp mod">
        <pc:chgData name="Heléna Herklots" userId="82744c28-7229-4107-b33c-06039cae814b" providerId="ADAL" clId="{6135EE1F-7AD3-4245-87DD-9D0BEDA99A19}" dt="2023-04-28T07:21:01.629" v="833" actId="20577"/>
        <pc:sldMkLst>
          <pc:docMk/>
          <pc:sldMk cId="2325008484" sldId="278"/>
        </pc:sldMkLst>
        <pc:spChg chg="mod">
          <ac:chgData name="Heléna Herklots" userId="82744c28-7229-4107-b33c-06039cae814b" providerId="ADAL" clId="{6135EE1F-7AD3-4245-87DD-9D0BEDA99A19}" dt="2023-04-28T07:21:01.629" v="833" actId="20577"/>
          <ac:spMkLst>
            <pc:docMk/>
            <pc:sldMk cId="2325008484" sldId="278"/>
            <ac:spMk id="2" creationId="{D02A87A0-0E19-4110-A670-043012D84BDB}"/>
          </ac:spMkLst>
        </pc:spChg>
      </pc:sldChg>
      <pc:sldChg chg="modSp mod">
        <pc:chgData name="Heléna Herklots" userId="82744c28-7229-4107-b33c-06039cae814b" providerId="ADAL" clId="{6135EE1F-7AD3-4245-87DD-9D0BEDA99A19}" dt="2023-04-28T07:23:54.562" v="849" actId="20577"/>
        <pc:sldMkLst>
          <pc:docMk/>
          <pc:sldMk cId="4233334117" sldId="280"/>
        </pc:sldMkLst>
        <pc:spChg chg="mod">
          <ac:chgData name="Heléna Herklots" userId="82744c28-7229-4107-b33c-06039cae814b" providerId="ADAL" clId="{6135EE1F-7AD3-4245-87DD-9D0BEDA99A19}" dt="2023-04-28T07:02:05.957" v="52" actId="20577"/>
          <ac:spMkLst>
            <pc:docMk/>
            <pc:sldMk cId="4233334117" sldId="280"/>
            <ac:spMk id="7" creationId="{879DB2C2-76C7-4A3F-875E-8724E4A98DFA}"/>
          </ac:spMkLst>
        </pc:spChg>
        <pc:spChg chg="mod">
          <ac:chgData name="Heléna Herklots" userId="82744c28-7229-4107-b33c-06039cae814b" providerId="ADAL" clId="{6135EE1F-7AD3-4245-87DD-9D0BEDA99A19}" dt="2023-04-28T07:23:54.562" v="849" actId="20577"/>
          <ac:spMkLst>
            <pc:docMk/>
            <pc:sldMk cId="4233334117" sldId="280"/>
            <ac:spMk id="10" creationId="{CF30666C-C53A-4735-91BC-AF072561BCB3}"/>
          </ac:spMkLst>
        </pc:spChg>
        <pc:spChg chg="mod">
          <ac:chgData name="Heléna Herklots" userId="82744c28-7229-4107-b33c-06039cae814b" providerId="ADAL" clId="{6135EE1F-7AD3-4245-87DD-9D0BEDA99A19}" dt="2023-04-28T07:23:29.466" v="848" actId="20577"/>
          <ac:spMkLst>
            <pc:docMk/>
            <pc:sldMk cId="4233334117" sldId="280"/>
            <ac:spMk id="17" creationId="{1FDD6F79-FAC2-42A7-863C-71E22A95F2D0}"/>
          </ac:spMkLst>
        </pc:spChg>
      </pc:sldChg>
      <pc:sldChg chg="modSp mod">
        <pc:chgData name="Heléna Herklots" userId="82744c28-7229-4107-b33c-06039cae814b" providerId="ADAL" clId="{6135EE1F-7AD3-4245-87DD-9D0BEDA99A19}" dt="2023-04-28T07:27:16.095" v="859" actId="14100"/>
        <pc:sldMkLst>
          <pc:docMk/>
          <pc:sldMk cId="3691695979" sldId="297"/>
        </pc:sldMkLst>
        <pc:spChg chg="mod">
          <ac:chgData name="Heléna Herklots" userId="82744c28-7229-4107-b33c-06039cae814b" providerId="ADAL" clId="{6135EE1F-7AD3-4245-87DD-9D0BEDA99A19}" dt="2023-04-28T07:27:16.095" v="859" actId="14100"/>
          <ac:spMkLst>
            <pc:docMk/>
            <pc:sldMk cId="3691695979" sldId="297"/>
            <ac:spMk id="13" creationId="{F004606D-A790-4998-8E98-1393C5847D51}"/>
          </ac:spMkLst>
        </pc:spChg>
      </pc:sldChg>
      <pc:sldChg chg="del">
        <pc:chgData name="Heléna Herklots" userId="82744c28-7229-4107-b33c-06039cae814b" providerId="ADAL" clId="{6135EE1F-7AD3-4245-87DD-9D0BEDA99A19}" dt="2023-04-28T06:53:15.833" v="0" actId="2696"/>
        <pc:sldMkLst>
          <pc:docMk/>
          <pc:sldMk cId="52051334" sldId="33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BB720-283E-483C-BAB6-DC2CA950A4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6195E6-BDB2-42D0-BD47-63B9E83E4C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F1623-8967-441D-86B0-623A2A51B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E573-D24C-472E-B095-F78ED2EC22F2}" type="datetimeFigureOut">
              <a:rPr lang="en-GB" smtClean="0"/>
              <a:t>28/04/2023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57E3F4-7B3C-4B6E-A45A-D3DB13567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4AE6AF-D2FF-406E-9C86-FB1C9C9A8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603D6-AC16-48B1-9DD4-BE2807890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284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F2B4C-363E-43B4-A259-C52CC9094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262725-F3D9-4CAB-B4E1-625B73B17F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0351AD-435C-45A6-8DF8-24B9B624D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E573-D24C-472E-B095-F78ED2EC22F2}" type="datetimeFigureOut">
              <a:rPr lang="en-GB" smtClean="0"/>
              <a:t>28/04/2023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CC03B7-87CE-4454-B256-2BD333FCB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CEFA78-6624-49F1-BAAB-ABCC5B37C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603D6-AC16-48B1-9DD4-BE2807890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5849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559DF-4D37-446D-9E80-95902B9D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05C4D6-12D1-463B-A2D6-B3300958F9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D5DAF-811A-4006-8160-BB82E0DC9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E573-D24C-472E-B095-F78ED2EC22F2}" type="datetimeFigureOut">
              <a:rPr lang="en-GB" smtClean="0"/>
              <a:t>28/04/2023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600573-DC84-49B3-90B0-2C8651D7F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09BF60-6230-4602-B251-7CFB48180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603D6-AC16-48B1-9DD4-BE2807890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7657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2A95E-AB5A-4A89-AD69-35FE39C79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7B7A9-C61A-4A49-9D8E-72D5244B9E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354651-7AF9-4860-82F7-E0FD242C82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41F5EF-D1DA-427F-93C9-5A5AC9621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E573-D24C-472E-B095-F78ED2EC22F2}" type="datetimeFigureOut">
              <a:rPr lang="en-GB" smtClean="0"/>
              <a:t>28/04/2023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F4C8D6-A02B-405D-B8E2-EB95AE530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E0125D-34E2-441C-BDAB-6109394CD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603D6-AC16-48B1-9DD4-BE2807890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4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F29CF-924A-4987-B5D9-216436F7C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923FD4-12DB-4542-9E8F-188C3AEEE5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57B991-A2E6-4447-9BCA-91210AF23A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5E7CE7-361D-40C1-8456-908F1E1EC1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E0BBDF-2712-4532-9217-00D9D2D2C8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DA2BAB-BA90-435E-9F97-0B39F7F63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E573-D24C-472E-B095-F78ED2EC22F2}" type="datetimeFigureOut">
              <a:rPr lang="en-GB" smtClean="0"/>
              <a:t>28/04/2023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959282-99D4-4F65-9315-238E156FB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BCE1FB-9750-4586-BCAB-0C847FEB8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603D6-AC16-48B1-9DD4-BE2807890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6116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6B125-4E23-4BB1-9800-D457A2385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14E51D-D88F-4FF6-B74F-1F65BFAD4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E573-D24C-472E-B095-F78ED2EC22F2}" type="datetimeFigureOut">
              <a:rPr lang="en-GB" smtClean="0"/>
              <a:t>28/04/2023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ED0026-8D8E-474E-80F2-A4346774B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DE8D36-ABA9-435C-BC4A-C6B26C014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603D6-AC16-48B1-9DD4-BE2807890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7536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F6C945-C079-4F20-9AF8-AE245ED11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E573-D24C-472E-B095-F78ED2EC22F2}" type="datetimeFigureOut">
              <a:rPr lang="en-GB" smtClean="0"/>
              <a:t>28/04/2023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464B09-362B-4463-9177-3142D4B1C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548925-D6E2-4D5D-A158-651FFB8F1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603D6-AC16-48B1-9DD4-BE2807890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901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44825-3497-40BA-99F2-88D8719F2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F056C-762A-4921-97D3-3BFCF5778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9FA3E3-F22C-4ECD-B8A7-692832C2FB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EF9D4C-6893-40BF-9133-97F7FCE22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E573-D24C-472E-B095-F78ED2EC22F2}" type="datetimeFigureOut">
              <a:rPr lang="en-GB" smtClean="0"/>
              <a:t>28/04/2023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6EBA7-AAA1-4F66-8B74-07516C1B3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B69EED-025B-4AF4-8D95-60E7F5040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603D6-AC16-48B1-9DD4-BE2807890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4089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BD127-A1A2-42E9-843A-38FFEBED8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D40BE8-9A07-459F-9EC6-D26617E646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6F22C3-B33E-4E14-A974-1EDBE9EAB7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7737B0-19D6-47B5-84BB-A32A3E0EB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E573-D24C-472E-B095-F78ED2EC22F2}" type="datetimeFigureOut">
              <a:rPr lang="en-GB" smtClean="0"/>
              <a:t>28/04/2023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B0072C-F504-408F-A0DB-285E8C876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90BF9D-452B-498B-BB18-92A10820F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603D6-AC16-48B1-9DD4-BE2807890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103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49FDF-A6BD-40F9-BF5B-6DC59A323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4C3764-5A9B-4D19-A546-8AAE0C0749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46FEDD-93DB-4645-B47A-F35A7A1A5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E573-D24C-472E-B095-F78ED2EC22F2}" type="datetimeFigureOut">
              <a:rPr lang="en-GB" smtClean="0"/>
              <a:t>28/04/2023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D989FB-8AC0-4CFE-AE65-7E102043A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FACA1-A5FF-4D56-9D74-F2F8F14FE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603D6-AC16-48B1-9DD4-BE2807890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071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D42405-E5E5-46E4-9C33-8CC3B398E7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36EF5A-F88B-4BC5-8F06-54E6AB110A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AFA3CD-7492-42C3-8789-B425BA99A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E573-D24C-472E-B095-F78ED2EC22F2}" type="datetimeFigureOut">
              <a:rPr lang="en-GB" smtClean="0"/>
              <a:t>28/04/2023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ECAC4E-4C12-4F39-91F5-78DD85A5B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D9F523-D566-48D7-BDB2-16D833D09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603D6-AC16-48B1-9DD4-BE2807890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7377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962C49-4D2B-4B64-99B8-E14781E8F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16ADCC-4315-4E00-BC1A-901617F64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A5794E-C4C5-4A75-8DB0-D196667B4A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1E573-D24C-472E-B095-F78ED2EC22F2}" type="datetimeFigureOut">
              <a:rPr lang="en-GB" smtClean="0"/>
              <a:t>28/04/2023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6AE8E6-88B1-4107-9D58-D65D98C3B4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30544-E103-4C61-80C9-99130BB6B0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603D6-AC16-48B1-9DD4-BE2807890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7966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4" r:id="rId1"/>
    <p:sldLayoutId id="2147484095" r:id="rId2"/>
    <p:sldLayoutId id="2147484096" r:id="rId3"/>
    <p:sldLayoutId id="2147484097" r:id="rId4"/>
    <p:sldLayoutId id="2147484098" r:id="rId5"/>
    <p:sldLayoutId id="2147484099" r:id="rId6"/>
    <p:sldLayoutId id="2147484100" r:id="rId7"/>
    <p:sldLayoutId id="2147484101" r:id="rId8"/>
    <p:sldLayoutId id="2147484102" r:id="rId9"/>
    <p:sldLayoutId id="2147484103" r:id="rId10"/>
    <p:sldLayoutId id="214748410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hyperlink" Target="https://comisiynyddph.cymru/" TargetMode="External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hyperlink" Target="https://olderpeople.wales/" TargetMode="Externa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hyperlink" Target="https://comisiynyddph.cymru/" TargetMode="External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hyperlink" Target="https://olderpeople.wales/" TargetMode="Externa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E2C4C6E-481D-4A8C-A1A2-DE7AA196A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083" y="4594919"/>
            <a:ext cx="441147" cy="36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79DB2C2-76C7-4A3F-875E-8724E4A98DFA}"/>
              </a:ext>
            </a:extLst>
          </p:cNvPr>
          <p:cNvSpPr txBox="1"/>
          <p:nvPr/>
        </p:nvSpPr>
        <p:spPr>
          <a:xfrm>
            <a:off x="1378903" y="4605642"/>
            <a:ext cx="6473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1694A8"/>
                </a:solidFill>
                <a:latin typeface="Neue Haas Grotesk Text Pro" panose="020B0504020202020204" pitchFamily="34" charset="0"/>
                <a:cs typeface="Arial" pitchFamily="34" charset="0"/>
              </a:rPr>
              <a:t>@comisiwnphcymru  </a:t>
            </a:r>
            <a:r>
              <a:rPr lang="en-GB" sz="1800" b="1" dirty="0">
                <a:solidFill>
                  <a:srgbClr val="0B93AA"/>
                </a:solidFill>
                <a:latin typeface="Neue Haas Grotesk Text Pro" panose="020B0504020202020204" pitchFamily="34" charset="0"/>
                <a:cs typeface="Arial" pitchFamily="34" charset="0"/>
              </a:rPr>
              <a:t>@</a:t>
            </a:r>
            <a:r>
              <a:rPr lang="en-GB" sz="1600" b="1" dirty="0">
                <a:solidFill>
                  <a:srgbClr val="0B93AA"/>
                </a:solidFill>
                <a:latin typeface="Neue Haas Grotesk Text Pro" panose="020B0504020202020204" pitchFamily="34" charset="0"/>
                <a:cs typeface="Arial" pitchFamily="34" charset="0"/>
              </a:rPr>
              <a:t>talkolderpeople @HelenaHerklots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051583-F994-47DC-B9D3-CEDDCB6EB9D0}"/>
              </a:ext>
            </a:extLst>
          </p:cNvPr>
          <p:cNvSpPr txBox="1"/>
          <p:nvPr/>
        </p:nvSpPr>
        <p:spPr>
          <a:xfrm>
            <a:off x="1400142" y="5055981"/>
            <a:ext cx="3240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u="sng" dirty="0">
                <a:solidFill>
                  <a:srgbClr val="1694A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https://comisiynyddph.cymru</a:t>
            </a:r>
            <a:r>
              <a:rPr lang="en-GB" sz="1600" b="1" dirty="0">
                <a:solidFill>
                  <a:srgbClr val="1694A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GB" sz="1600" b="1" u="sng" dirty="0">
                <a:solidFill>
                  <a:srgbClr val="1694A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https://olderpeople.wales</a:t>
            </a:r>
            <a:r>
              <a:rPr lang="en-GB" sz="1600" b="1" dirty="0">
                <a:solidFill>
                  <a:srgbClr val="1694A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1600" b="1" dirty="0">
              <a:solidFill>
                <a:srgbClr val="1694A8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Image result for internet icon">
            <a:extLst>
              <a:ext uri="{FF2B5EF4-FFF2-40B4-BE49-F238E27FC236}">
                <a16:creationId xmlns:a16="http://schemas.microsoft.com/office/drawing/2014/main" id="{F0040030-EA03-422B-913E-B17302EB39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083" y="5108899"/>
            <a:ext cx="423489" cy="423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000797C7-46F8-4875-857E-93EF70040E8A}"/>
              </a:ext>
            </a:extLst>
          </p:cNvPr>
          <p:cNvGrpSpPr/>
          <p:nvPr/>
        </p:nvGrpSpPr>
        <p:grpSpPr>
          <a:xfrm>
            <a:off x="-1" y="6585356"/>
            <a:ext cx="9144001" cy="272644"/>
            <a:chOff x="-1" y="6585357"/>
            <a:chExt cx="9144001" cy="272642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16361D6-F01F-4DDE-93EA-CE225311EF1E}"/>
                </a:ext>
              </a:extLst>
            </p:cNvPr>
            <p:cNvSpPr/>
            <p:nvPr/>
          </p:nvSpPr>
          <p:spPr>
            <a:xfrm>
              <a:off x="0" y="6631076"/>
              <a:ext cx="9144000" cy="226923"/>
            </a:xfrm>
            <a:prstGeom prst="rect">
              <a:avLst/>
            </a:prstGeom>
            <a:solidFill>
              <a:srgbClr val="0B93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E1E62B2-60A6-4B10-AE67-79033AB394D1}"/>
                </a:ext>
              </a:extLst>
            </p:cNvPr>
            <p:cNvSpPr/>
            <p:nvPr/>
          </p:nvSpPr>
          <p:spPr>
            <a:xfrm>
              <a:off x="-1" y="6585357"/>
              <a:ext cx="9144000" cy="45719"/>
            </a:xfrm>
            <a:prstGeom prst="rect">
              <a:avLst/>
            </a:prstGeom>
            <a:solidFill>
              <a:srgbClr val="6162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22E70E8-D161-4791-87F2-7844E5E8E933}"/>
              </a:ext>
            </a:extLst>
          </p:cNvPr>
          <p:cNvGrpSpPr/>
          <p:nvPr/>
        </p:nvGrpSpPr>
        <p:grpSpPr>
          <a:xfrm rot="10800000">
            <a:off x="-2" y="-17206"/>
            <a:ext cx="9144001" cy="272644"/>
            <a:chOff x="-1" y="6585357"/>
            <a:chExt cx="9144001" cy="27264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3FAB154-976C-4B9E-AB0E-02364BC8F90F}"/>
                </a:ext>
              </a:extLst>
            </p:cNvPr>
            <p:cNvSpPr/>
            <p:nvPr/>
          </p:nvSpPr>
          <p:spPr>
            <a:xfrm>
              <a:off x="0" y="6631076"/>
              <a:ext cx="9144000" cy="226923"/>
            </a:xfrm>
            <a:prstGeom prst="rect">
              <a:avLst/>
            </a:prstGeom>
            <a:solidFill>
              <a:srgbClr val="0B93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9C20B9D-A3E6-4FAC-8FCC-0ECCA5743E73}"/>
                </a:ext>
              </a:extLst>
            </p:cNvPr>
            <p:cNvSpPr/>
            <p:nvPr/>
          </p:nvSpPr>
          <p:spPr>
            <a:xfrm>
              <a:off x="-1" y="6585357"/>
              <a:ext cx="9144000" cy="45719"/>
            </a:xfrm>
            <a:prstGeom prst="rect">
              <a:avLst/>
            </a:prstGeom>
            <a:solidFill>
              <a:srgbClr val="6162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9981F04B-CF87-415E-9E3E-118A81A9B5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646" y="6098584"/>
            <a:ext cx="2610732" cy="430636"/>
          </a:xfrm>
          <a:prstGeom prst="rect">
            <a:avLst/>
          </a:prstGeom>
        </p:spPr>
      </p:pic>
      <p:pic>
        <p:nvPicPr>
          <p:cNvPr id="8194" name="Picture 2" descr="Facebook Brand Resources">
            <a:extLst>
              <a:ext uri="{FF2B5EF4-FFF2-40B4-BE49-F238E27FC236}">
                <a16:creationId xmlns:a16="http://schemas.microsoft.com/office/drawing/2014/main" id="{944ADF0D-FDAD-4CDC-B525-05375171A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25" y="5792717"/>
            <a:ext cx="488717" cy="488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FDD6F79-FAC2-42A7-863C-71E22A95F2D0}"/>
              </a:ext>
            </a:extLst>
          </p:cNvPr>
          <p:cNvSpPr txBox="1"/>
          <p:nvPr/>
        </p:nvSpPr>
        <p:spPr>
          <a:xfrm>
            <a:off x="1400142" y="5858491"/>
            <a:ext cx="4931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600" b="1" dirty="0">
                <a:solidFill>
                  <a:srgbClr val="0B93AA"/>
                </a:solidFill>
                <a:latin typeface="Neue Haas Grotesk Text Pro" panose="020B0504020202020204" pitchFamily="34" charset="0"/>
                <a:cs typeface="Arial" pitchFamily="34" charset="0"/>
              </a:rPr>
              <a:t>Comisiynydd Pobl Hŷn Cymru </a:t>
            </a:r>
          </a:p>
          <a:p>
            <a:r>
              <a:rPr lang="cy-GB" sz="1600" b="1" dirty="0">
                <a:solidFill>
                  <a:srgbClr val="0B93AA"/>
                </a:solidFill>
                <a:latin typeface="Neue Haas Grotesk Text Pro" panose="020B0504020202020204" pitchFamily="34" charset="0"/>
                <a:cs typeface="Arial" pitchFamily="34" charset="0"/>
              </a:rPr>
              <a:t>Older People's Commissioner for Wales</a:t>
            </a:r>
            <a:endParaRPr lang="en-GB" sz="1600" b="1" dirty="0">
              <a:solidFill>
                <a:srgbClr val="0B93AA"/>
              </a:solidFill>
              <a:latin typeface="Neue Haas Grotesk Text Pro" panose="020B0504020202020204" pitchFamily="34" charset="0"/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30666C-C53A-4735-91BC-AF072561BCB3}"/>
              </a:ext>
            </a:extLst>
          </p:cNvPr>
          <p:cNvSpPr txBox="1"/>
          <p:nvPr/>
        </p:nvSpPr>
        <p:spPr>
          <a:xfrm>
            <a:off x="78405" y="2966535"/>
            <a:ext cx="872188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400" b="1" dirty="0">
              <a:solidFill>
                <a:srgbClr val="0B93AA"/>
              </a:solidFill>
              <a:latin typeface="Neue Haas Grotesk Text Pro" panose="020B0504020202020204" pitchFamily="34" charset="0"/>
            </a:endParaRPr>
          </a:p>
          <a:p>
            <a:pPr algn="ctr"/>
            <a:r>
              <a:rPr lang="en-GB" sz="2400" b="1" dirty="0">
                <a:solidFill>
                  <a:srgbClr val="0B93AA"/>
                </a:solidFill>
                <a:latin typeface="Neue Haas Grotesk Text Pro" panose="020B0504020202020204" pitchFamily="34" charset="0"/>
              </a:rPr>
              <a:t>Heléna Herklots CBE </a:t>
            </a:r>
          </a:p>
          <a:p>
            <a:pPr algn="ctr"/>
            <a:r>
              <a:rPr lang="cy-GB" sz="2400" b="1" dirty="0">
                <a:solidFill>
                  <a:srgbClr val="0B93AA"/>
                </a:solidFill>
                <a:latin typeface="Neue Haas Grotesk Text Pro" panose="020B0504020202020204" pitchFamily="34" charset="0"/>
              </a:rPr>
              <a:t>Comisiynydd Pobl Hŷn Cymru</a:t>
            </a:r>
          </a:p>
          <a:p>
            <a:pPr algn="ctr"/>
            <a:r>
              <a:rPr lang="en-GB" sz="2400" b="1" dirty="0">
                <a:solidFill>
                  <a:srgbClr val="616260"/>
                </a:solidFill>
                <a:latin typeface="Neue Haas Grotesk Text Pro" panose="020B0504020202020204" pitchFamily="34" charset="0"/>
              </a:rPr>
              <a:t>Older People's Commissioner for Wales</a:t>
            </a:r>
          </a:p>
          <a:p>
            <a:endParaRPr lang="en-GB" dirty="0">
              <a:solidFill>
                <a:srgbClr val="0B93AA"/>
              </a:solidFill>
            </a:endParaRPr>
          </a:p>
        </p:txBody>
      </p:sp>
      <p:pic>
        <p:nvPicPr>
          <p:cNvPr id="2" name="Picture 1" descr="A group of people walking on a beach&#10;&#10;Description automatically generated with medium confidence">
            <a:extLst>
              <a:ext uri="{FF2B5EF4-FFF2-40B4-BE49-F238E27FC236}">
                <a16:creationId xmlns:a16="http://schemas.microsoft.com/office/drawing/2014/main" id="{C61662B8-2EED-B6A3-8274-8B139B9B6E6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05" b="35983"/>
          <a:stretch/>
        </p:blipFill>
        <p:spPr>
          <a:xfrm>
            <a:off x="0" y="250212"/>
            <a:ext cx="9144000" cy="2804942"/>
          </a:xfrm>
          <a:prstGeom prst="rect">
            <a:avLst/>
          </a:prstGeom>
        </p:spPr>
      </p:pic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5F8F5064-53AA-FCBF-7193-D3354A49DE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5" y="2344621"/>
            <a:ext cx="4031646" cy="663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334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2">
            <a:extLst>
              <a:ext uri="{FF2B5EF4-FFF2-40B4-BE49-F238E27FC236}">
                <a16:creationId xmlns:a16="http://schemas.microsoft.com/office/drawing/2014/main" id="{ADB24F75-807B-4AFD-8C1E-C3EA7EBBF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0B93AA"/>
                </a:solidFill>
                <a:latin typeface="Arial Black" panose="020B0A04020102020204" pitchFamily="34" charset="0"/>
              </a:rPr>
              <a:t>Commissioner’s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916D15-9A09-4A3C-8C21-E7D30D004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150" y="1540996"/>
            <a:ext cx="8565672" cy="81483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13A3346-1E87-48FA-B7CA-E65EB946803F}"/>
              </a:ext>
            </a:extLst>
          </p:cNvPr>
          <p:cNvGrpSpPr/>
          <p:nvPr/>
        </p:nvGrpSpPr>
        <p:grpSpPr>
          <a:xfrm>
            <a:off x="-1" y="6585356"/>
            <a:ext cx="9144001" cy="272644"/>
            <a:chOff x="-1" y="6585357"/>
            <a:chExt cx="9144001" cy="27264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068A431-2ED2-42A1-A1DF-66D237F28C2B}"/>
                </a:ext>
              </a:extLst>
            </p:cNvPr>
            <p:cNvSpPr/>
            <p:nvPr/>
          </p:nvSpPr>
          <p:spPr>
            <a:xfrm>
              <a:off x="0" y="6631076"/>
              <a:ext cx="9144000" cy="226923"/>
            </a:xfrm>
            <a:prstGeom prst="rect">
              <a:avLst/>
            </a:prstGeom>
            <a:solidFill>
              <a:srgbClr val="0B93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9E1B0C9-3DED-4E88-A003-C9BB6FC48F96}"/>
                </a:ext>
              </a:extLst>
            </p:cNvPr>
            <p:cNvSpPr/>
            <p:nvPr/>
          </p:nvSpPr>
          <p:spPr>
            <a:xfrm>
              <a:off x="-1" y="6585357"/>
              <a:ext cx="9144000" cy="45719"/>
            </a:xfrm>
            <a:prstGeom prst="rect">
              <a:avLst/>
            </a:prstGeom>
            <a:solidFill>
              <a:srgbClr val="6162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62D4160-9A75-40F3-85D1-29CA995D4FBE}"/>
              </a:ext>
            </a:extLst>
          </p:cNvPr>
          <p:cNvGrpSpPr/>
          <p:nvPr/>
        </p:nvGrpSpPr>
        <p:grpSpPr>
          <a:xfrm rot="10800000">
            <a:off x="-2" y="-17206"/>
            <a:ext cx="9144001" cy="272644"/>
            <a:chOff x="-1" y="6585357"/>
            <a:chExt cx="9144001" cy="272642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2921B6E-381F-4EF3-9CD7-5B429DA1862D}"/>
                </a:ext>
              </a:extLst>
            </p:cNvPr>
            <p:cNvSpPr/>
            <p:nvPr/>
          </p:nvSpPr>
          <p:spPr>
            <a:xfrm>
              <a:off x="0" y="6631076"/>
              <a:ext cx="9144000" cy="226923"/>
            </a:xfrm>
            <a:prstGeom prst="rect">
              <a:avLst/>
            </a:prstGeom>
            <a:solidFill>
              <a:srgbClr val="0B93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62D5FB8-36CA-4ADB-9C6C-E4E07E27EDC4}"/>
                </a:ext>
              </a:extLst>
            </p:cNvPr>
            <p:cNvSpPr/>
            <p:nvPr/>
          </p:nvSpPr>
          <p:spPr>
            <a:xfrm>
              <a:off x="-1" y="6585357"/>
              <a:ext cx="9144000" cy="45719"/>
            </a:xfrm>
            <a:prstGeom prst="rect">
              <a:avLst/>
            </a:prstGeom>
            <a:solidFill>
              <a:srgbClr val="6162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05D00CC3-107D-4129-998A-E66A57ECA9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646" y="6098584"/>
            <a:ext cx="2610732" cy="43063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A033E0D-F1B4-4D8D-B148-BDC9A12C79EE}"/>
              </a:ext>
            </a:extLst>
          </p:cNvPr>
          <p:cNvSpPr/>
          <p:nvPr/>
        </p:nvSpPr>
        <p:spPr>
          <a:xfrm>
            <a:off x="795636" y="1916050"/>
            <a:ext cx="78867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162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Promote awareness of the interests of older people in Wales and of the need to safeguard those interests;</a:t>
            </a:r>
            <a:br>
              <a:rPr lang="en-GB" sz="2000" dirty="0">
                <a:solidFill>
                  <a:srgbClr val="6162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000" dirty="0">
              <a:solidFill>
                <a:srgbClr val="6162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162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Promote the provision of opportunities for, and the elimination of discrimination against, older people in Wales;</a:t>
            </a:r>
            <a:br>
              <a:rPr lang="en-GB" sz="2000" dirty="0">
                <a:solidFill>
                  <a:srgbClr val="6162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000" dirty="0">
              <a:solidFill>
                <a:srgbClr val="6162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162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Encourage best practice in the treatment of older people in Wales;</a:t>
            </a:r>
            <a:br>
              <a:rPr lang="en-GB" sz="2000" dirty="0">
                <a:solidFill>
                  <a:srgbClr val="6162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000" dirty="0">
              <a:solidFill>
                <a:srgbClr val="6162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162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Keep under review the adequacy and effectiveness of law affecting the interests of older people in Wales.</a:t>
            </a:r>
          </a:p>
        </p:txBody>
      </p:sp>
    </p:spTree>
    <p:extLst>
      <p:ext uri="{BB962C8B-B14F-4D97-AF65-F5344CB8AC3E}">
        <p14:creationId xmlns:p14="http://schemas.microsoft.com/office/powerpoint/2010/main" val="269818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2">
            <a:extLst>
              <a:ext uri="{FF2B5EF4-FFF2-40B4-BE49-F238E27FC236}">
                <a16:creationId xmlns:a16="http://schemas.microsoft.com/office/drawing/2014/main" id="{ADB24F75-807B-4AFD-8C1E-C3EA7EBBF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dirty="0">
                <a:solidFill>
                  <a:srgbClr val="0B93AA"/>
                </a:solidFill>
                <a:latin typeface="Arial Black" panose="020B0A04020102020204" pitchFamily="34" charset="0"/>
              </a:rPr>
              <a:t>Commissioner’s Legal Powers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916D15-9A09-4A3C-8C21-E7D30D004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150" y="1540996"/>
            <a:ext cx="8565672" cy="81483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13A3346-1E87-48FA-B7CA-E65EB946803F}"/>
              </a:ext>
            </a:extLst>
          </p:cNvPr>
          <p:cNvGrpSpPr/>
          <p:nvPr/>
        </p:nvGrpSpPr>
        <p:grpSpPr>
          <a:xfrm>
            <a:off x="-1" y="6585356"/>
            <a:ext cx="9144001" cy="272644"/>
            <a:chOff x="-1" y="6585357"/>
            <a:chExt cx="9144001" cy="27264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068A431-2ED2-42A1-A1DF-66D237F28C2B}"/>
                </a:ext>
              </a:extLst>
            </p:cNvPr>
            <p:cNvSpPr/>
            <p:nvPr/>
          </p:nvSpPr>
          <p:spPr>
            <a:xfrm>
              <a:off x="0" y="6631076"/>
              <a:ext cx="9144000" cy="226923"/>
            </a:xfrm>
            <a:prstGeom prst="rect">
              <a:avLst/>
            </a:prstGeom>
            <a:solidFill>
              <a:srgbClr val="0B93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9E1B0C9-3DED-4E88-A003-C9BB6FC48F96}"/>
                </a:ext>
              </a:extLst>
            </p:cNvPr>
            <p:cNvSpPr/>
            <p:nvPr/>
          </p:nvSpPr>
          <p:spPr>
            <a:xfrm>
              <a:off x="-1" y="6585357"/>
              <a:ext cx="9144000" cy="45719"/>
            </a:xfrm>
            <a:prstGeom prst="rect">
              <a:avLst/>
            </a:prstGeom>
            <a:solidFill>
              <a:srgbClr val="6162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62D4160-9A75-40F3-85D1-29CA995D4FBE}"/>
              </a:ext>
            </a:extLst>
          </p:cNvPr>
          <p:cNvGrpSpPr/>
          <p:nvPr/>
        </p:nvGrpSpPr>
        <p:grpSpPr>
          <a:xfrm rot="10800000">
            <a:off x="-2" y="-17206"/>
            <a:ext cx="9144001" cy="272644"/>
            <a:chOff x="-1" y="6585357"/>
            <a:chExt cx="9144001" cy="272642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2921B6E-381F-4EF3-9CD7-5B429DA1862D}"/>
                </a:ext>
              </a:extLst>
            </p:cNvPr>
            <p:cNvSpPr/>
            <p:nvPr/>
          </p:nvSpPr>
          <p:spPr>
            <a:xfrm>
              <a:off x="0" y="6631076"/>
              <a:ext cx="9144000" cy="226923"/>
            </a:xfrm>
            <a:prstGeom prst="rect">
              <a:avLst/>
            </a:prstGeom>
            <a:solidFill>
              <a:srgbClr val="0B93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62D5FB8-36CA-4ADB-9C6C-E4E07E27EDC4}"/>
                </a:ext>
              </a:extLst>
            </p:cNvPr>
            <p:cNvSpPr/>
            <p:nvPr/>
          </p:nvSpPr>
          <p:spPr>
            <a:xfrm>
              <a:off x="-1" y="6585357"/>
              <a:ext cx="9144000" cy="45719"/>
            </a:xfrm>
            <a:prstGeom prst="rect">
              <a:avLst/>
            </a:prstGeom>
            <a:solidFill>
              <a:srgbClr val="6162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05D00CC3-107D-4129-998A-E66A57ECA9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646" y="6098584"/>
            <a:ext cx="2610732" cy="43063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A033E0D-F1B4-4D8D-B148-BDC9A12C79EE}"/>
              </a:ext>
            </a:extLst>
          </p:cNvPr>
          <p:cNvSpPr/>
          <p:nvPr/>
        </p:nvSpPr>
        <p:spPr>
          <a:xfrm>
            <a:off x="795636" y="1916050"/>
            <a:ext cx="78867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162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of the discharge of functions of public bodies</a:t>
            </a:r>
            <a:br>
              <a:rPr lang="en-GB" sz="2000" dirty="0">
                <a:solidFill>
                  <a:srgbClr val="6162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000" dirty="0">
              <a:solidFill>
                <a:srgbClr val="6162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162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of advocacy, whistle-blowing or complaints arrangements</a:t>
            </a:r>
            <a:br>
              <a:rPr lang="en-GB" sz="2000" dirty="0">
                <a:solidFill>
                  <a:srgbClr val="6162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000" dirty="0">
              <a:solidFill>
                <a:srgbClr val="6162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162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Assisting an older person in making a complaint or representing to a public body</a:t>
            </a:r>
            <a:br>
              <a:rPr lang="en-GB" sz="2000" dirty="0">
                <a:solidFill>
                  <a:srgbClr val="6162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000" dirty="0">
              <a:solidFill>
                <a:srgbClr val="6162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162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Examining the case of an older person in a matter that affects the interest of a wider group of older people</a:t>
            </a:r>
            <a:br>
              <a:rPr lang="en-GB" sz="2000" dirty="0">
                <a:solidFill>
                  <a:srgbClr val="6162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000" dirty="0">
              <a:solidFill>
                <a:srgbClr val="6162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162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Issuing guidance on best practice to public bodies</a:t>
            </a:r>
          </a:p>
        </p:txBody>
      </p:sp>
    </p:spTree>
    <p:extLst>
      <p:ext uri="{BB962C8B-B14F-4D97-AF65-F5344CB8AC3E}">
        <p14:creationId xmlns:p14="http://schemas.microsoft.com/office/powerpoint/2010/main" val="3086095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0F6CE733-FE08-4DE6-A389-25EEF56D88F7}"/>
              </a:ext>
            </a:extLst>
          </p:cNvPr>
          <p:cNvGrpSpPr/>
          <p:nvPr/>
        </p:nvGrpSpPr>
        <p:grpSpPr>
          <a:xfrm>
            <a:off x="-1" y="6585356"/>
            <a:ext cx="9144001" cy="272644"/>
            <a:chOff x="-1" y="6585357"/>
            <a:chExt cx="9144001" cy="27264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590D488-239B-497A-BAF2-AA23223716F4}"/>
                </a:ext>
              </a:extLst>
            </p:cNvPr>
            <p:cNvSpPr/>
            <p:nvPr/>
          </p:nvSpPr>
          <p:spPr>
            <a:xfrm>
              <a:off x="0" y="6631076"/>
              <a:ext cx="9144000" cy="226923"/>
            </a:xfrm>
            <a:prstGeom prst="rect">
              <a:avLst/>
            </a:prstGeom>
            <a:solidFill>
              <a:srgbClr val="0B93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214D610-78E6-44AD-8982-26E90FF0F8F1}"/>
                </a:ext>
              </a:extLst>
            </p:cNvPr>
            <p:cNvSpPr/>
            <p:nvPr/>
          </p:nvSpPr>
          <p:spPr>
            <a:xfrm>
              <a:off x="-1" y="6585357"/>
              <a:ext cx="9144000" cy="45719"/>
            </a:xfrm>
            <a:prstGeom prst="rect">
              <a:avLst/>
            </a:prstGeom>
            <a:solidFill>
              <a:srgbClr val="6162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227957B-8055-48FF-BD0C-97FD6FC17715}"/>
              </a:ext>
            </a:extLst>
          </p:cNvPr>
          <p:cNvGrpSpPr/>
          <p:nvPr/>
        </p:nvGrpSpPr>
        <p:grpSpPr>
          <a:xfrm rot="10800000">
            <a:off x="-2" y="-17206"/>
            <a:ext cx="9144001" cy="272644"/>
            <a:chOff x="-1" y="6585357"/>
            <a:chExt cx="9144001" cy="27264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984F03F-97D5-4A10-96CE-2E770AE88882}"/>
                </a:ext>
              </a:extLst>
            </p:cNvPr>
            <p:cNvSpPr/>
            <p:nvPr/>
          </p:nvSpPr>
          <p:spPr>
            <a:xfrm>
              <a:off x="0" y="6631076"/>
              <a:ext cx="9144000" cy="226923"/>
            </a:xfrm>
            <a:prstGeom prst="rect">
              <a:avLst/>
            </a:prstGeom>
            <a:solidFill>
              <a:srgbClr val="0B93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B93AA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D6BD81C-74D7-4216-8627-F0BAAAD3ED78}"/>
                </a:ext>
              </a:extLst>
            </p:cNvPr>
            <p:cNvSpPr/>
            <p:nvPr/>
          </p:nvSpPr>
          <p:spPr>
            <a:xfrm>
              <a:off x="-1" y="6585357"/>
              <a:ext cx="9144000" cy="45719"/>
            </a:xfrm>
            <a:prstGeom prst="rect">
              <a:avLst/>
            </a:prstGeom>
            <a:solidFill>
              <a:srgbClr val="6162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B93AA"/>
                </a:solidFill>
              </a:endParaRPr>
            </a:p>
          </p:txBody>
        </p:sp>
      </p:grpSp>
      <p:sp>
        <p:nvSpPr>
          <p:cNvPr id="26" name="Title 1">
            <a:extLst>
              <a:ext uri="{FF2B5EF4-FFF2-40B4-BE49-F238E27FC236}">
                <a16:creationId xmlns:a16="http://schemas.microsoft.com/office/drawing/2014/main" id="{E0844C42-4548-46DC-A84E-9685A5998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122" y="47303"/>
            <a:ext cx="7887751" cy="1293390"/>
          </a:xfrm>
        </p:spPr>
        <p:txBody>
          <a:bodyPr>
            <a:normAutofit/>
          </a:bodyPr>
          <a:lstStyle/>
          <a:p>
            <a:pPr algn="ctr"/>
            <a:r>
              <a:rPr lang="en-GB" sz="3600" b="1" spc="-150" dirty="0">
                <a:solidFill>
                  <a:srgbClr val="0B93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Commissioner’s Priorities 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B1F944D9-5C9A-4181-B580-CB9904BD983A}"/>
              </a:ext>
            </a:extLst>
          </p:cNvPr>
          <p:cNvSpPr txBox="1">
            <a:spLocks/>
          </p:cNvSpPr>
          <p:nvPr/>
        </p:nvSpPr>
        <p:spPr>
          <a:xfrm>
            <a:off x="1681987" y="3617121"/>
            <a:ext cx="5780019" cy="1037697"/>
          </a:xfrm>
          <a:prstGeom prst="rect">
            <a:avLst/>
          </a:prstGeom>
          <a:solidFill>
            <a:srgbClr val="0B93AA">
              <a:alpha val="2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800" b="1" spc="-150" dirty="0">
                <a:solidFill>
                  <a:srgbClr val="6162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Ending Ageism and Age Discrimination</a:t>
            </a:r>
            <a:endParaRPr lang="en-GB" sz="2800" b="1" spc="-150" dirty="0">
              <a:solidFill>
                <a:srgbClr val="0B93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42818C65-661D-4113-8187-4A1928BE51BC}"/>
              </a:ext>
            </a:extLst>
          </p:cNvPr>
          <p:cNvSpPr txBox="1">
            <a:spLocks/>
          </p:cNvSpPr>
          <p:nvPr/>
        </p:nvSpPr>
        <p:spPr>
          <a:xfrm>
            <a:off x="1675696" y="2450848"/>
            <a:ext cx="5780018" cy="1000094"/>
          </a:xfrm>
          <a:prstGeom prst="rect">
            <a:avLst/>
          </a:prstGeom>
          <a:solidFill>
            <a:srgbClr val="0B93AA">
              <a:alpha val="2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800" b="1" spc="-150" dirty="0">
                <a:solidFill>
                  <a:srgbClr val="6162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Stopping the Abuse of Older People</a:t>
            </a:r>
            <a:endParaRPr lang="en-GB" sz="2800" spc="-150" dirty="0">
              <a:solidFill>
                <a:srgbClr val="616260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1E90637-2952-4598-A194-0DE0181E8B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646" y="6098584"/>
            <a:ext cx="2610732" cy="430636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2817A29A-B34F-4490-9D1C-B2CD5B217FCE}"/>
              </a:ext>
            </a:extLst>
          </p:cNvPr>
          <p:cNvSpPr txBox="1">
            <a:spLocks/>
          </p:cNvSpPr>
          <p:nvPr/>
        </p:nvSpPr>
        <p:spPr>
          <a:xfrm>
            <a:off x="1669404" y="4833963"/>
            <a:ext cx="5792602" cy="1037696"/>
          </a:xfrm>
          <a:prstGeom prst="rect">
            <a:avLst/>
          </a:prstGeom>
          <a:solidFill>
            <a:srgbClr val="0B93AA">
              <a:alpha val="2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defTabSz="914400">
              <a:lnSpc>
                <a:spcPct val="100000"/>
              </a:lnSpc>
              <a:spcBef>
                <a:spcPts val="0"/>
              </a:spcBef>
            </a:pPr>
            <a:r>
              <a:rPr lang="en-GB" sz="2800" b="1" spc="-150" dirty="0">
                <a:solidFill>
                  <a:srgbClr val="6162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Enabling Everyone to Age Well</a:t>
            </a:r>
            <a:endParaRPr lang="en-GB" sz="2800" spc="-15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69E37F6C-2924-48FF-BA83-404843816B49}"/>
              </a:ext>
            </a:extLst>
          </p:cNvPr>
          <p:cNvSpPr txBox="1">
            <a:spLocks/>
          </p:cNvSpPr>
          <p:nvPr/>
        </p:nvSpPr>
        <p:spPr>
          <a:xfrm>
            <a:off x="1669404" y="1284575"/>
            <a:ext cx="5780019" cy="1000094"/>
          </a:xfrm>
          <a:prstGeom prst="rect">
            <a:avLst/>
          </a:prstGeom>
          <a:solidFill>
            <a:srgbClr val="0B93AA">
              <a:alpha val="2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800" b="1" spc="-150" dirty="0">
                <a:solidFill>
                  <a:srgbClr val="6162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Protecting and Promoting Older People’s Rights</a:t>
            </a:r>
            <a:endParaRPr lang="en-GB" sz="2800" b="1" spc="-150" dirty="0">
              <a:solidFill>
                <a:srgbClr val="0B93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Content Placeholder 9" descr="A close up of a sign&#10;&#10;Description automatically generated">
            <a:extLst>
              <a:ext uri="{FF2B5EF4-FFF2-40B4-BE49-F238E27FC236}">
                <a16:creationId xmlns:a16="http://schemas.microsoft.com/office/drawing/2014/main" id="{AEAD7FD6-EB05-40E7-8420-8375CCDE4F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" t="3587" r="-324"/>
          <a:stretch/>
        </p:blipFill>
        <p:spPr>
          <a:xfrm>
            <a:off x="695856" y="3689266"/>
            <a:ext cx="912829" cy="931009"/>
          </a:xfrm>
          <a:prstGeom prst="ellipse">
            <a:avLst/>
          </a:prstGeom>
        </p:spPr>
      </p:pic>
      <p:pic>
        <p:nvPicPr>
          <p:cNvPr id="22" name="Content Placeholder 13">
            <a:extLst>
              <a:ext uri="{FF2B5EF4-FFF2-40B4-BE49-F238E27FC236}">
                <a16:creationId xmlns:a16="http://schemas.microsoft.com/office/drawing/2014/main" id="{6C6BB4AD-F401-499E-9186-002499A8EF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403" y="2450848"/>
            <a:ext cx="986470" cy="1000094"/>
          </a:xfrm>
        </p:spPr>
      </p:pic>
      <p:pic>
        <p:nvPicPr>
          <p:cNvPr id="23" name="Content Placeholder 24" descr="A close up of graphics&#10;&#10;Description automatically generated">
            <a:extLst>
              <a:ext uri="{FF2B5EF4-FFF2-40B4-BE49-F238E27FC236}">
                <a16:creationId xmlns:a16="http://schemas.microsoft.com/office/drawing/2014/main" id="{413860F1-02F4-4415-83E5-517C24816A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778" y="4934466"/>
            <a:ext cx="845095" cy="901060"/>
          </a:xfrm>
          <a:prstGeom prst="rect">
            <a:avLst/>
          </a:prstGeom>
        </p:spPr>
      </p:pic>
      <p:pic>
        <p:nvPicPr>
          <p:cNvPr id="27" name="Content Placeholder 13">
            <a:extLst>
              <a:ext uri="{FF2B5EF4-FFF2-40B4-BE49-F238E27FC236}">
                <a16:creationId xmlns:a16="http://schemas.microsoft.com/office/drawing/2014/main" id="{BCF046E4-A16C-4CB7-B4C2-13A08E7187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48" y="2483549"/>
            <a:ext cx="921959" cy="934692"/>
          </a:xfrm>
          <a:prstGeom prst="rect">
            <a:avLst/>
          </a:prstGeom>
        </p:spPr>
      </p:pic>
      <p:pic>
        <p:nvPicPr>
          <p:cNvPr id="28" name="Content Placeholder 9" descr="A close up of a sign&#10;&#10;Description automatically generated">
            <a:extLst>
              <a:ext uri="{FF2B5EF4-FFF2-40B4-BE49-F238E27FC236}">
                <a16:creationId xmlns:a16="http://schemas.microsoft.com/office/drawing/2014/main" id="{228EB466-20FA-4DEB-8C24-554C717176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" t="3587" r="-324"/>
          <a:stretch/>
        </p:blipFill>
        <p:spPr>
          <a:xfrm>
            <a:off x="7535308" y="3654724"/>
            <a:ext cx="980565" cy="1000094"/>
          </a:xfrm>
          <a:prstGeom prst="ellipse">
            <a:avLst/>
          </a:prstGeom>
        </p:spPr>
      </p:pic>
      <p:pic>
        <p:nvPicPr>
          <p:cNvPr id="29" name="Content Placeholder 24" descr="A close up of graphics&#10;&#10;Description automatically generated">
            <a:extLst>
              <a:ext uri="{FF2B5EF4-FFF2-40B4-BE49-F238E27FC236}">
                <a16:creationId xmlns:a16="http://schemas.microsoft.com/office/drawing/2014/main" id="{CED68213-5B3E-42C2-AC66-AAA41CB903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73" y="4924690"/>
            <a:ext cx="845095" cy="901060"/>
          </a:xfrm>
          <a:prstGeom prst="rect">
            <a:avLst/>
          </a:prstGeom>
        </p:spPr>
      </p:pic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11F21CB-0395-4436-A105-77D3E2E067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03" y="1322187"/>
            <a:ext cx="917352" cy="934691"/>
          </a:xfrm>
          <a:prstGeom prst="rect">
            <a:avLst/>
          </a:prstGeom>
        </p:spPr>
      </p:pic>
      <p:pic>
        <p:nvPicPr>
          <p:cNvPr id="30" name="Picture 29" descr="Icon&#10;&#10;Description automatically generated">
            <a:extLst>
              <a:ext uri="{FF2B5EF4-FFF2-40B4-BE49-F238E27FC236}">
                <a16:creationId xmlns:a16="http://schemas.microsoft.com/office/drawing/2014/main" id="{E759E782-BD7E-40F5-8A2B-68CA88B67A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972" y="1322187"/>
            <a:ext cx="917352" cy="93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968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D1C18B9-4555-4519-9445-09455BA6976B}"/>
              </a:ext>
            </a:extLst>
          </p:cNvPr>
          <p:cNvGrpSpPr/>
          <p:nvPr/>
        </p:nvGrpSpPr>
        <p:grpSpPr>
          <a:xfrm>
            <a:off x="-1" y="6585356"/>
            <a:ext cx="9144001" cy="272644"/>
            <a:chOff x="-1" y="6585357"/>
            <a:chExt cx="9144001" cy="27264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316F96C-437A-4514-A3E9-D4199A285342}"/>
                </a:ext>
              </a:extLst>
            </p:cNvPr>
            <p:cNvSpPr/>
            <p:nvPr/>
          </p:nvSpPr>
          <p:spPr>
            <a:xfrm>
              <a:off x="0" y="6631076"/>
              <a:ext cx="9144000" cy="226923"/>
            </a:xfrm>
            <a:prstGeom prst="rect">
              <a:avLst/>
            </a:prstGeom>
            <a:solidFill>
              <a:srgbClr val="0B93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5E8D077-C2F7-4FBB-8D96-3EF73BF38BCA}"/>
                </a:ext>
              </a:extLst>
            </p:cNvPr>
            <p:cNvSpPr/>
            <p:nvPr/>
          </p:nvSpPr>
          <p:spPr>
            <a:xfrm>
              <a:off x="-1" y="6585357"/>
              <a:ext cx="9144000" cy="45719"/>
            </a:xfrm>
            <a:prstGeom prst="rect">
              <a:avLst/>
            </a:prstGeom>
            <a:solidFill>
              <a:srgbClr val="6162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3703F96-90B7-4CE9-89F5-D5FD708522F1}"/>
              </a:ext>
            </a:extLst>
          </p:cNvPr>
          <p:cNvGrpSpPr/>
          <p:nvPr/>
        </p:nvGrpSpPr>
        <p:grpSpPr>
          <a:xfrm rot="10800000">
            <a:off x="-2" y="-17206"/>
            <a:ext cx="9144001" cy="272644"/>
            <a:chOff x="-1" y="6585357"/>
            <a:chExt cx="9144001" cy="27264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98BC761-ABED-4790-955B-D420564A5E6E}"/>
                </a:ext>
              </a:extLst>
            </p:cNvPr>
            <p:cNvSpPr/>
            <p:nvPr/>
          </p:nvSpPr>
          <p:spPr>
            <a:xfrm>
              <a:off x="0" y="6631076"/>
              <a:ext cx="9144000" cy="226923"/>
            </a:xfrm>
            <a:prstGeom prst="rect">
              <a:avLst/>
            </a:prstGeom>
            <a:solidFill>
              <a:srgbClr val="0B93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B2D4A4C-0FA4-4F32-8983-CEE9CA3C4E18}"/>
                </a:ext>
              </a:extLst>
            </p:cNvPr>
            <p:cNvSpPr/>
            <p:nvPr/>
          </p:nvSpPr>
          <p:spPr>
            <a:xfrm>
              <a:off x="-1" y="6585357"/>
              <a:ext cx="9144000" cy="45719"/>
            </a:xfrm>
            <a:prstGeom prst="rect">
              <a:avLst/>
            </a:prstGeom>
            <a:solidFill>
              <a:srgbClr val="6162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93F3F6DC-66FA-4639-BBCD-9B5F63BBEB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646" y="6098584"/>
            <a:ext cx="2610732" cy="430636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3DE72EE0-8FC6-467C-BCD0-571D339E2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0793"/>
            <a:ext cx="7886700" cy="1325563"/>
          </a:xfrm>
        </p:spPr>
        <p:txBody>
          <a:bodyPr/>
          <a:lstStyle/>
          <a:p>
            <a:r>
              <a:rPr lang="en-GB" dirty="0"/>
              <a:t>    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9CF5E6-01D4-46FB-BAC3-2EEE3E0EF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29505"/>
            <a:ext cx="7886700" cy="4647458"/>
          </a:xfrm>
        </p:spPr>
        <p:txBody>
          <a:bodyPr>
            <a:no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Awareness and understanding of rights is low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Context of ageism – stereotypes and perceptions of older people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Removal of rights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Undermining of rights – do rights matter?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Making rights real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Shared experiences; shared endeavour</a:t>
            </a:r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A0E0F718-76D9-05D5-54B8-4C994B663F08}"/>
              </a:ext>
            </a:extLst>
          </p:cNvPr>
          <p:cNvSpPr txBox="1">
            <a:spLocks/>
          </p:cNvSpPr>
          <p:nvPr/>
        </p:nvSpPr>
        <p:spPr>
          <a:xfrm>
            <a:off x="628648" y="503173"/>
            <a:ext cx="7886700" cy="9701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600" b="1" dirty="0">
                <a:solidFill>
                  <a:srgbClr val="0B93A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Older people’s rights since 2020</a:t>
            </a:r>
          </a:p>
        </p:txBody>
      </p:sp>
    </p:spTree>
    <p:extLst>
      <p:ext uri="{BB962C8B-B14F-4D97-AF65-F5344CB8AC3E}">
        <p14:creationId xmlns:p14="http://schemas.microsoft.com/office/powerpoint/2010/main" val="3293791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51DBA7C-4B80-414C-981C-19613BB433DE}"/>
              </a:ext>
            </a:extLst>
          </p:cNvPr>
          <p:cNvGrpSpPr/>
          <p:nvPr/>
        </p:nvGrpSpPr>
        <p:grpSpPr>
          <a:xfrm>
            <a:off x="-1" y="6585356"/>
            <a:ext cx="9144001" cy="272644"/>
            <a:chOff x="-1" y="6585357"/>
            <a:chExt cx="9144001" cy="27264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EE21B24-119C-43FD-A9D0-6E0CB838644F}"/>
                </a:ext>
              </a:extLst>
            </p:cNvPr>
            <p:cNvSpPr/>
            <p:nvPr/>
          </p:nvSpPr>
          <p:spPr>
            <a:xfrm>
              <a:off x="0" y="6631076"/>
              <a:ext cx="9144000" cy="226923"/>
            </a:xfrm>
            <a:prstGeom prst="rect">
              <a:avLst/>
            </a:prstGeom>
            <a:solidFill>
              <a:srgbClr val="0B93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74A5C3E-4A9D-4391-8D58-65C1744E69C0}"/>
                </a:ext>
              </a:extLst>
            </p:cNvPr>
            <p:cNvSpPr/>
            <p:nvPr/>
          </p:nvSpPr>
          <p:spPr>
            <a:xfrm>
              <a:off x="-1" y="6585357"/>
              <a:ext cx="9144000" cy="45719"/>
            </a:xfrm>
            <a:prstGeom prst="rect">
              <a:avLst/>
            </a:prstGeom>
            <a:solidFill>
              <a:srgbClr val="6162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39E4023-4714-4613-B428-BD366B8C7F8C}"/>
              </a:ext>
            </a:extLst>
          </p:cNvPr>
          <p:cNvGrpSpPr/>
          <p:nvPr/>
        </p:nvGrpSpPr>
        <p:grpSpPr>
          <a:xfrm rot="10800000">
            <a:off x="-2" y="-17206"/>
            <a:ext cx="9144001" cy="272644"/>
            <a:chOff x="-1" y="6585357"/>
            <a:chExt cx="9144001" cy="27264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1BAACA8-042D-4501-8A99-9EAB904052C8}"/>
                </a:ext>
              </a:extLst>
            </p:cNvPr>
            <p:cNvSpPr/>
            <p:nvPr/>
          </p:nvSpPr>
          <p:spPr>
            <a:xfrm>
              <a:off x="0" y="6631076"/>
              <a:ext cx="9144000" cy="226923"/>
            </a:xfrm>
            <a:prstGeom prst="rect">
              <a:avLst/>
            </a:prstGeom>
            <a:solidFill>
              <a:srgbClr val="0B93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64F2BD9-E766-4ADD-8558-B6EA3AC9E05C}"/>
                </a:ext>
              </a:extLst>
            </p:cNvPr>
            <p:cNvSpPr/>
            <p:nvPr/>
          </p:nvSpPr>
          <p:spPr>
            <a:xfrm>
              <a:off x="-1" y="6585357"/>
              <a:ext cx="9144000" cy="45719"/>
            </a:xfrm>
            <a:prstGeom prst="rect">
              <a:avLst/>
            </a:prstGeom>
            <a:solidFill>
              <a:srgbClr val="6162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B40B0905-3D1E-4786-AA7D-1D86669766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646" y="6098584"/>
            <a:ext cx="2610732" cy="43063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612414E-B833-4E50-9D39-585EF4F06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05317">
            <a:off x="4048628" y="1726196"/>
            <a:ext cx="2842283" cy="4030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F004606D-A790-4998-8E98-1393C5847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" y="-198634"/>
            <a:ext cx="9144001" cy="1719745"/>
          </a:xfrm>
        </p:spPr>
        <p:txBody>
          <a:bodyPr>
            <a:normAutofit/>
          </a:bodyPr>
          <a:lstStyle/>
          <a:p>
            <a:pPr algn="ctr"/>
            <a:r>
              <a:rPr lang="cy-GB" sz="3200" b="1" spc="-150" dirty="0">
                <a:solidFill>
                  <a:srgbClr val="0B93AA"/>
                </a:solidFill>
                <a:latin typeface="Neue Haas Grotesk Text Pro" panose="020B0504020202020204" pitchFamily="34" charset="0"/>
                <a:cs typeface="Arial" panose="020B0604020202020204" pitchFamily="34" charset="0"/>
              </a:rPr>
              <a:t> </a:t>
            </a:r>
            <a:br>
              <a:rPr lang="en-GB" sz="3200" b="1" spc="-150" dirty="0">
                <a:solidFill>
                  <a:srgbClr val="0B93AA"/>
                </a:solidFill>
                <a:latin typeface="Neue Haas Grotesk Text Pro" panose="020B0504020202020204" pitchFamily="34" charset="0"/>
                <a:cs typeface="Arial" panose="020B0604020202020204" pitchFamily="34" charset="0"/>
              </a:rPr>
            </a:br>
            <a:r>
              <a:rPr lang="en-GB" sz="3200" b="1" spc="-150" dirty="0">
                <a:solidFill>
                  <a:srgbClr val="0B93AA"/>
                </a:solidFill>
                <a:latin typeface="Neue Haas Grotesk Text Pro" panose="020B0504020202020204" pitchFamily="34" charset="0"/>
                <a:cs typeface="Arial" panose="020B0604020202020204" pitchFamily="34" charset="0"/>
              </a:rPr>
              <a:t>Rights of Older People Living in Care Homes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935E288-6171-411C-818B-F497B9B5B7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252675">
            <a:off x="1949162" y="1777371"/>
            <a:ext cx="2906540" cy="4127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1695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0F6CE733-FE08-4DE6-A389-25EEF56D88F7}"/>
              </a:ext>
            </a:extLst>
          </p:cNvPr>
          <p:cNvGrpSpPr/>
          <p:nvPr/>
        </p:nvGrpSpPr>
        <p:grpSpPr>
          <a:xfrm>
            <a:off x="-1" y="6585356"/>
            <a:ext cx="9144001" cy="272644"/>
            <a:chOff x="-1" y="6585357"/>
            <a:chExt cx="9144001" cy="27264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590D488-239B-497A-BAF2-AA23223716F4}"/>
                </a:ext>
              </a:extLst>
            </p:cNvPr>
            <p:cNvSpPr/>
            <p:nvPr/>
          </p:nvSpPr>
          <p:spPr>
            <a:xfrm>
              <a:off x="0" y="6631076"/>
              <a:ext cx="9144000" cy="226923"/>
            </a:xfrm>
            <a:prstGeom prst="rect">
              <a:avLst/>
            </a:prstGeom>
            <a:solidFill>
              <a:srgbClr val="0B93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214D610-78E6-44AD-8982-26E90FF0F8F1}"/>
                </a:ext>
              </a:extLst>
            </p:cNvPr>
            <p:cNvSpPr/>
            <p:nvPr/>
          </p:nvSpPr>
          <p:spPr>
            <a:xfrm>
              <a:off x="-1" y="6585357"/>
              <a:ext cx="9144000" cy="45719"/>
            </a:xfrm>
            <a:prstGeom prst="rect">
              <a:avLst/>
            </a:prstGeom>
            <a:solidFill>
              <a:srgbClr val="6162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227957B-8055-48FF-BD0C-97FD6FC17715}"/>
              </a:ext>
            </a:extLst>
          </p:cNvPr>
          <p:cNvGrpSpPr/>
          <p:nvPr/>
        </p:nvGrpSpPr>
        <p:grpSpPr>
          <a:xfrm rot="10800000">
            <a:off x="-2" y="-17206"/>
            <a:ext cx="9144001" cy="272644"/>
            <a:chOff x="-1" y="6585357"/>
            <a:chExt cx="9144001" cy="27264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984F03F-97D5-4A10-96CE-2E770AE88882}"/>
                </a:ext>
              </a:extLst>
            </p:cNvPr>
            <p:cNvSpPr/>
            <p:nvPr/>
          </p:nvSpPr>
          <p:spPr>
            <a:xfrm>
              <a:off x="0" y="6631076"/>
              <a:ext cx="9144000" cy="226923"/>
            </a:xfrm>
            <a:prstGeom prst="rect">
              <a:avLst/>
            </a:prstGeom>
            <a:solidFill>
              <a:srgbClr val="0B93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D6BD81C-74D7-4216-8627-F0BAAAD3ED78}"/>
                </a:ext>
              </a:extLst>
            </p:cNvPr>
            <p:cNvSpPr/>
            <p:nvPr/>
          </p:nvSpPr>
          <p:spPr>
            <a:xfrm>
              <a:off x="-1" y="6585357"/>
              <a:ext cx="9144000" cy="45719"/>
            </a:xfrm>
            <a:prstGeom prst="rect">
              <a:avLst/>
            </a:prstGeom>
            <a:solidFill>
              <a:srgbClr val="6162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E5BC5829-8C5D-4D6B-B4E8-834744E175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646" y="6098584"/>
            <a:ext cx="2610732" cy="43063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4DD7D3C-8ABA-48AC-9A39-9C6FD9B62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solidFill>
                  <a:srgbClr val="0B93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Rights of Older People Living in Care Homes – Action Group 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0E08A8DA-58B1-9D91-C315-9878650EA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921" y="1800376"/>
            <a:ext cx="7886700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  <a:t>Key areas of work:</a:t>
            </a:r>
          </a:p>
          <a:p>
            <a:pPr marL="0" indent="0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i="0" dirty="0">
                <a:solidFill>
                  <a:srgbClr val="0707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Raising awareness of the rights of older people living in care homes</a:t>
            </a:r>
          </a:p>
          <a:p>
            <a:pPr algn="l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i="0" dirty="0">
                <a:solidFill>
                  <a:srgbClr val="0707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Producing information about Human Rights and legal rights</a:t>
            </a:r>
          </a:p>
          <a:p>
            <a:pPr algn="l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i="0" dirty="0">
                <a:solidFill>
                  <a:srgbClr val="0707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Promoting dignity, respect, and the upholding of rights</a:t>
            </a:r>
          </a:p>
          <a:p>
            <a:pPr algn="l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i="0" dirty="0">
                <a:solidFill>
                  <a:srgbClr val="0707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Working with service and workforce regulators to embed Human Rights in inspection frameworks and within social care practice</a:t>
            </a:r>
          </a:p>
          <a:p>
            <a:pPr algn="l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i="0" dirty="0">
                <a:solidFill>
                  <a:srgbClr val="0707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Increasing residents’ security of tenure</a:t>
            </a:r>
          </a:p>
          <a:p>
            <a:pPr algn="l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i="0" dirty="0">
                <a:solidFill>
                  <a:srgbClr val="0707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Increasing care home residents’ access to independent advocacy, in particular for those residents without family or friends</a:t>
            </a:r>
          </a:p>
          <a:p>
            <a:endParaRPr lang="en-GB" sz="2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807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0F6CE733-FE08-4DE6-A389-25EEF56D88F7}"/>
              </a:ext>
            </a:extLst>
          </p:cNvPr>
          <p:cNvGrpSpPr/>
          <p:nvPr/>
        </p:nvGrpSpPr>
        <p:grpSpPr>
          <a:xfrm>
            <a:off x="-1" y="6585356"/>
            <a:ext cx="9144001" cy="272644"/>
            <a:chOff x="-1" y="6585357"/>
            <a:chExt cx="9144001" cy="27264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590D488-239B-497A-BAF2-AA23223716F4}"/>
                </a:ext>
              </a:extLst>
            </p:cNvPr>
            <p:cNvSpPr/>
            <p:nvPr/>
          </p:nvSpPr>
          <p:spPr>
            <a:xfrm>
              <a:off x="0" y="6631076"/>
              <a:ext cx="9144000" cy="226923"/>
            </a:xfrm>
            <a:prstGeom prst="rect">
              <a:avLst/>
            </a:prstGeom>
            <a:solidFill>
              <a:srgbClr val="0B93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214D610-78E6-44AD-8982-26E90FF0F8F1}"/>
                </a:ext>
              </a:extLst>
            </p:cNvPr>
            <p:cNvSpPr/>
            <p:nvPr/>
          </p:nvSpPr>
          <p:spPr>
            <a:xfrm>
              <a:off x="-1" y="6585357"/>
              <a:ext cx="9144000" cy="45719"/>
            </a:xfrm>
            <a:prstGeom prst="rect">
              <a:avLst/>
            </a:prstGeom>
            <a:solidFill>
              <a:srgbClr val="6162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227957B-8055-48FF-BD0C-97FD6FC17715}"/>
              </a:ext>
            </a:extLst>
          </p:cNvPr>
          <p:cNvGrpSpPr/>
          <p:nvPr/>
        </p:nvGrpSpPr>
        <p:grpSpPr>
          <a:xfrm rot="10800000">
            <a:off x="-2" y="-17206"/>
            <a:ext cx="9144001" cy="272644"/>
            <a:chOff x="-1" y="6585357"/>
            <a:chExt cx="9144001" cy="27264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984F03F-97D5-4A10-96CE-2E770AE88882}"/>
                </a:ext>
              </a:extLst>
            </p:cNvPr>
            <p:cNvSpPr/>
            <p:nvPr/>
          </p:nvSpPr>
          <p:spPr>
            <a:xfrm>
              <a:off x="0" y="6631076"/>
              <a:ext cx="9144000" cy="226923"/>
            </a:xfrm>
            <a:prstGeom prst="rect">
              <a:avLst/>
            </a:prstGeom>
            <a:solidFill>
              <a:srgbClr val="0B93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D6BD81C-74D7-4216-8627-F0BAAAD3ED78}"/>
                </a:ext>
              </a:extLst>
            </p:cNvPr>
            <p:cNvSpPr/>
            <p:nvPr/>
          </p:nvSpPr>
          <p:spPr>
            <a:xfrm>
              <a:off x="-1" y="6585357"/>
              <a:ext cx="9144000" cy="45719"/>
            </a:xfrm>
            <a:prstGeom prst="rect">
              <a:avLst/>
            </a:prstGeom>
            <a:solidFill>
              <a:srgbClr val="6162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E5BC5829-8C5D-4D6B-B4E8-834744E175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646" y="6098584"/>
            <a:ext cx="2610732" cy="43063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4DD7D3C-8ABA-48AC-9A39-9C6FD9B62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solidFill>
                  <a:srgbClr val="0B93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Rights of Older People Living in Care Homes – Action Group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B4DF7E2-E98E-641B-851D-6AF8D87CE5B5}"/>
              </a:ext>
            </a:extLst>
          </p:cNvPr>
          <p:cNvSpPr txBox="1"/>
          <p:nvPr/>
        </p:nvSpPr>
        <p:spPr>
          <a:xfrm>
            <a:off x="528320" y="1758246"/>
            <a:ext cx="79870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Download from: </a:t>
            </a:r>
            <a:r>
              <a:rPr lang="en-GB" b="1" dirty="0">
                <a:solidFill>
                  <a:srgbClr val="0B93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https://olderpeople.wales/your-rights/</a:t>
            </a:r>
            <a:br>
              <a:rPr lang="en-GB" b="1" dirty="0">
                <a:solidFill>
                  <a:srgbClr val="0B93A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6F55006-C90A-56F0-5DB7-F37C91455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46369">
            <a:off x="2787493" y="2780835"/>
            <a:ext cx="2521080" cy="36006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C47E325-04E3-6711-326B-AA5A6DE458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86089">
            <a:off x="514940" y="2726452"/>
            <a:ext cx="2472557" cy="3496143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2C5385B-B14E-B72C-49BD-4155D343A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640" y="2450296"/>
            <a:ext cx="2473960" cy="2473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2915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D1C18B9-4555-4519-9445-09455BA6976B}"/>
              </a:ext>
            </a:extLst>
          </p:cNvPr>
          <p:cNvGrpSpPr/>
          <p:nvPr/>
        </p:nvGrpSpPr>
        <p:grpSpPr>
          <a:xfrm>
            <a:off x="-1" y="6585356"/>
            <a:ext cx="9144001" cy="272644"/>
            <a:chOff x="-1" y="6585357"/>
            <a:chExt cx="9144001" cy="27264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316F96C-437A-4514-A3E9-D4199A285342}"/>
                </a:ext>
              </a:extLst>
            </p:cNvPr>
            <p:cNvSpPr/>
            <p:nvPr/>
          </p:nvSpPr>
          <p:spPr>
            <a:xfrm>
              <a:off x="0" y="6631076"/>
              <a:ext cx="9144000" cy="226923"/>
            </a:xfrm>
            <a:prstGeom prst="rect">
              <a:avLst/>
            </a:prstGeom>
            <a:solidFill>
              <a:srgbClr val="0B93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5E8D077-C2F7-4FBB-8D96-3EF73BF38BCA}"/>
                </a:ext>
              </a:extLst>
            </p:cNvPr>
            <p:cNvSpPr/>
            <p:nvPr/>
          </p:nvSpPr>
          <p:spPr>
            <a:xfrm>
              <a:off x="-1" y="6585357"/>
              <a:ext cx="9144000" cy="45719"/>
            </a:xfrm>
            <a:prstGeom prst="rect">
              <a:avLst/>
            </a:prstGeom>
            <a:solidFill>
              <a:srgbClr val="6162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3703F96-90B7-4CE9-89F5-D5FD708522F1}"/>
              </a:ext>
            </a:extLst>
          </p:cNvPr>
          <p:cNvGrpSpPr/>
          <p:nvPr/>
        </p:nvGrpSpPr>
        <p:grpSpPr>
          <a:xfrm rot="10800000">
            <a:off x="-2" y="-17206"/>
            <a:ext cx="9144001" cy="272644"/>
            <a:chOff x="-1" y="6585357"/>
            <a:chExt cx="9144001" cy="27264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98BC761-ABED-4790-955B-D420564A5E6E}"/>
                </a:ext>
              </a:extLst>
            </p:cNvPr>
            <p:cNvSpPr/>
            <p:nvPr/>
          </p:nvSpPr>
          <p:spPr>
            <a:xfrm>
              <a:off x="0" y="6631076"/>
              <a:ext cx="9144000" cy="226923"/>
            </a:xfrm>
            <a:prstGeom prst="rect">
              <a:avLst/>
            </a:prstGeom>
            <a:solidFill>
              <a:srgbClr val="0B93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B2D4A4C-0FA4-4F32-8983-CEE9CA3C4E18}"/>
                </a:ext>
              </a:extLst>
            </p:cNvPr>
            <p:cNvSpPr/>
            <p:nvPr/>
          </p:nvSpPr>
          <p:spPr>
            <a:xfrm>
              <a:off x="-1" y="6585357"/>
              <a:ext cx="9144000" cy="45719"/>
            </a:xfrm>
            <a:prstGeom prst="rect">
              <a:avLst/>
            </a:prstGeom>
            <a:solidFill>
              <a:srgbClr val="6162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93F3F6DC-66FA-4639-BBCD-9B5F63BBEB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646" y="6098584"/>
            <a:ext cx="2610732" cy="430636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3DE72EE0-8FC6-467C-BCD0-571D339E2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321766-E1EA-4B81-8B79-40DEEA922666}"/>
              </a:ext>
            </a:extLst>
          </p:cNvPr>
          <p:cNvSpPr/>
          <p:nvPr/>
        </p:nvSpPr>
        <p:spPr>
          <a:xfrm>
            <a:off x="220480" y="367309"/>
            <a:ext cx="8703040" cy="1447660"/>
          </a:xfrm>
          <a:prstGeom prst="rect">
            <a:avLst/>
          </a:prstGeom>
          <a:solidFill>
            <a:srgbClr val="0B93AA"/>
          </a:solidFill>
          <a:ln>
            <a:solidFill>
              <a:srgbClr val="0B93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04C2190-E688-45C6-8E55-12D96AF6D064}"/>
              </a:ext>
            </a:extLst>
          </p:cNvPr>
          <p:cNvSpPr/>
          <p:nvPr/>
        </p:nvSpPr>
        <p:spPr>
          <a:xfrm>
            <a:off x="327174" y="489458"/>
            <a:ext cx="8472880" cy="1176052"/>
          </a:xfrm>
          <a:prstGeom prst="rect">
            <a:avLst/>
          </a:prstGeom>
          <a:noFill/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A4E4B0-2C47-4DE8-9561-B7CF2983835E}"/>
              </a:ext>
            </a:extLst>
          </p:cNvPr>
          <p:cNvSpPr txBox="1"/>
          <p:nvPr/>
        </p:nvSpPr>
        <p:spPr>
          <a:xfrm>
            <a:off x="409501" y="555783"/>
            <a:ext cx="83082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bg1"/>
                </a:solidFill>
                <a:latin typeface="NeueHaasGroteskDisp Pro Blk" panose="020B0A04020202020204" pitchFamily="34" charset="0"/>
              </a:rPr>
              <a:t>Digital inclusion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B989AB-0A17-48B4-A627-840228FED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7230" y="1979489"/>
            <a:ext cx="2858015" cy="40687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C141778-E10F-4A69-8006-03A652950A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8757" y="1977202"/>
            <a:ext cx="2858015" cy="407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8867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0F6CE733-FE08-4DE6-A389-25EEF56D88F7}"/>
              </a:ext>
            </a:extLst>
          </p:cNvPr>
          <p:cNvGrpSpPr/>
          <p:nvPr/>
        </p:nvGrpSpPr>
        <p:grpSpPr>
          <a:xfrm>
            <a:off x="-1" y="6585356"/>
            <a:ext cx="9144001" cy="272644"/>
            <a:chOff x="-1" y="6585357"/>
            <a:chExt cx="9144001" cy="27264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590D488-239B-497A-BAF2-AA23223716F4}"/>
                </a:ext>
              </a:extLst>
            </p:cNvPr>
            <p:cNvSpPr/>
            <p:nvPr/>
          </p:nvSpPr>
          <p:spPr>
            <a:xfrm>
              <a:off x="0" y="6631076"/>
              <a:ext cx="9144000" cy="226923"/>
            </a:xfrm>
            <a:prstGeom prst="rect">
              <a:avLst/>
            </a:prstGeom>
            <a:solidFill>
              <a:srgbClr val="0B93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214D610-78E6-44AD-8982-26E90FF0F8F1}"/>
                </a:ext>
              </a:extLst>
            </p:cNvPr>
            <p:cNvSpPr/>
            <p:nvPr/>
          </p:nvSpPr>
          <p:spPr>
            <a:xfrm>
              <a:off x="-1" y="6585357"/>
              <a:ext cx="9144000" cy="45719"/>
            </a:xfrm>
            <a:prstGeom prst="rect">
              <a:avLst/>
            </a:prstGeom>
            <a:solidFill>
              <a:srgbClr val="6162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227957B-8055-48FF-BD0C-97FD6FC17715}"/>
              </a:ext>
            </a:extLst>
          </p:cNvPr>
          <p:cNvGrpSpPr/>
          <p:nvPr/>
        </p:nvGrpSpPr>
        <p:grpSpPr>
          <a:xfrm rot="10800000">
            <a:off x="-2" y="-17206"/>
            <a:ext cx="9144001" cy="272644"/>
            <a:chOff x="-1" y="6585357"/>
            <a:chExt cx="9144001" cy="27264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984F03F-97D5-4A10-96CE-2E770AE88882}"/>
                </a:ext>
              </a:extLst>
            </p:cNvPr>
            <p:cNvSpPr/>
            <p:nvPr/>
          </p:nvSpPr>
          <p:spPr>
            <a:xfrm>
              <a:off x="0" y="6631076"/>
              <a:ext cx="9144000" cy="226923"/>
            </a:xfrm>
            <a:prstGeom prst="rect">
              <a:avLst/>
            </a:prstGeom>
            <a:solidFill>
              <a:srgbClr val="0B93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D6BD81C-74D7-4216-8627-F0BAAAD3ED78}"/>
                </a:ext>
              </a:extLst>
            </p:cNvPr>
            <p:cNvSpPr/>
            <p:nvPr/>
          </p:nvSpPr>
          <p:spPr>
            <a:xfrm>
              <a:off x="-1" y="6585357"/>
              <a:ext cx="9144000" cy="45719"/>
            </a:xfrm>
            <a:prstGeom prst="rect">
              <a:avLst/>
            </a:prstGeom>
            <a:solidFill>
              <a:srgbClr val="6162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E5BC5829-8C5D-4D6B-B4E8-834744E175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646" y="6098584"/>
            <a:ext cx="2610732" cy="43063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4DD7D3C-8ABA-48AC-9A39-9C6FD9B62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>
                <a:solidFill>
                  <a:srgbClr val="0B93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Human Rights Act for Wales? 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D02A87A0-0E19-4110-A670-043012D84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028" y="1486442"/>
            <a:ext cx="8125322" cy="4910024"/>
          </a:xfrm>
        </p:spPr>
        <p:txBody>
          <a:bodyPr>
            <a:normAutofit lnSpcReduction="10000"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GB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Welsh Government committed to strengthening and advancing human rights in Wales</a:t>
            </a:r>
          </a:p>
          <a:p>
            <a:pPr marL="0" indent="0" algn="l">
              <a:lnSpc>
                <a:spcPct val="125000"/>
              </a:lnSpc>
              <a:buNone/>
            </a:pPr>
            <a:r>
              <a:rPr lang="en-GB" dirty="0">
                <a:solidFill>
                  <a:srgbClr val="0B93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Age-friendly Wales: Strategy for an Ageing Society - Oct. 2021</a:t>
            </a:r>
          </a:p>
          <a:p>
            <a:pPr lvl="1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Adopts a rights-based approach</a:t>
            </a:r>
          </a:p>
          <a:p>
            <a:pPr lvl="1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An age friendly Wales that upholds older people’s rights</a:t>
            </a:r>
          </a:p>
          <a:p>
            <a:pPr lvl="1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Rejects ageism in all its forms </a:t>
            </a:r>
          </a:p>
          <a:p>
            <a:pPr marL="0" indent="0" algn="l">
              <a:lnSpc>
                <a:spcPct val="125000"/>
              </a:lnSpc>
              <a:buNone/>
            </a:pPr>
            <a:r>
              <a:rPr lang="en-GB" dirty="0">
                <a:solidFill>
                  <a:srgbClr val="0B93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Exploring legislative options for a Welsh human rights framework </a:t>
            </a:r>
          </a:p>
          <a:p>
            <a:pPr lvl="1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WG commitment to incorporate CEDAW and CRPD*</a:t>
            </a:r>
          </a:p>
          <a:p>
            <a:pPr lvl="1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Considering incorporation of other UN instruments and bespoke rights</a:t>
            </a:r>
          </a:p>
          <a:p>
            <a:pPr lvl="1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Protect against external threats to undermine human rights</a:t>
            </a:r>
            <a:br>
              <a:rPr lang="en-GB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dirty="0">
              <a:solidFill>
                <a:srgbClr val="07070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0">
              <a:lnSpc>
                <a:spcPct val="125000"/>
              </a:lnSpc>
              <a:buNone/>
            </a:pPr>
            <a:r>
              <a:rPr lang="en-GB" sz="130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*CEDAW Convention on the Elimination of Discrimination against Women</a:t>
            </a:r>
          </a:p>
          <a:p>
            <a:pPr marL="342900" lvl="1" indent="0">
              <a:lnSpc>
                <a:spcPct val="125000"/>
              </a:lnSpc>
              <a:buNone/>
            </a:pPr>
            <a:r>
              <a:rPr lang="en-GB" sz="130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GB" sz="1300" dirty="0" err="1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CRPDConvention</a:t>
            </a:r>
            <a:r>
              <a:rPr lang="en-GB" sz="1300" dirty="0">
                <a:solidFill>
                  <a:srgbClr val="070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Rights of Persons with Disabilities</a:t>
            </a:r>
          </a:p>
          <a:p>
            <a:pPr marL="0" indent="0" algn="l">
              <a:lnSpc>
                <a:spcPct val="125000"/>
              </a:lnSpc>
              <a:buNone/>
            </a:pPr>
            <a:endParaRPr lang="en-GB" dirty="0">
              <a:solidFill>
                <a:srgbClr val="07070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008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Logo&#10;&#10;Description automatically generated">
            <a:extLst>
              <a:ext uri="{FF2B5EF4-FFF2-40B4-BE49-F238E27FC236}">
                <a16:creationId xmlns:a16="http://schemas.microsoft.com/office/drawing/2014/main" id="{9003401B-04D1-4624-A56C-35640CD86F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41"/>
            <a:ext cx="9144000" cy="686154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7ED067EE-3A5F-4AFE-AD1D-C5B8F1504A6D}"/>
              </a:ext>
            </a:extLst>
          </p:cNvPr>
          <p:cNvSpPr txBox="1"/>
          <p:nvPr/>
        </p:nvSpPr>
        <p:spPr>
          <a:xfrm>
            <a:off x="3132551" y="3882592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b="1" dirty="0"/>
          </a:p>
          <a:p>
            <a:endParaRPr lang="en-GB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92E54D6-290F-4DB3-B1A1-F9B47EC83856}"/>
              </a:ext>
            </a:extLst>
          </p:cNvPr>
          <p:cNvSpPr txBox="1"/>
          <p:nvPr/>
        </p:nvSpPr>
        <p:spPr>
          <a:xfrm>
            <a:off x="2929817" y="2052115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b="1" dirty="0"/>
          </a:p>
          <a:p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94610D-D20B-45D2-9B9F-90AEA7D745C4}"/>
              </a:ext>
            </a:extLst>
          </p:cNvPr>
          <p:cNvSpPr txBox="1"/>
          <p:nvPr/>
        </p:nvSpPr>
        <p:spPr>
          <a:xfrm>
            <a:off x="723529" y="1410272"/>
            <a:ext cx="769694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chemeClr val="bg1"/>
                </a:solidFill>
                <a:latin typeface="NeueHaasGroteskDisp Pro Blk" panose="020B0A04020202020204" pitchFamily="34" charset="0"/>
              </a:rPr>
              <a:t>Working for a Wales where older people are valued, rights are upheld and no-one is left behind.</a:t>
            </a:r>
          </a:p>
        </p:txBody>
      </p:sp>
      <p:pic>
        <p:nvPicPr>
          <p:cNvPr id="23" name="Picture 22" descr="Text&#10;&#10;Description automatically generated">
            <a:extLst>
              <a:ext uri="{FF2B5EF4-FFF2-40B4-BE49-F238E27FC236}">
                <a16:creationId xmlns:a16="http://schemas.microsoft.com/office/drawing/2014/main" id="{996AF812-2800-4029-9A87-52D39BB8A3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869" y="243602"/>
            <a:ext cx="6520275" cy="107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051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E2C4C6E-481D-4A8C-A1A2-DE7AA196A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083" y="4594919"/>
            <a:ext cx="441147" cy="36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79DB2C2-76C7-4A3F-875E-8724E4A98DFA}"/>
              </a:ext>
            </a:extLst>
          </p:cNvPr>
          <p:cNvSpPr txBox="1"/>
          <p:nvPr/>
        </p:nvSpPr>
        <p:spPr>
          <a:xfrm>
            <a:off x="1378903" y="4605642"/>
            <a:ext cx="4426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1694A8"/>
                </a:solidFill>
                <a:latin typeface="Neue Haas Grotesk Text Pro" panose="020B0504020202020204" pitchFamily="34" charset="0"/>
                <a:cs typeface="Arial" pitchFamily="34" charset="0"/>
              </a:rPr>
              <a:t>@comisiwnphcymru  </a:t>
            </a:r>
            <a:r>
              <a:rPr lang="en-GB" sz="1800" b="1" dirty="0">
                <a:solidFill>
                  <a:srgbClr val="0B93AA"/>
                </a:solidFill>
                <a:latin typeface="Neue Haas Grotesk Text Pro" panose="020B0504020202020204" pitchFamily="34" charset="0"/>
                <a:cs typeface="Arial" pitchFamily="34" charset="0"/>
              </a:rPr>
              <a:t>@</a:t>
            </a:r>
            <a:r>
              <a:rPr lang="en-GB" sz="1600" b="1" dirty="0">
                <a:solidFill>
                  <a:srgbClr val="0B93AA"/>
                </a:solidFill>
                <a:latin typeface="Neue Haas Grotesk Text Pro" panose="020B0504020202020204" pitchFamily="34" charset="0"/>
                <a:cs typeface="Arial" pitchFamily="34" charset="0"/>
              </a:rPr>
              <a:t>talkolderpeople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051583-F994-47DC-B9D3-CEDDCB6EB9D0}"/>
              </a:ext>
            </a:extLst>
          </p:cNvPr>
          <p:cNvSpPr txBox="1"/>
          <p:nvPr/>
        </p:nvSpPr>
        <p:spPr>
          <a:xfrm>
            <a:off x="1400142" y="5055981"/>
            <a:ext cx="3240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u="sng" dirty="0">
                <a:solidFill>
                  <a:srgbClr val="1694A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https://comisiynyddph.cymru</a:t>
            </a:r>
            <a:r>
              <a:rPr lang="en-GB" sz="1600" b="1" dirty="0">
                <a:solidFill>
                  <a:srgbClr val="1694A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GB" sz="1600" b="1" u="sng" dirty="0">
                <a:solidFill>
                  <a:srgbClr val="1694A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https://olderpeople.wales</a:t>
            </a:r>
            <a:r>
              <a:rPr lang="en-GB" sz="1600" b="1" dirty="0">
                <a:solidFill>
                  <a:srgbClr val="1694A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1600" b="1" dirty="0">
              <a:solidFill>
                <a:srgbClr val="1694A8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Image result for internet icon">
            <a:extLst>
              <a:ext uri="{FF2B5EF4-FFF2-40B4-BE49-F238E27FC236}">
                <a16:creationId xmlns:a16="http://schemas.microsoft.com/office/drawing/2014/main" id="{F0040030-EA03-422B-913E-B17302EB39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083" y="5108899"/>
            <a:ext cx="423489" cy="423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000797C7-46F8-4875-857E-93EF70040E8A}"/>
              </a:ext>
            </a:extLst>
          </p:cNvPr>
          <p:cNvGrpSpPr/>
          <p:nvPr/>
        </p:nvGrpSpPr>
        <p:grpSpPr>
          <a:xfrm>
            <a:off x="-1" y="6585356"/>
            <a:ext cx="9144001" cy="272644"/>
            <a:chOff x="-1" y="6585357"/>
            <a:chExt cx="9144001" cy="272642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16361D6-F01F-4DDE-93EA-CE225311EF1E}"/>
                </a:ext>
              </a:extLst>
            </p:cNvPr>
            <p:cNvSpPr/>
            <p:nvPr/>
          </p:nvSpPr>
          <p:spPr>
            <a:xfrm>
              <a:off x="0" y="6631076"/>
              <a:ext cx="9144000" cy="226923"/>
            </a:xfrm>
            <a:prstGeom prst="rect">
              <a:avLst/>
            </a:prstGeom>
            <a:solidFill>
              <a:srgbClr val="0B93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E1E62B2-60A6-4B10-AE67-79033AB394D1}"/>
                </a:ext>
              </a:extLst>
            </p:cNvPr>
            <p:cNvSpPr/>
            <p:nvPr/>
          </p:nvSpPr>
          <p:spPr>
            <a:xfrm>
              <a:off x="-1" y="6585357"/>
              <a:ext cx="9144000" cy="45719"/>
            </a:xfrm>
            <a:prstGeom prst="rect">
              <a:avLst/>
            </a:prstGeom>
            <a:solidFill>
              <a:srgbClr val="6162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22E70E8-D161-4791-87F2-7844E5E8E933}"/>
              </a:ext>
            </a:extLst>
          </p:cNvPr>
          <p:cNvGrpSpPr/>
          <p:nvPr/>
        </p:nvGrpSpPr>
        <p:grpSpPr>
          <a:xfrm rot="10800000">
            <a:off x="-2" y="-17206"/>
            <a:ext cx="9144001" cy="272644"/>
            <a:chOff x="-1" y="6585357"/>
            <a:chExt cx="9144001" cy="27264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3FAB154-976C-4B9E-AB0E-02364BC8F90F}"/>
                </a:ext>
              </a:extLst>
            </p:cNvPr>
            <p:cNvSpPr/>
            <p:nvPr/>
          </p:nvSpPr>
          <p:spPr>
            <a:xfrm>
              <a:off x="0" y="6631076"/>
              <a:ext cx="9144000" cy="226923"/>
            </a:xfrm>
            <a:prstGeom prst="rect">
              <a:avLst/>
            </a:prstGeom>
            <a:solidFill>
              <a:srgbClr val="0B93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9C20B9D-A3E6-4FAC-8FCC-0ECCA5743E73}"/>
                </a:ext>
              </a:extLst>
            </p:cNvPr>
            <p:cNvSpPr/>
            <p:nvPr/>
          </p:nvSpPr>
          <p:spPr>
            <a:xfrm>
              <a:off x="-1" y="6585357"/>
              <a:ext cx="9144000" cy="45719"/>
            </a:xfrm>
            <a:prstGeom prst="rect">
              <a:avLst/>
            </a:prstGeom>
            <a:solidFill>
              <a:srgbClr val="6162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9981F04B-CF87-415E-9E3E-118A81A9B5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646" y="6098584"/>
            <a:ext cx="2610732" cy="430636"/>
          </a:xfrm>
          <a:prstGeom prst="rect">
            <a:avLst/>
          </a:prstGeom>
        </p:spPr>
      </p:pic>
      <p:pic>
        <p:nvPicPr>
          <p:cNvPr id="8194" name="Picture 2" descr="Facebook Brand Resources">
            <a:extLst>
              <a:ext uri="{FF2B5EF4-FFF2-40B4-BE49-F238E27FC236}">
                <a16:creationId xmlns:a16="http://schemas.microsoft.com/office/drawing/2014/main" id="{944ADF0D-FDAD-4CDC-B525-05375171A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25" y="5792717"/>
            <a:ext cx="488717" cy="488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FDD6F79-FAC2-42A7-863C-71E22A95F2D0}"/>
              </a:ext>
            </a:extLst>
          </p:cNvPr>
          <p:cNvSpPr txBox="1"/>
          <p:nvPr/>
        </p:nvSpPr>
        <p:spPr>
          <a:xfrm>
            <a:off x="1400142" y="5803630"/>
            <a:ext cx="4520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600" b="1" dirty="0">
                <a:solidFill>
                  <a:srgbClr val="0B93AA"/>
                </a:solidFill>
                <a:latin typeface="Neue Haas Grotesk Text Pro" panose="020B0504020202020204" pitchFamily="34" charset="0"/>
                <a:cs typeface="Arial" pitchFamily="34" charset="0"/>
              </a:rPr>
              <a:t>Comisiynydd Pobl Hŷn Cymru </a:t>
            </a:r>
          </a:p>
          <a:p>
            <a:r>
              <a:rPr lang="cy-GB" sz="1600" b="1" dirty="0">
                <a:solidFill>
                  <a:srgbClr val="0B93AA"/>
                </a:solidFill>
                <a:latin typeface="Neue Haas Grotesk Text Pro" panose="020B0504020202020204" pitchFamily="34" charset="0"/>
                <a:cs typeface="Arial" pitchFamily="34" charset="0"/>
              </a:rPr>
              <a:t>Older People's Commissioner for Wales</a:t>
            </a:r>
            <a:endParaRPr lang="en-GB" sz="1600" b="1" dirty="0">
              <a:solidFill>
                <a:srgbClr val="0B93AA"/>
              </a:solidFill>
              <a:latin typeface="Neue Haas Grotesk Text Pro" panose="020B0504020202020204" pitchFamily="34" charset="0"/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30666C-C53A-4735-91BC-AF072561BCB3}"/>
              </a:ext>
            </a:extLst>
          </p:cNvPr>
          <p:cNvSpPr txBox="1"/>
          <p:nvPr/>
        </p:nvSpPr>
        <p:spPr>
          <a:xfrm>
            <a:off x="211059" y="2729295"/>
            <a:ext cx="872188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400" b="1" dirty="0">
              <a:solidFill>
                <a:srgbClr val="0B93AA"/>
              </a:solidFill>
              <a:latin typeface="Neue Haas Grotesk Text Pro" panose="020B0504020202020204" pitchFamily="34" charset="0"/>
            </a:endParaRPr>
          </a:p>
          <a:p>
            <a:pPr algn="ctr"/>
            <a:r>
              <a:rPr lang="en-GB" sz="4000" b="1" dirty="0" err="1">
                <a:solidFill>
                  <a:srgbClr val="0B93AA"/>
                </a:solidFill>
                <a:latin typeface="Neue Haas Grotesk Text Pro" panose="020B0504020202020204" pitchFamily="34" charset="0"/>
              </a:rPr>
              <a:t>Diolch</a:t>
            </a:r>
            <a:endParaRPr lang="en-GB" sz="4000" b="1" dirty="0">
              <a:solidFill>
                <a:srgbClr val="0B93AA"/>
              </a:solidFill>
              <a:latin typeface="Neue Haas Grotesk Text Pro" panose="020B0504020202020204" pitchFamily="34" charset="0"/>
            </a:endParaRPr>
          </a:p>
          <a:p>
            <a:pPr algn="ctr"/>
            <a:r>
              <a:rPr lang="cy-GB" sz="2400" b="1" dirty="0" err="1">
                <a:solidFill>
                  <a:srgbClr val="0B93AA"/>
                </a:solidFill>
                <a:latin typeface="Neue Haas Grotesk Text Pro" panose="020B0504020202020204" pitchFamily="34" charset="0"/>
              </a:rPr>
              <a:t>Thank</a:t>
            </a:r>
            <a:r>
              <a:rPr lang="cy-GB" sz="2400" b="1" dirty="0">
                <a:solidFill>
                  <a:srgbClr val="0B93AA"/>
                </a:solidFill>
                <a:latin typeface="Neue Haas Grotesk Text Pro" panose="020B0504020202020204" pitchFamily="34" charset="0"/>
              </a:rPr>
              <a:t> </a:t>
            </a:r>
            <a:r>
              <a:rPr lang="cy-GB" sz="2400" b="1" dirty="0" err="1">
                <a:solidFill>
                  <a:srgbClr val="0B93AA"/>
                </a:solidFill>
                <a:latin typeface="Neue Haas Grotesk Text Pro" panose="020B0504020202020204" pitchFamily="34" charset="0"/>
              </a:rPr>
              <a:t>you</a:t>
            </a:r>
            <a:endParaRPr lang="en-GB" dirty="0">
              <a:solidFill>
                <a:srgbClr val="0B93AA"/>
              </a:solidFill>
            </a:endParaRPr>
          </a:p>
        </p:txBody>
      </p:sp>
      <p:pic>
        <p:nvPicPr>
          <p:cNvPr id="2" name="Picture 1" descr="A group of people walking on a beach&#10;&#10;Description automatically generated with medium confidence">
            <a:extLst>
              <a:ext uri="{FF2B5EF4-FFF2-40B4-BE49-F238E27FC236}">
                <a16:creationId xmlns:a16="http://schemas.microsoft.com/office/drawing/2014/main" id="{C61662B8-2EED-B6A3-8274-8B139B9B6E6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05" b="35983"/>
          <a:stretch/>
        </p:blipFill>
        <p:spPr>
          <a:xfrm>
            <a:off x="0" y="250212"/>
            <a:ext cx="9144000" cy="2804942"/>
          </a:xfrm>
          <a:prstGeom prst="rect">
            <a:avLst/>
          </a:prstGeom>
        </p:spPr>
      </p:pic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5F8F5064-53AA-FCBF-7193-D3354A49DE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5" y="2344621"/>
            <a:ext cx="4031646" cy="663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411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C6CD2E606B0E4E80358E1C1BBFBA12" ma:contentTypeVersion="16" ma:contentTypeDescription="Create a new document." ma:contentTypeScope="" ma:versionID="5cb0052f500debf7661f43e8978c5c13">
  <xsd:schema xmlns:xsd="http://www.w3.org/2001/XMLSchema" xmlns:xs="http://www.w3.org/2001/XMLSchema" xmlns:p="http://schemas.microsoft.com/office/2006/metadata/properties" xmlns:ns2="ac1ac1a9-dfd8-4569-b0c8-d25172420ff9" xmlns:ns3="695eeecc-ab57-4cad-8f18-0e31c9e3be8f" targetNamespace="http://schemas.microsoft.com/office/2006/metadata/properties" ma:root="true" ma:fieldsID="4794a410e0798f653188670e978fd892" ns2:_="" ns3:_="">
    <xsd:import namespace="ac1ac1a9-dfd8-4569-b0c8-d25172420ff9"/>
    <xsd:import namespace="695eeecc-ab57-4cad-8f18-0e31c9e3be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1ac1a9-dfd8-4569-b0c8-d25172420f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e280465-fa40-408b-ac5b-acbfa19a65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5eeecc-ab57-4cad-8f18-0e31c9e3be8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5e14861-0342-44b2-8735-d4c3516b2205}" ma:internalName="TaxCatchAll" ma:showField="CatchAllData" ma:web="695eeecc-ab57-4cad-8f18-0e31c9e3be8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5eeecc-ab57-4cad-8f18-0e31c9e3be8f" xsi:nil="true"/>
    <lcf76f155ced4ddcb4097134ff3c332f xmlns="ac1ac1a9-dfd8-4569-b0c8-d25172420ff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3886109-10EE-4B5F-8844-0DF3852584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c1ac1a9-dfd8-4569-b0c8-d25172420ff9"/>
    <ds:schemaRef ds:uri="695eeecc-ab57-4cad-8f18-0e31c9e3be8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C846335-701C-4E00-B8DF-80775FFA72C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72A537A-C253-4943-BC30-9490E78801D1}">
  <ds:schemaRefs>
    <ds:schemaRef ds:uri="http://schemas.microsoft.com/office/2006/metadata/properties"/>
    <ds:schemaRef ds:uri="http://schemas.microsoft.com/office/infopath/2007/PartnerControls"/>
    <ds:schemaRef ds:uri="695eeecc-ab57-4cad-8f18-0e31c9e3be8f"/>
    <ds:schemaRef ds:uri="ac1ac1a9-dfd8-4569-b0c8-d25172420ff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744</TotalTime>
  <Words>535</Words>
  <Application>Microsoft Office PowerPoint</Application>
  <PresentationFormat>On-screen Show (4:3)</PresentationFormat>
  <Paragraphs>89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Arial Black</vt:lpstr>
      <vt:lpstr>Calibri</vt:lpstr>
      <vt:lpstr>Calibri Light</vt:lpstr>
      <vt:lpstr>Courier New</vt:lpstr>
      <vt:lpstr>Neue Haas Grotesk Text Pro</vt:lpstr>
      <vt:lpstr>NeueHaasGroteskDisp Pro Blk</vt:lpstr>
      <vt:lpstr>Office Theme</vt:lpstr>
      <vt:lpstr>PowerPoint Presentation</vt:lpstr>
      <vt:lpstr>Commissioner’s Functions</vt:lpstr>
      <vt:lpstr>Commissioner’s Legal Powers</vt:lpstr>
      <vt:lpstr>Commissioner’s Priorities </vt:lpstr>
      <vt:lpstr>     </vt:lpstr>
      <vt:lpstr>  Rights of Older People Living in Care Homes</vt:lpstr>
      <vt:lpstr>The Rights of Older People Living in Care Homes – Action Group </vt:lpstr>
      <vt:lpstr>The Rights of Older People Living in Care Homes – Action Group </vt:lpstr>
      <vt:lpstr>PowerPoint Presentation</vt:lpstr>
      <vt:lpstr>A Human Rights Act for Wales?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Jones</dc:creator>
  <cp:lastModifiedBy>Heléna Herklots</cp:lastModifiedBy>
  <cp:revision>56</cp:revision>
  <dcterms:created xsi:type="dcterms:W3CDTF">2019-06-11T13:47:38Z</dcterms:created>
  <dcterms:modified xsi:type="dcterms:W3CDTF">2023-04-28T07:27:16Z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0x01010024C6CD2E606B0E4E80358E1C1BBFBA12</vt:lpwstr>
  </property>
  <property fmtid="{D5CDD505-2E9C-101B-9397-08002B2CF9AE}" pid="3" name="MediaServiceImageTags">
    <vt:lpwstr/>
  </property>
</Properties>
</file>