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511" r:id="rId5"/>
    <p:sldId id="667" r:id="rId6"/>
    <p:sldId id="630" r:id="rId7"/>
    <p:sldId id="660" r:id="rId8"/>
    <p:sldId id="583" r:id="rId9"/>
    <p:sldId id="611" r:id="rId10"/>
    <p:sldId id="663" r:id="rId11"/>
    <p:sldId id="664" r:id="rId12"/>
    <p:sldId id="4628" r:id="rId13"/>
    <p:sldId id="4629" r:id="rId14"/>
    <p:sldId id="4630" r:id="rId15"/>
    <p:sldId id="551" r:id="rId16"/>
    <p:sldId id="574" r:id="rId17"/>
    <p:sldId id="579" r:id="rId18"/>
    <p:sldId id="572" r:id="rId19"/>
    <p:sldId id="303" r:id="rId20"/>
    <p:sldId id="548" r:id="rId21"/>
    <p:sldId id="304" r:id="rId22"/>
    <p:sldId id="549" r:id="rId23"/>
    <p:sldId id="587" r:id="rId24"/>
    <p:sldId id="274" r:id="rId25"/>
    <p:sldId id="265" r:id="rId26"/>
    <p:sldId id="584" r:id="rId27"/>
    <p:sldId id="577" r:id="rId28"/>
    <p:sldId id="578" r:id="rId29"/>
    <p:sldId id="581" r:id="rId30"/>
    <p:sldId id="580" r:id="rId31"/>
    <p:sldId id="573" r:id="rId32"/>
    <p:sldId id="4621" r:id="rId33"/>
    <p:sldId id="613" r:id="rId34"/>
    <p:sldId id="665" r:id="rId35"/>
    <p:sldId id="632" r:id="rId36"/>
    <p:sldId id="4625" r:id="rId37"/>
    <p:sldId id="1088" r:id="rId38"/>
    <p:sldId id="593" r:id="rId39"/>
    <p:sldId id="576" r:id="rId40"/>
    <p:sldId id="4622" r:id="rId41"/>
    <p:sldId id="4623" r:id="rId42"/>
    <p:sldId id="668" r:id="rId43"/>
    <p:sldId id="66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F6A2BC-B832-9CD7-C0D2-BDB7079E0D68}" name="Natalie Turner" initials="NT" userId="S::natalie.turner@ageing-better.org.uk::af01fb01-03f5-454e-8cb0-ff8140c142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EDB"/>
    <a:srgbClr val="00216E"/>
    <a:srgbClr val="4A4A49"/>
    <a:srgbClr val="F28598"/>
    <a:srgbClr val="F7EF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E24070-E03D-4B8C-A98B-72F2F601BFFA}" v="132" dt="2023-04-28T05:51:43.5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204" autoAdjust="0"/>
    <p:restoredTop sz="73995" autoAdjust="0"/>
  </p:normalViewPr>
  <p:slideViewPr>
    <p:cSldViewPr snapToGrid="0">
      <p:cViewPr varScale="1">
        <p:scale>
          <a:sx n="86" d="100"/>
          <a:sy n="86" d="100"/>
        </p:scale>
        <p:origin x="552" y="58"/>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1229AD-0F93-4E39-8D7F-14D0957060AD}"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n-US"/>
        </a:p>
      </dgm:t>
    </dgm:pt>
    <dgm:pt modelId="{DCFEA96C-CB01-4790-A8CD-8141E8E15642}">
      <dgm:prSet custT="1"/>
      <dgm:spPr/>
      <dgm:t>
        <a:bodyPr/>
        <a:lstStyle/>
        <a:p>
          <a:r>
            <a:rPr lang="en-GB" sz="2000"/>
            <a:t>Ageism is the most widespread form of discrimination – 1 in 3 experience it</a:t>
          </a:r>
          <a:endParaRPr lang="en-US" sz="2000"/>
        </a:p>
      </dgm:t>
    </dgm:pt>
    <dgm:pt modelId="{C919F01A-CEAF-407F-867F-2799459ABB18}" type="parTrans" cxnId="{CC7F5B6A-762C-445F-837C-B07A8DB2AED9}">
      <dgm:prSet/>
      <dgm:spPr/>
      <dgm:t>
        <a:bodyPr/>
        <a:lstStyle/>
        <a:p>
          <a:endParaRPr lang="en-US"/>
        </a:p>
      </dgm:t>
    </dgm:pt>
    <dgm:pt modelId="{BB79E804-EB13-43DF-8E85-EB9506D11C67}" type="sibTrans" cxnId="{CC7F5B6A-762C-445F-837C-B07A8DB2AED9}">
      <dgm:prSet/>
      <dgm:spPr/>
      <dgm:t>
        <a:bodyPr/>
        <a:lstStyle/>
        <a:p>
          <a:endParaRPr lang="en-US"/>
        </a:p>
      </dgm:t>
    </dgm:pt>
    <dgm:pt modelId="{3C46DA50-1DB7-4AD9-97F4-C3BCFBF18609}">
      <dgm:prSet custT="1"/>
      <dgm:spPr/>
      <dgm:t>
        <a:bodyPr/>
        <a:lstStyle/>
        <a:p>
          <a:r>
            <a:rPr lang="en-GB" sz="2000"/>
            <a:t>It affects all ages but its damaging impact is felt most profoundly as we get older</a:t>
          </a:r>
          <a:endParaRPr lang="en-US" sz="2000"/>
        </a:p>
      </dgm:t>
    </dgm:pt>
    <dgm:pt modelId="{5DD7B7FA-61E9-4D66-ABAB-5AD59B52BA75}" type="parTrans" cxnId="{F8312B7E-8650-4EF6-A921-C8F26671DA92}">
      <dgm:prSet/>
      <dgm:spPr/>
      <dgm:t>
        <a:bodyPr/>
        <a:lstStyle/>
        <a:p>
          <a:endParaRPr lang="en-US"/>
        </a:p>
      </dgm:t>
    </dgm:pt>
    <dgm:pt modelId="{D4B68B04-0278-442E-A652-52009C8B2CD4}" type="sibTrans" cxnId="{F8312B7E-8650-4EF6-A921-C8F26671DA92}">
      <dgm:prSet/>
      <dgm:spPr/>
      <dgm:t>
        <a:bodyPr/>
        <a:lstStyle/>
        <a:p>
          <a:endParaRPr lang="en-US"/>
        </a:p>
      </dgm:t>
    </dgm:pt>
    <dgm:pt modelId="{C5609CDB-3079-40FF-B603-4539957CBED4}">
      <dgm:prSet custT="1"/>
      <dgm:spPr/>
      <dgm:t>
        <a:bodyPr/>
        <a:lstStyle/>
        <a:p>
          <a:r>
            <a:rPr lang="en-GB" sz="2000"/>
            <a:t>Ageism limits lives, health and wellbeing and leads to people being devalued and marginalised as they get older</a:t>
          </a:r>
        </a:p>
      </dgm:t>
    </dgm:pt>
    <dgm:pt modelId="{2D7AF3B3-8673-49E6-B08A-1FC5A8EC8735}" type="parTrans" cxnId="{E92A3474-534C-445D-B19B-B0F4829ABBF3}">
      <dgm:prSet/>
      <dgm:spPr/>
      <dgm:t>
        <a:bodyPr/>
        <a:lstStyle/>
        <a:p>
          <a:endParaRPr lang="en-US"/>
        </a:p>
      </dgm:t>
    </dgm:pt>
    <dgm:pt modelId="{6C877C28-1CE6-4D5C-8E6F-950F72D1F666}" type="sibTrans" cxnId="{E92A3474-534C-445D-B19B-B0F4829ABBF3}">
      <dgm:prSet/>
      <dgm:spPr/>
      <dgm:t>
        <a:bodyPr/>
        <a:lstStyle/>
        <a:p>
          <a:endParaRPr lang="en-US"/>
        </a:p>
      </dgm:t>
    </dgm:pt>
    <dgm:pt modelId="{8458AA31-DA41-42DD-AB98-17FB14E0187B}">
      <dgm:prSet custT="1"/>
      <dgm:spPr/>
      <dgm:t>
        <a:bodyPr/>
        <a:lstStyle/>
        <a:p>
          <a:r>
            <a:rPr lang="en-GB" sz="2000"/>
            <a:t>Our ageing population and longer lives brings urgency </a:t>
          </a:r>
          <a:endParaRPr lang="en-US" sz="2000"/>
        </a:p>
      </dgm:t>
    </dgm:pt>
    <dgm:pt modelId="{A0F7293B-553F-4FC1-8367-DA3B69D4F0C0}" type="parTrans" cxnId="{6B40D3ED-CB59-4F80-8C56-8A3E3F64EF86}">
      <dgm:prSet/>
      <dgm:spPr/>
      <dgm:t>
        <a:bodyPr/>
        <a:lstStyle/>
        <a:p>
          <a:endParaRPr lang="en-GB"/>
        </a:p>
      </dgm:t>
    </dgm:pt>
    <dgm:pt modelId="{E458DD93-AA99-4ABC-8ABB-D21D53F457F2}" type="sibTrans" cxnId="{6B40D3ED-CB59-4F80-8C56-8A3E3F64EF86}">
      <dgm:prSet/>
      <dgm:spPr/>
      <dgm:t>
        <a:bodyPr/>
        <a:lstStyle/>
        <a:p>
          <a:endParaRPr lang="en-GB"/>
        </a:p>
      </dgm:t>
    </dgm:pt>
    <dgm:pt modelId="{3DAF95A3-3605-4D87-A6D3-7A12004DC3EE}">
      <dgm:prSet custT="1"/>
      <dgm:spPr/>
      <dgm:t>
        <a:bodyPr/>
        <a:lstStyle/>
        <a:p>
          <a:r>
            <a:rPr lang="en-GB" sz="2000"/>
            <a:t>It has damaging consequences for our economy and wider society </a:t>
          </a:r>
        </a:p>
      </dgm:t>
    </dgm:pt>
    <dgm:pt modelId="{287A8BC2-41EE-44B8-BAC7-8410920153DE}" type="parTrans" cxnId="{9F71FE90-10A8-4BFD-BB59-97D6719E378B}">
      <dgm:prSet/>
      <dgm:spPr/>
      <dgm:t>
        <a:bodyPr/>
        <a:lstStyle/>
        <a:p>
          <a:endParaRPr lang="en-GB"/>
        </a:p>
      </dgm:t>
    </dgm:pt>
    <dgm:pt modelId="{E5180E63-B498-421F-BDDD-4A835E172E42}" type="sibTrans" cxnId="{9F71FE90-10A8-4BFD-BB59-97D6719E378B}">
      <dgm:prSet/>
      <dgm:spPr/>
      <dgm:t>
        <a:bodyPr/>
        <a:lstStyle/>
        <a:p>
          <a:endParaRPr lang="en-GB"/>
        </a:p>
      </dgm:t>
    </dgm:pt>
    <dgm:pt modelId="{2033459E-47F5-4268-A7DF-1C5C6FA577AF}" type="pres">
      <dgm:prSet presAssocID="{401229AD-0F93-4E39-8D7F-14D0957060AD}" presName="linear" presStyleCnt="0">
        <dgm:presLayoutVars>
          <dgm:animLvl val="lvl"/>
          <dgm:resizeHandles val="exact"/>
        </dgm:presLayoutVars>
      </dgm:prSet>
      <dgm:spPr/>
    </dgm:pt>
    <dgm:pt modelId="{2D864C67-1A58-4007-B392-1F836E882223}" type="pres">
      <dgm:prSet presAssocID="{DCFEA96C-CB01-4790-A8CD-8141E8E15642}" presName="parentText" presStyleLbl="node1" presStyleIdx="0" presStyleCnt="5">
        <dgm:presLayoutVars>
          <dgm:chMax val="0"/>
          <dgm:bulletEnabled val="1"/>
        </dgm:presLayoutVars>
      </dgm:prSet>
      <dgm:spPr/>
    </dgm:pt>
    <dgm:pt modelId="{5F06D03E-9222-4CED-92CF-46FC1D3C848A}" type="pres">
      <dgm:prSet presAssocID="{BB79E804-EB13-43DF-8E85-EB9506D11C67}" presName="spacer" presStyleCnt="0"/>
      <dgm:spPr/>
    </dgm:pt>
    <dgm:pt modelId="{B556138D-5EF4-4587-AB82-685512E93795}" type="pres">
      <dgm:prSet presAssocID="{3C46DA50-1DB7-4AD9-97F4-C3BCFBF18609}" presName="parentText" presStyleLbl="node1" presStyleIdx="1" presStyleCnt="5">
        <dgm:presLayoutVars>
          <dgm:chMax val="0"/>
          <dgm:bulletEnabled val="1"/>
        </dgm:presLayoutVars>
      </dgm:prSet>
      <dgm:spPr/>
    </dgm:pt>
    <dgm:pt modelId="{4A65B29D-09F8-4F17-8464-2370F25FED8A}" type="pres">
      <dgm:prSet presAssocID="{D4B68B04-0278-442E-A652-52009C8B2CD4}" presName="spacer" presStyleCnt="0"/>
      <dgm:spPr/>
    </dgm:pt>
    <dgm:pt modelId="{B731AC29-9E2A-4AD8-AF6E-D15BACD6E370}" type="pres">
      <dgm:prSet presAssocID="{C5609CDB-3079-40FF-B603-4539957CBED4}" presName="parentText" presStyleLbl="node1" presStyleIdx="2" presStyleCnt="5">
        <dgm:presLayoutVars>
          <dgm:chMax val="0"/>
          <dgm:bulletEnabled val="1"/>
        </dgm:presLayoutVars>
      </dgm:prSet>
      <dgm:spPr/>
    </dgm:pt>
    <dgm:pt modelId="{34248876-15C5-42BF-9B3F-75595D565EFE}" type="pres">
      <dgm:prSet presAssocID="{6C877C28-1CE6-4D5C-8E6F-950F72D1F666}" presName="spacer" presStyleCnt="0"/>
      <dgm:spPr/>
    </dgm:pt>
    <dgm:pt modelId="{A1BFF670-34C6-49DA-AC11-FDCBB769495B}" type="pres">
      <dgm:prSet presAssocID="{3DAF95A3-3605-4D87-A6D3-7A12004DC3EE}" presName="parentText" presStyleLbl="node1" presStyleIdx="3" presStyleCnt="5">
        <dgm:presLayoutVars>
          <dgm:chMax val="0"/>
          <dgm:bulletEnabled val="1"/>
        </dgm:presLayoutVars>
      </dgm:prSet>
      <dgm:spPr/>
    </dgm:pt>
    <dgm:pt modelId="{547A4A46-AE53-4670-80DF-4BF4162B2056}" type="pres">
      <dgm:prSet presAssocID="{E5180E63-B498-421F-BDDD-4A835E172E42}" presName="spacer" presStyleCnt="0"/>
      <dgm:spPr/>
    </dgm:pt>
    <dgm:pt modelId="{501866B4-2DB2-4917-8203-31AFC5B0D844}" type="pres">
      <dgm:prSet presAssocID="{8458AA31-DA41-42DD-AB98-17FB14E0187B}" presName="parentText" presStyleLbl="node1" presStyleIdx="4" presStyleCnt="5">
        <dgm:presLayoutVars>
          <dgm:chMax val="0"/>
          <dgm:bulletEnabled val="1"/>
        </dgm:presLayoutVars>
      </dgm:prSet>
      <dgm:spPr/>
    </dgm:pt>
  </dgm:ptLst>
  <dgm:cxnLst>
    <dgm:cxn modelId="{34BFFA30-9361-4B82-B2FC-0C23A47F0C20}" type="presOf" srcId="{3C46DA50-1DB7-4AD9-97F4-C3BCFBF18609}" destId="{B556138D-5EF4-4587-AB82-685512E93795}" srcOrd="0" destOrd="0" presId="urn:microsoft.com/office/officeart/2005/8/layout/vList2"/>
    <dgm:cxn modelId="{CC7F5B6A-762C-445F-837C-B07A8DB2AED9}" srcId="{401229AD-0F93-4E39-8D7F-14D0957060AD}" destId="{DCFEA96C-CB01-4790-A8CD-8141E8E15642}" srcOrd="0" destOrd="0" parTransId="{C919F01A-CEAF-407F-867F-2799459ABB18}" sibTransId="{BB79E804-EB13-43DF-8E85-EB9506D11C67}"/>
    <dgm:cxn modelId="{E92A3474-534C-445D-B19B-B0F4829ABBF3}" srcId="{401229AD-0F93-4E39-8D7F-14D0957060AD}" destId="{C5609CDB-3079-40FF-B603-4539957CBED4}" srcOrd="2" destOrd="0" parTransId="{2D7AF3B3-8673-49E6-B08A-1FC5A8EC8735}" sibTransId="{6C877C28-1CE6-4D5C-8E6F-950F72D1F666}"/>
    <dgm:cxn modelId="{F8312B7E-8650-4EF6-A921-C8F26671DA92}" srcId="{401229AD-0F93-4E39-8D7F-14D0957060AD}" destId="{3C46DA50-1DB7-4AD9-97F4-C3BCFBF18609}" srcOrd="1" destOrd="0" parTransId="{5DD7B7FA-61E9-4D66-ABAB-5AD59B52BA75}" sibTransId="{D4B68B04-0278-442E-A652-52009C8B2CD4}"/>
    <dgm:cxn modelId="{35F8358D-22F3-4491-A6D5-8A21541F599A}" type="presOf" srcId="{C5609CDB-3079-40FF-B603-4539957CBED4}" destId="{B731AC29-9E2A-4AD8-AF6E-D15BACD6E370}" srcOrd="0" destOrd="0" presId="urn:microsoft.com/office/officeart/2005/8/layout/vList2"/>
    <dgm:cxn modelId="{9F71FE90-10A8-4BFD-BB59-97D6719E378B}" srcId="{401229AD-0F93-4E39-8D7F-14D0957060AD}" destId="{3DAF95A3-3605-4D87-A6D3-7A12004DC3EE}" srcOrd="3" destOrd="0" parTransId="{287A8BC2-41EE-44B8-BAC7-8410920153DE}" sibTransId="{E5180E63-B498-421F-BDDD-4A835E172E42}"/>
    <dgm:cxn modelId="{3A5C6EC9-003F-49C6-AEE8-7BD17B70F647}" type="presOf" srcId="{DCFEA96C-CB01-4790-A8CD-8141E8E15642}" destId="{2D864C67-1A58-4007-B392-1F836E882223}" srcOrd="0" destOrd="0" presId="urn:microsoft.com/office/officeart/2005/8/layout/vList2"/>
    <dgm:cxn modelId="{25793FCB-A6D4-4865-9393-B37E8F05484A}" type="presOf" srcId="{401229AD-0F93-4E39-8D7F-14D0957060AD}" destId="{2033459E-47F5-4268-A7DF-1C5C6FA577AF}" srcOrd="0" destOrd="0" presId="urn:microsoft.com/office/officeart/2005/8/layout/vList2"/>
    <dgm:cxn modelId="{A3D40FD2-9E3A-4E13-9990-163DF9FF890E}" type="presOf" srcId="{8458AA31-DA41-42DD-AB98-17FB14E0187B}" destId="{501866B4-2DB2-4917-8203-31AFC5B0D844}" srcOrd="0" destOrd="0" presId="urn:microsoft.com/office/officeart/2005/8/layout/vList2"/>
    <dgm:cxn modelId="{D25943D4-E932-4607-8D10-2B578E0DF1B0}" type="presOf" srcId="{3DAF95A3-3605-4D87-A6D3-7A12004DC3EE}" destId="{A1BFF670-34C6-49DA-AC11-FDCBB769495B}" srcOrd="0" destOrd="0" presId="urn:microsoft.com/office/officeart/2005/8/layout/vList2"/>
    <dgm:cxn modelId="{6B40D3ED-CB59-4F80-8C56-8A3E3F64EF86}" srcId="{401229AD-0F93-4E39-8D7F-14D0957060AD}" destId="{8458AA31-DA41-42DD-AB98-17FB14E0187B}" srcOrd="4" destOrd="0" parTransId="{A0F7293B-553F-4FC1-8367-DA3B69D4F0C0}" sibTransId="{E458DD93-AA99-4ABC-8ABB-D21D53F457F2}"/>
    <dgm:cxn modelId="{BEC5920F-2E03-4FF8-B21E-ABD409208896}" type="presParOf" srcId="{2033459E-47F5-4268-A7DF-1C5C6FA577AF}" destId="{2D864C67-1A58-4007-B392-1F836E882223}" srcOrd="0" destOrd="0" presId="urn:microsoft.com/office/officeart/2005/8/layout/vList2"/>
    <dgm:cxn modelId="{C9701845-2D35-477F-A867-02C467C75150}" type="presParOf" srcId="{2033459E-47F5-4268-A7DF-1C5C6FA577AF}" destId="{5F06D03E-9222-4CED-92CF-46FC1D3C848A}" srcOrd="1" destOrd="0" presId="urn:microsoft.com/office/officeart/2005/8/layout/vList2"/>
    <dgm:cxn modelId="{A45B455A-71C5-4D8E-9E9B-F033A35D64E8}" type="presParOf" srcId="{2033459E-47F5-4268-A7DF-1C5C6FA577AF}" destId="{B556138D-5EF4-4587-AB82-685512E93795}" srcOrd="2" destOrd="0" presId="urn:microsoft.com/office/officeart/2005/8/layout/vList2"/>
    <dgm:cxn modelId="{7A59EC08-9CF4-40AF-AE55-26E3AD84D084}" type="presParOf" srcId="{2033459E-47F5-4268-A7DF-1C5C6FA577AF}" destId="{4A65B29D-09F8-4F17-8464-2370F25FED8A}" srcOrd="3" destOrd="0" presId="urn:microsoft.com/office/officeart/2005/8/layout/vList2"/>
    <dgm:cxn modelId="{EC335F77-7062-4BBA-905C-F32372474680}" type="presParOf" srcId="{2033459E-47F5-4268-A7DF-1C5C6FA577AF}" destId="{B731AC29-9E2A-4AD8-AF6E-D15BACD6E370}" srcOrd="4" destOrd="0" presId="urn:microsoft.com/office/officeart/2005/8/layout/vList2"/>
    <dgm:cxn modelId="{FB623B1B-F4D2-42D8-8456-35A4BAA40BCB}" type="presParOf" srcId="{2033459E-47F5-4268-A7DF-1C5C6FA577AF}" destId="{34248876-15C5-42BF-9B3F-75595D565EFE}" srcOrd="5" destOrd="0" presId="urn:microsoft.com/office/officeart/2005/8/layout/vList2"/>
    <dgm:cxn modelId="{5F4F656B-0364-49BF-A08C-CD05C439E077}" type="presParOf" srcId="{2033459E-47F5-4268-A7DF-1C5C6FA577AF}" destId="{A1BFF670-34C6-49DA-AC11-FDCBB769495B}" srcOrd="6" destOrd="0" presId="urn:microsoft.com/office/officeart/2005/8/layout/vList2"/>
    <dgm:cxn modelId="{9776585F-323D-47FD-9726-F782ACC0F0F9}" type="presParOf" srcId="{2033459E-47F5-4268-A7DF-1C5C6FA577AF}" destId="{547A4A46-AE53-4670-80DF-4BF4162B2056}" srcOrd="7" destOrd="0" presId="urn:microsoft.com/office/officeart/2005/8/layout/vList2"/>
    <dgm:cxn modelId="{204B83D9-3E05-49F1-930F-C3209D647483}" type="presParOf" srcId="{2033459E-47F5-4268-A7DF-1C5C6FA577AF}" destId="{501866B4-2DB2-4917-8203-31AFC5B0D84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A56DC7-C055-4442-AA93-583B5D1423EF}" type="doc">
      <dgm:prSet loTypeId="urn:microsoft.com/office/officeart/2005/8/layout/vList2" loCatId="list" qsTypeId="urn:microsoft.com/office/officeart/2005/8/quickstyle/simple4" qsCatId="simple" csTypeId="urn:microsoft.com/office/officeart/2005/8/colors/accent3_2" csCatId="accent3" phldr="1"/>
      <dgm:spPr/>
      <dgm:t>
        <a:bodyPr/>
        <a:lstStyle/>
        <a:p>
          <a:endParaRPr lang="en-GB"/>
        </a:p>
      </dgm:t>
    </dgm:pt>
    <dgm:pt modelId="{1773CF41-5BFA-44F9-8394-26AD3802A219}">
      <dgm:prSet phldrT="[Text]"/>
      <dgm:spPr/>
      <dgm:t>
        <a:bodyPr/>
        <a:lstStyle/>
        <a:p>
          <a:r>
            <a:rPr lang="en-GB" dirty="0"/>
            <a:t>Robust evaluation and process of refinement built in</a:t>
          </a:r>
        </a:p>
      </dgm:t>
    </dgm:pt>
    <dgm:pt modelId="{813F4EC0-31E7-4572-9443-6A7BFB745FEA}" type="parTrans" cxnId="{F028690B-8A89-4FA0-B947-F3FCEA5D3F90}">
      <dgm:prSet/>
      <dgm:spPr/>
      <dgm:t>
        <a:bodyPr/>
        <a:lstStyle/>
        <a:p>
          <a:endParaRPr lang="en-GB"/>
        </a:p>
      </dgm:t>
    </dgm:pt>
    <dgm:pt modelId="{41AE9225-C7FD-4F46-BFEA-A7948DFAEE95}" type="sibTrans" cxnId="{F028690B-8A89-4FA0-B947-F3FCEA5D3F90}">
      <dgm:prSet/>
      <dgm:spPr/>
      <dgm:t>
        <a:bodyPr/>
        <a:lstStyle/>
        <a:p>
          <a:endParaRPr lang="en-GB"/>
        </a:p>
      </dgm:t>
    </dgm:pt>
    <dgm:pt modelId="{6B613BC6-2ADF-4F0D-A667-BEF3DB29D386}">
      <dgm:prSet/>
      <dgm:spPr/>
      <dgm:t>
        <a:bodyPr/>
        <a:lstStyle/>
        <a:p>
          <a:r>
            <a:rPr lang="en-GB" dirty="0"/>
            <a:t>Draws on experts, learning from other campaigns and people who have experienced ageism</a:t>
          </a:r>
        </a:p>
      </dgm:t>
    </dgm:pt>
    <dgm:pt modelId="{04BCCD62-8827-4938-A8E8-DD7FC3B708E0}" type="parTrans" cxnId="{1E17E42B-F041-4DD9-B5AC-89A0F0D3A1CF}">
      <dgm:prSet/>
      <dgm:spPr/>
      <dgm:t>
        <a:bodyPr/>
        <a:lstStyle/>
        <a:p>
          <a:endParaRPr lang="en-GB"/>
        </a:p>
      </dgm:t>
    </dgm:pt>
    <dgm:pt modelId="{C3B4A3AE-0965-440E-8910-6DB48CC1003E}" type="sibTrans" cxnId="{1E17E42B-F041-4DD9-B5AC-89A0F0D3A1CF}">
      <dgm:prSet/>
      <dgm:spPr/>
      <dgm:t>
        <a:bodyPr/>
        <a:lstStyle/>
        <a:p>
          <a:endParaRPr lang="en-GB"/>
        </a:p>
      </dgm:t>
    </dgm:pt>
    <dgm:pt modelId="{32D74148-8D3F-427A-980B-4436F51E1412}" type="pres">
      <dgm:prSet presAssocID="{EEA56DC7-C055-4442-AA93-583B5D1423EF}" presName="linear" presStyleCnt="0">
        <dgm:presLayoutVars>
          <dgm:animLvl val="lvl"/>
          <dgm:resizeHandles val="exact"/>
        </dgm:presLayoutVars>
      </dgm:prSet>
      <dgm:spPr/>
    </dgm:pt>
    <dgm:pt modelId="{2E98A96D-94ED-4D96-8355-596A1B17B5EE}" type="pres">
      <dgm:prSet presAssocID="{1773CF41-5BFA-44F9-8394-26AD3802A219}" presName="parentText" presStyleLbl="node1" presStyleIdx="0" presStyleCnt="2" custLinFactY="-7288" custLinFactNeighborX="7551" custLinFactNeighborY="-100000">
        <dgm:presLayoutVars>
          <dgm:chMax val="0"/>
          <dgm:bulletEnabled val="1"/>
        </dgm:presLayoutVars>
      </dgm:prSet>
      <dgm:spPr/>
    </dgm:pt>
    <dgm:pt modelId="{89EAB72D-FBDA-438E-85D9-B0445FBD667F}" type="pres">
      <dgm:prSet presAssocID="{41AE9225-C7FD-4F46-BFEA-A7948DFAEE95}" presName="spacer" presStyleCnt="0"/>
      <dgm:spPr/>
    </dgm:pt>
    <dgm:pt modelId="{92D6A6C6-1B49-4311-9D13-5E86AB892E5D}" type="pres">
      <dgm:prSet presAssocID="{6B613BC6-2ADF-4F0D-A667-BEF3DB29D386}" presName="parentText" presStyleLbl="node1" presStyleIdx="1" presStyleCnt="2" custLinFactNeighborX="227" custLinFactNeighborY="57518">
        <dgm:presLayoutVars>
          <dgm:chMax val="0"/>
          <dgm:bulletEnabled val="1"/>
        </dgm:presLayoutVars>
      </dgm:prSet>
      <dgm:spPr/>
    </dgm:pt>
  </dgm:ptLst>
  <dgm:cxnLst>
    <dgm:cxn modelId="{F028690B-8A89-4FA0-B947-F3FCEA5D3F90}" srcId="{EEA56DC7-C055-4442-AA93-583B5D1423EF}" destId="{1773CF41-5BFA-44F9-8394-26AD3802A219}" srcOrd="0" destOrd="0" parTransId="{813F4EC0-31E7-4572-9443-6A7BFB745FEA}" sibTransId="{41AE9225-C7FD-4F46-BFEA-A7948DFAEE95}"/>
    <dgm:cxn modelId="{0A33F227-B313-45FE-899B-B223BA645E06}" type="presOf" srcId="{6B613BC6-2ADF-4F0D-A667-BEF3DB29D386}" destId="{92D6A6C6-1B49-4311-9D13-5E86AB892E5D}" srcOrd="0" destOrd="0" presId="urn:microsoft.com/office/officeart/2005/8/layout/vList2"/>
    <dgm:cxn modelId="{7E7F1F28-B133-4511-BB5E-1240CD2465AB}" type="presOf" srcId="{EEA56DC7-C055-4442-AA93-583B5D1423EF}" destId="{32D74148-8D3F-427A-980B-4436F51E1412}" srcOrd="0" destOrd="0" presId="urn:microsoft.com/office/officeart/2005/8/layout/vList2"/>
    <dgm:cxn modelId="{1E17E42B-F041-4DD9-B5AC-89A0F0D3A1CF}" srcId="{EEA56DC7-C055-4442-AA93-583B5D1423EF}" destId="{6B613BC6-2ADF-4F0D-A667-BEF3DB29D386}" srcOrd="1" destOrd="0" parTransId="{04BCCD62-8827-4938-A8E8-DD7FC3B708E0}" sibTransId="{C3B4A3AE-0965-440E-8910-6DB48CC1003E}"/>
    <dgm:cxn modelId="{3361F5DE-277E-4413-9DA9-440442ED95D2}" type="presOf" srcId="{1773CF41-5BFA-44F9-8394-26AD3802A219}" destId="{2E98A96D-94ED-4D96-8355-596A1B17B5EE}" srcOrd="0" destOrd="0" presId="urn:microsoft.com/office/officeart/2005/8/layout/vList2"/>
    <dgm:cxn modelId="{CF24B3E4-D80B-4899-BD80-8FBBAEB0F513}" type="presParOf" srcId="{32D74148-8D3F-427A-980B-4436F51E1412}" destId="{2E98A96D-94ED-4D96-8355-596A1B17B5EE}" srcOrd="0" destOrd="0" presId="urn:microsoft.com/office/officeart/2005/8/layout/vList2"/>
    <dgm:cxn modelId="{B898FA4D-8317-4310-988D-5EBA733BB6F4}" type="presParOf" srcId="{32D74148-8D3F-427A-980B-4436F51E1412}" destId="{89EAB72D-FBDA-438E-85D9-B0445FBD667F}" srcOrd="1" destOrd="0" presId="urn:microsoft.com/office/officeart/2005/8/layout/vList2"/>
    <dgm:cxn modelId="{98BEB46D-3869-4C8D-BA06-8AD25E5E0E06}" type="presParOf" srcId="{32D74148-8D3F-427A-980B-4436F51E1412}" destId="{92D6A6C6-1B49-4311-9D13-5E86AB892E5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64C67-1A58-4007-B392-1F836E882223}">
      <dsp:nvSpPr>
        <dsp:cNvPr id="0" name=""/>
        <dsp:cNvSpPr/>
      </dsp:nvSpPr>
      <dsp:spPr>
        <a:xfrm>
          <a:off x="0" y="44125"/>
          <a:ext cx="10881360" cy="8424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Ageism is the most widespread form of discrimination – 1 in 3 experience it</a:t>
          </a:r>
          <a:endParaRPr lang="en-US" sz="2000" kern="1200"/>
        </a:p>
      </dsp:txBody>
      <dsp:txXfrm>
        <a:off x="41123" y="85248"/>
        <a:ext cx="10799114" cy="760154"/>
      </dsp:txXfrm>
    </dsp:sp>
    <dsp:sp modelId="{B556138D-5EF4-4587-AB82-685512E93795}">
      <dsp:nvSpPr>
        <dsp:cNvPr id="0" name=""/>
        <dsp:cNvSpPr/>
      </dsp:nvSpPr>
      <dsp:spPr>
        <a:xfrm>
          <a:off x="0" y="1016126"/>
          <a:ext cx="10881360" cy="8424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It affects all ages but its damaging impact is felt most profoundly as we get older</a:t>
          </a:r>
          <a:endParaRPr lang="en-US" sz="2000" kern="1200"/>
        </a:p>
      </dsp:txBody>
      <dsp:txXfrm>
        <a:off x="41123" y="1057249"/>
        <a:ext cx="10799114" cy="760154"/>
      </dsp:txXfrm>
    </dsp:sp>
    <dsp:sp modelId="{B731AC29-9E2A-4AD8-AF6E-D15BACD6E370}">
      <dsp:nvSpPr>
        <dsp:cNvPr id="0" name=""/>
        <dsp:cNvSpPr/>
      </dsp:nvSpPr>
      <dsp:spPr>
        <a:xfrm>
          <a:off x="0" y="1988126"/>
          <a:ext cx="10881360" cy="8424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Ageism limits lives, health and wellbeing and leads to people being devalued and marginalised as they get older</a:t>
          </a:r>
        </a:p>
      </dsp:txBody>
      <dsp:txXfrm>
        <a:off x="41123" y="2029249"/>
        <a:ext cx="10799114" cy="760154"/>
      </dsp:txXfrm>
    </dsp:sp>
    <dsp:sp modelId="{A1BFF670-34C6-49DA-AC11-FDCBB769495B}">
      <dsp:nvSpPr>
        <dsp:cNvPr id="0" name=""/>
        <dsp:cNvSpPr/>
      </dsp:nvSpPr>
      <dsp:spPr>
        <a:xfrm>
          <a:off x="0" y="2960125"/>
          <a:ext cx="10881360" cy="8424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It has damaging consequences for our economy and wider society </a:t>
          </a:r>
        </a:p>
      </dsp:txBody>
      <dsp:txXfrm>
        <a:off x="41123" y="3001248"/>
        <a:ext cx="10799114" cy="760154"/>
      </dsp:txXfrm>
    </dsp:sp>
    <dsp:sp modelId="{501866B4-2DB2-4917-8203-31AFC5B0D844}">
      <dsp:nvSpPr>
        <dsp:cNvPr id="0" name=""/>
        <dsp:cNvSpPr/>
      </dsp:nvSpPr>
      <dsp:spPr>
        <a:xfrm>
          <a:off x="0" y="3932126"/>
          <a:ext cx="10881360" cy="8424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Our ageing population and longer lives brings urgency </a:t>
          </a:r>
          <a:endParaRPr lang="en-US" sz="2000" kern="1200"/>
        </a:p>
      </dsp:txBody>
      <dsp:txXfrm>
        <a:off x="41123" y="3973249"/>
        <a:ext cx="10799114" cy="760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8A96D-94ED-4D96-8355-596A1B17B5EE}">
      <dsp:nvSpPr>
        <dsp:cNvPr id="0" name=""/>
        <dsp:cNvSpPr/>
      </dsp:nvSpPr>
      <dsp:spPr>
        <a:xfrm>
          <a:off x="0" y="0"/>
          <a:ext cx="4190552" cy="222117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Robust evaluation and process of refinement built in</a:t>
          </a:r>
        </a:p>
      </dsp:txBody>
      <dsp:txXfrm>
        <a:off x="108429" y="108429"/>
        <a:ext cx="3973694" cy="2004313"/>
      </dsp:txXfrm>
    </dsp:sp>
    <dsp:sp modelId="{92D6A6C6-1B49-4311-9D13-5E86AB892E5D}">
      <dsp:nvSpPr>
        <dsp:cNvPr id="0" name=""/>
        <dsp:cNvSpPr/>
      </dsp:nvSpPr>
      <dsp:spPr>
        <a:xfrm>
          <a:off x="0" y="2311928"/>
          <a:ext cx="4190552" cy="222117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Draws on experts, learning from other campaigns and people who have experienced ageism</a:t>
          </a:r>
        </a:p>
      </dsp:txBody>
      <dsp:txXfrm>
        <a:off x="108429" y="2420357"/>
        <a:ext cx="3973694" cy="20043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FA7DF-10A5-4A2E-9746-F74ED613E344}" type="datetimeFigureOut">
              <a:rPr lang="en-GB" smtClean="0"/>
              <a:t>28/04/2023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8268B-C8ED-4E0F-B373-0BFF8FC0C240}" type="slidenum">
              <a:rPr lang="en-GB" smtClean="0"/>
              <a:t>‹#›</a:t>
            </a:fld>
            <a:endParaRPr lang="en-GB"/>
          </a:p>
        </p:txBody>
      </p:sp>
    </p:spTree>
    <p:extLst>
      <p:ext uri="{BB962C8B-B14F-4D97-AF65-F5344CB8AC3E}">
        <p14:creationId xmlns:p14="http://schemas.microsoft.com/office/powerpoint/2010/main" val="69600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geing-better.org.uk/publications/doddery-dear-examining-age-related-stereotyp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geing-better.org.uk/news/age-positive-image-library-launched"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ageing-better.org.uk/news/range-free-use-age-positive-icons-launched-replace-stereotypical-symbols-ageing"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Thank you  - talk t you </a:t>
            </a:r>
            <a:r>
              <a:rPr lang="en-GB" sz="1100" dirty="0" err="1">
                <a:latin typeface="+mn-lt"/>
              </a:rPr>
              <a:t>tuday</a:t>
            </a:r>
            <a:r>
              <a:rPr lang="en-GB" sz="1100" dirty="0">
                <a:latin typeface="+mn-lt"/>
              </a:rPr>
              <a:t> about role of business in challenging ageism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4F692-5365-154E-82BB-7F2FB93E29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76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2</a:t>
            </a:fld>
            <a:endParaRPr lang="en-GB"/>
          </a:p>
        </p:txBody>
      </p:sp>
    </p:spTree>
    <p:extLst>
      <p:ext uri="{BB962C8B-B14F-4D97-AF65-F5344CB8AC3E}">
        <p14:creationId xmlns:p14="http://schemas.microsoft.com/office/powerpoint/2010/main" val="2655045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4A4A49"/>
                </a:solidFill>
                <a:effectLst/>
                <a:latin typeface="gordita"/>
              </a:rPr>
              <a:t>We were set up to look at the impact of the ageing population and how society needs to respond to it.</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We are living longer than ever before and the age profile of our society is changing rapidly.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These changes will have big implications for all of us – including how we design our societies.</a:t>
            </a:r>
            <a:endParaRPr lang="en-GB" dirty="0"/>
          </a:p>
        </p:txBody>
      </p:sp>
      <p:sp>
        <p:nvSpPr>
          <p:cNvPr id="4" name="Slide Number Placeholder 3"/>
          <p:cNvSpPr>
            <a:spLocks noGrp="1"/>
          </p:cNvSpPr>
          <p:nvPr>
            <p:ph type="sldNum" sz="quarter" idx="5"/>
          </p:nvPr>
        </p:nvSpPr>
        <p:spPr/>
        <p:txBody>
          <a:bodyPr/>
          <a:lstStyle/>
          <a:p>
            <a:fld id="{5E88268B-C8ED-4E0F-B373-0BFF8FC0C240}" type="slidenum">
              <a:rPr lang="en-GB" smtClean="0"/>
              <a:t>3</a:t>
            </a:fld>
            <a:endParaRPr lang="en-GB"/>
          </a:p>
        </p:txBody>
      </p:sp>
    </p:spTree>
    <p:extLst>
      <p:ext uri="{BB962C8B-B14F-4D97-AF65-F5344CB8AC3E}">
        <p14:creationId xmlns:p14="http://schemas.microsoft.com/office/powerpoint/2010/main" val="1321550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E7E9EA"/>
                </a:solidFill>
                <a:effectLst/>
                <a:latin typeface="TwitterChirp"/>
              </a:rPr>
              <a:t>The Centre for Ageing Better is a charity working to create a society where everyone enjoys later life. We are </a:t>
            </a:r>
            <a:r>
              <a:rPr lang="en-GB" sz="2400" dirty="0"/>
              <a:t>funded by The National Lottery Community Fund and part of the government’s What Works Network.</a:t>
            </a:r>
            <a:endParaRPr lang="en-GB" sz="1200" b="0" i="0" dirty="0">
              <a:solidFill>
                <a:srgbClr val="E7E9EA"/>
              </a:solidFill>
              <a:effectLst/>
              <a:latin typeface="TwitterChirp"/>
            </a:endParaRPr>
          </a:p>
          <a:p>
            <a:endParaRPr lang="en-GB" dirty="0"/>
          </a:p>
          <a:p>
            <a:r>
              <a:rPr lang="en-GB" dirty="0"/>
              <a:t>We work across three different areas - </a:t>
            </a: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rPr>
              <a:t>We’re building an </a:t>
            </a:r>
            <a:r>
              <a:rPr lang="en-GB" sz="1200" b="1" dirty="0">
                <a:solidFill>
                  <a:schemeClr val="tx1"/>
                </a:solidFill>
              </a:rPr>
              <a:t>age-friendly movement </a:t>
            </a:r>
            <a:r>
              <a:rPr lang="en-GB" sz="1200" dirty="0">
                <a:solidFill>
                  <a:schemeClr val="tx1"/>
                </a:solidFill>
              </a:rPr>
              <a:t>across the country including a bold campaign to stamp out ageism.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rPr>
              <a:t>We’re influencing policy and practice so that everyone has access to </a:t>
            </a:r>
            <a:r>
              <a:rPr lang="en-GB" sz="1200" b="1" dirty="0">
                <a:solidFill>
                  <a:schemeClr val="tx1"/>
                </a:solidFill>
              </a:rPr>
              <a:t>good jobs</a:t>
            </a:r>
            <a:r>
              <a:rPr lang="en-GB" sz="1200" dirty="0">
                <a:solidFill>
                  <a:schemeClr val="tx1"/>
                </a:solidFill>
              </a:rPr>
              <a:t>, that are right for them, through their 50s and 60s and beyond.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rPr>
              <a:t>We’re working to ensure everyone can live in age-friendly, </a:t>
            </a:r>
            <a:r>
              <a:rPr lang="en-GB" sz="1200" b="1" dirty="0">
                <a:solidFill>
                  <a:schemeClr val="tx1"/>
                </a:solidFill>
              </a:rPr>
              <a:t>accessible homes </a:t>
            </a:r>
            <a:r>
              <a:rPr lang="en-GB" sz="1200" dirty="0">
                <a:solidFill>
                  <a:schemeClr val="tx1"/>
                </a:solidFill>
              </a:rPr>
              <a:t>in intergenerational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fld id="{D7A32EAF-8E66-44BC-ACE8-7771E337C85C}" type="slidenum">
              <a:rPr lang="en-GB" smtClean="0"/>
              <a:t>4</a:t>
            </a:fld>
            <a:endParaRPr lang="en-GB"/>
          </a:p>
        </p:txBody>
      </p:sp>
    </p:spTree>
    <p:extLst>
      <p:ext uri="{BB962C8B-B14F-4D97-AF65-F5344CB8AC3E}">
        <p14:creationId xmlns:p14="http://schemas.microsoft.com/office/powerpoint/2010/main" val="137197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5</a:t>
            </a:fld>
            <a:endParaRPr lang="en-GB"/>
          </a:p>
        </p:txBody>
      </p:sp>
    </p:spTree>
    <p:extLst>
      <p:ext uri="{BB962C8B-B14F-4D97-AF65-F5344CB8AC3E}">
        <p14:creationId xmlns:p14="http://schemas.microsoft.com/office/powerpoint/2010/main" val="1199179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Ageism is a bias against people based on their 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1" dirty="0">
                <a:solidFill>
                  <a:srgbClr val="3C4245"/>
                </a:solidFill>
                <a:effectLst/>
                <a:latin typeface="Arial" panose="020B0604020202020204" pitchFamily="34" charset="0"/>
              </a:rPr>
              <a:t>WHO: refers to the stereotypes (how we think), prejudice (how we feel) and discrimination (how we act) towards others based on age.</a:t>
            </a:r>
            <a:endParaRPr lang="en-GB" sz="1800" b="1" i="1" dirty="0"/>
          </a:p>
          <a:p>
            <a:endParaRPr lang="en-GB" sz="1800" dirty="0">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Ageism affects everyone. From the minute we’re born, we’re judged according to how old we are. And it will impact</a:t>
            </a:r>
            <a:r>
              <a:rPr lang="en-GB" sz="1800" dirty="0">
                <a:effectLst/>
                <a:latin typeface="Calibri" panose="020F0502020204030204" pitchFamily="34" charset="0"/>
                <a:ea typeface="Calibri" panose="020F0502020204030204" pitchFamily="34" charset="0"/>
              </a:rPr>
              <a:t> </a:t>
            </a:r>
            <a:r>
              <a:rPr lang="en-GB" sz="1800" dirty="0">
                <a:effectLst/>
                <a:latin typeface="Arial" panose="020B0604020202020204" pitchFamily="34" charset="0"/>
                <a:ea typeface="Calibri" panose="020F0502020204030204" pitchFamily="34" charset="0"/>
              </a:rPr>
              <a:t>us all at some point</a:t>
            </a:r>
            <a:r>
              <a:rPr lang="en-GB" sz="1800" dirty="0">
                <a:solidFill>
                  <a:srgbClr val="000000"/>
                </a:solidFill>
                <a:effectLst/>
                <a:latin typeface="Arial" panose="020B0604020202020204" pitchFamily="34" charset="0"/>
                <a:ea typeface="Calibri" panose="020F0502020204030204" pitchFamily="34" charset="0"/>
              </a:rPr>
              <a:t>, particularly as we get older.</a:t>
            </a:r>
            <a:endParaRPr lang="en-GB" sz="1800" dirty="0">
              <a:effectLst/>
              <a:latin typeface="Arial" panose="020B060402020202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sz="1800" i="0" dirty="0">
                <a:effectLst/>
                <a:latin typeface="Arial" panose="020B0604020202020204" pitchFamily="34" charset="0"/>
                <a:ea typeface="Calibri" panose="020F0502020204030204" pitchFamily="34" charset="0"/>
              </a:rPr>
              <a:t>In the UK, it’s one of the most widespread form of discrimination, with </a:t>
            </a:r>
            <a:r>
              <a:rPr lang="en-GB" sz="1800" i="0" u="sng" dirty="0">
                <a:solidFill>
                  <a:srgbClr val="0563C1"/>
                </a:solidFill>
                <a:effectLst/>
                <a:latin typeface="Arial" panose="020B0604020202020204" pitchFamily="34" charset="0"/>
                <a:ea typeface="Calibri" panose="020F0502020204030204" pitchFamily="34" charset="0"/>
                <a:hlinkClick r:id="rId3"/>
              </a:rPr>
              <a:t>1 in 3 people experiencing </a:t>
            </a:r>
            <a:r>
              <a:rPr lang="en-GB" sz="1800" i="0" dirty="0">
                <a:effectLst/>
                <a:latin typeface="Calibri" panose="020F0502020204030204" pitchFamily="34" charset="0"/>
                <a:ea typeface="Calibri" panose="020F0502020204030204" pitchFamily="34" charset="0"/>
              </a:rPr>
              <a:t> </a:t>
            </a:r>
            <a:r>
              <a:rPr lang="en-GB" sz="1800" i="0" dirty="0">
                <a:effectLst/>
                <a:latin typeface="Arial" panose="020B0604020202020204" pitchFamily="34" charset="0"/>
                <a:ea typeface="Calibri" panose="020F0502020204030204" pitchFamily="34" charset="0"/>
              </a:rPr>
              <a:t>prejudice because of their age.</a:t>
            </a:r>
            <a:r>
              <a:rPr lang="en-GB" sz="1800" i="0" dirty="0">
                <a:effectLst/>
                <a:latin typeface="Calibri" panose="020F0502020204030204" pitchFamily="34" charset="0"/>
                <a:ea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sz="1800" dirty="0">
                <a:effectLst/>
                <a:latin typeface="Arial" panose="020B0604020202020204" pitchFamily="34" charset="0"/>
                <a:ea typeface="Calibri" panose="020F0502020204030204" pitchFamily="34" charset="0"/>
              </a:rPr>
              <a:t>Ageism affects how society sees older people: they’re often reduced to stereotypes and treated as a burden.</a:t>
            </a:r>
            <a:endParaRPr lang="en-GB" sz="1800" dirty="0">
              <a:effectLst/>
              <a:latin typeface="Calibri" panose="020F050202020403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sz="1800" dirty="0">
                <a:effectLst/>
                <a:latin typeface="Arial" panose="020B0604020202020204" pitchFamily="34" charset="0"/>
                <a:ea typeface="Calibri" panose="020F0502020204030204" pitchFamily="34" charset="0"/>
              </a:rPr>
              <a:t>And it even affects how we see ourselves: as the years progress, we come to think that we’re ‘past it’ or ‘over the hill’</a:t>
            </a:r>
          </a:p>
        </p:txBody>
      </p:sp>
      <p:sp>
        <p:nvSpPr>
          <p:cNvPr id="4" name="Slide Number Placeholder 3"/>
          <p:cNvSpPr>
            <a:spLocks noGrp="1"/>
          </p:cNvSpPr>
          <p:nvPr>
            <p:ph type="sldNum" sz="quarter" idx="5"/>
          </p:nvPr>
        </p:nvSpPr>
        <p:spPr/>
        <p:txBody>
          <a:bodyPr/>
          <a:lstStyle/>
          <a:p>
            <a:fld id="{EC4DD222-B6C8-4E56-94A5-FB12940BC818}" type="slidenum">
              <a:rPr lang="en-GB" smtClean="0"/>
              <a:t>6</a:t>
            </a:fld>
            <a:endParaRPr lang="en-GB"/>
          </a:p>
        </p:txBody>
      </p:sp>
    </p:spTree>
    <p:extLst>
      <p:ext uri="{BB962C8B-B14F-4D97-AF65-F5344CB8AC3E}">
        <p14:creationId xmlns:p14="http://schemas.microsoft.com/office/powerpoint/2010/main" val="3479838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AGEISM IS EVERYWHERE</a:t>
            </a:r>
          </a:p>
          <a:p>
            <a:pPr marL="171450" indent="-171450">
              <a:buFontTx/>
              <a:buChar char="-"/>
            </a:pPr>
            <a:r>
              <a:rPr lang="en-GB" b="0" dirty="0"/>
              <a:t>Workplaces, healthcare, politics, media and advertising, even birthday cards</a:t>
            </a:r>
          </a:p>
          <a:p>
            <a:pPr marL="171450" indent="-171450">
              <a:buFontTx/>
              <a:buChar char="-"/>
            </a:pPr>
            <a:r>
              <a:rPr lang="en-GB" b="0" dirty="0"/>
              <a:t>We are bombarded with messages that make us feel bad about getting older and try to make us believe it is something we can, and should, fight</a:t>
            </a:r>
          </a:p>
          <a:p>
            <a:pPr marL="171450" indent="-171450">
              <a:buFontTx/>
              <a:buChar char="-"/>
            </a:pPr>
            <a:endParaRPr lang="en-GB" b="0" dirty="0"/>
          </a:p>
          <a:p>
            <a:r>
              <a:rPr lang="en-GB" sz="1200" b="1" dirty="0">
                <a:solidFill>
                  <a:srgbClr val="1E4E79"/>
                </a:solidFill>
                <a:effectLst/>
                <a:latin typeface="Calibri"/>
                <a:cs typeface="Calibri"/>
              </a:rPr>
              <a:t>From our research we know that </a:t>
            </a:r>
            <a:r>
              <a:rPr lang="en-GB" sz="1200" b="1" dirty="0">
                <a:solidFill>
                  <a:srgbClr val="000000"/>
                </a:solidFill>
                <a:effectLst/>
                <a:latin typeface="Calibri"/>
                <a:cs typeface="Calibri"/>
              </a:rPr>
              <a:t>ageist </a:t>
            </a:r>
            <a:r>
              <a:rPr lang="en-GB" b="1" dirty="0">
                <a:solidFill>
                  <a:srgbClr val="000000"/>
                </a:solidFill>
                <a:latin typeface="Calibri"/>
                <a:cs typeface="Calibri"/>
              </a:rPr>
              <a:t>narratives </a:t>
            </a:r>
            <a:r>
              <a:rPr lang="en-GB" sz="1200" b="1" dirty="0">
                <a:solidFill>
                  <a:srgbClr val="000000"/>
                </a:solidFill>
                <a:effectLst/>
                <a:latin typeface="Calibri"/>
                <a:cs typeface="Calibri"/>
              </a:rPr>
              <a:t>can include</a:t>
            </a:r>
            <a:r>
              <a:rPr lang="en-GB" b="1" dirty="0">
                <a:solidFill>
                  <a:srgbClr val="000000"/>
                </a:solidFill>
                <a:latin typeface="Calibri"/>
                <a:cs typeface="Calibri"/>
              </a:rPr>
              <a:t> </a:t>
            </a:r>
            <a:endParaRPr lang="en-GB" sz="1200" b="1" dirty="0">
              <a:solidFill>
                <a:srgbClr val="000000"/>
              </a:solidFill>
              <a:effectLst/>
              <a:latin typeface="Calibri" panose="020F0502020204030204" pitchFamily="34" charset="0"/>
              <a:cs typeface="Calibri"/>
            </a:endParaRPr>
          </a:p>
          <a:p>
            <a:pPr marL="285750" indent="-285750" rtl="0" fontAlgn="ctr">
              <a:spcBef>
                <a:spcPts val="0"/>
              </a:spcBef>
              <a:spcAft>
                <a:spcPts val="0"/>
              </a:spcAft>
              <a:buFontTx/>
              <a:buChar char="-"/>
            </a:pPr>
            <a:r>
              <a:rPr lang="en-GB" sz="1200" dirty="0">
                <a:solidFill>
                  <a:srgbClr val="000000"/>
                </a:solidFill>
                <a:effectLst/>
                <a:latin typeface="Calibri" panose="020F0502020204030204" pitchFamily="34" charset="0"/>
              </a:rPr>
              <a:t>pitting age groups against each other</a:t>
            </a:r>
          </a:p>
          <a:p>
            <a:pPr marL="285750" indent="-285750" rtl="0" fontAlgn="ctr">
              <a:spcBef>
                <a:spcPts val="0"/>
              </a:spcBef>
              <a:spcAft>
                <a:spcPts val="0"/>
              </a:spcAft>
              <a:buFontTx/>
              <a:buChar char="-"/>
            </a:pPr>
            <a:r>
              <a:rPr lang="en-GB" sz="1200" dirty="0">
                <a:solidFill>
                  <a:srgbClr val="000000"/>
                </a:solidFill>
                <a:effectLst/>
                <a:latin typeface="Calibri" panose="020F0502020204030204" pitchFamily="34" charset="0"/>
              </a:rPr>
              <a:t>reducing people to stereotypes</a:t>
            </a:r>
          </a:p>
          <a:p>
            <a:pPr marL="285750" indent="-285750" rtl="0" fontAlgn="ctr">
              <a:spcBef>
                <a:spcPts val="0"/>
              </a:spcBef>
              <a:spcAft>
                <a:spcPts val="0"/>
              </a:spcAft>
              <a:buFontTx/>
              <a:buChar char="-"/>
            </a:pPr>
            <a:r>
              <a:rPr lang="en-GB" sz="1200" dirty="0">
                <a:solidFill>
                  <a:srgbClr val="000000"/>
                </a:solidFill>
                <a:effectLst/>
                <a:latin typeface="Calibri" panose="020F0502020204030204" pitchFamily="34" charset="0"/>
              </a:rPr>
              <a:t>portraying later life as a time of frailty and decline</a:t>
            </a:r>
            <a:endParaRPr lang="en-GB" b="1" dirty="0"/>
          </a:p>
        </p:txBody>
      </p:sp>
      <p:sp>
        <p:nvSpPr>
          <p:cNvPr id="4" name="Slide Number Placeholder 3"/>
          <p:cNvSpPr>
            <a:spLocks noGrp="1"/>
          </p:cNvSpPr>
          <p:nvPr>
            <p:ph type="sldNum" sz="quarter" idx="5"/>
          </p:nvPr>
        </p:nvSpPr>
        <p:spPr/>
        <p:txBody>
          <a:bodyPr/>
          <a:lstStyle/>
          <a:p>
            <a:fld id="{D823AC83-DDF4-4F19-A82D-0A6893AD95F7}" type="slidenum">
              <a:rPr lang="en-GB" smtClean="0"/>
              <a:t>7</a:t>
            </a:fld>
            <a:endParaRPr lang="en-GB"/>
          </a:p>
        </p:txBody>
      </p:sp>
    </p:spTree>
    <p:extLst>
      <p:ext uri="{BB962C8B-B14F-4D97-AF65-F5344CB8AC3E}">
        <p14:creationId xmlns:p14="http://schemas.microsoft.com/office/powerpoint/2010/main" val="1853349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Kim Kardashian, NY Times</a:t>
            </a:r>
          </a:p>
          <a:p>
            <a:endParaRPr lang="en-GB" sz="1800" dirty="0"/>
          </a:p>
          <a:p>
            <a:r>
              <a:rPr lang="en-GB" sz="1800" dirty="0"/>
              <a:t>A good example of which is how women’s ageing is often seen more negatively than men’s ageing – and much more closely linked to notions of beauty</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i="0" dirty="0">
              <a:solidFill>
                <a:srgbClr val="212B32"/>
              </a:solidFill>
              <a:effectLst/>
              <a:latin typeface="Frutiger W0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dirty="0">
                <a:solidFill>
                  <a:srgbClr val="212B32"/>
                </a:solidFill>
                <a:effectLst/>
                <a:latin typeface="Frutiger W01"/>
              </a:rPr>
              <a:t>It highlights that age can overlay with other characteristics such as ethnicity or gender so where already marginalised groups can face further prejudice as they get older, ageism can intensify the levels of prejudice they face. </a:t>
            </a:r>
            <a:endParaRPr lang="en-US" sz="1800" dirty="0">
              <a:highlight>
                <a:srgbClr val="FFFF00"/>
              </a:highlight>
              <a:cs typeface="+mn-cs"/>
            </a:endParaRPr>
          </a:p>
        </p:txBody>
      </p:sp>
      <p:sp>
        <p:nvSpPr>
          <p:cNvPr id="4" name="Slide Number Placeholder 3"/>
          <p:cNvSpPr>
            <a:spLocks noGrp="1"/>
          </p:cNvSpPr>
          <p:nvPr>
            <p:ph type="sldNum" sz="quarter" idx="5"/>
          </p:nvPr>
        </p:nvSpPr>
        <p:spPr/>
        <p:txBody>
          <a:bodyPr/>
          <a:lstStyle/>
          <a:p>
            <a:fld id="{5E88268B-C8ED-4E0F-B373-0BFF8FC0C240}" type="slidenum">
              <a:rPr lang="en-GB" smtClean="0"/>
              <a:t>8</a:t>
            </a:fld>
            <a:endParaRPr lang="en-GB"/>
          </a:p>
        </p:txBody>
      </p:sp>
    </p:spTree>
    <p:extLst>
      <p:ext uri="{BB962C8B-B14F-4D97-AF65-F5344CB8AC3E}">
        <p14:creationId xmlns:p14="http://schemas.microsoft.com/office/powerpoint/2010/main" val="66724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9</a:t>
            </a:fld>
            <a:endParaRPr lang="en-GB"/>
          </a:p>
        </p:txBody>
      </p:sp>
    </p:spTree>
    <p:extLst>
      <p:ext uri="{BB962C8B-B14F-4D97-AF65-F5344CB8AC3E}">
        <p14:creationId xmlns:p14="http://schemas.microsoft.com/office/powerpoint/2010/main" val="3011594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1" dirty="0"/>
              <a:t>We also know of the real-world impact this ageism can have . </a:t>
            </a:r>
            <a:r>
              <a:rPr lang="en-GB" sz="1800" b="1" i="0" u="none" strike="noStrike" baseline="0" dirty="0">
                <a:solidFill>
                  <a:srgbClr val="503271"/>
                </a:solidFill>
                <a:latin typeface="Gordita-Medium"/>
              </a:rPr>
              <a:t>It can cause a huge range of harms, in a wide range of contexts</a:t>
            </a:r>
            <a:endParaRPr lang="en-GB" b="1" dirty="0"/>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4A4A49"/>
                </a:solidFill>
                <a:effectLst/>
                <a:latin typeface="gordita"/>
              </a:rPr>
              <a:t>The workplace is one area that ageism most clearly manifests</a:t>
            </a:r>
            <a:r>
              <a:rPr lang="en-GB" b="0" i="0" dirty="0">
                <a:solidFill>
                  <a:srgbClr val="4A4A49"/>
                </a:solidFill>
                <a:effectLst/>
                <a:latin typeface="gordita"/>
              </a:rPr>
              <a:t> - for example, we know over 50s get fewer opportunities for training and progression than younger peers, and are </a:t>
            </a:r>
            <a:r>
              <a:rPr lang="en-GB" dirty="0"/>
              <a:t>seen as having lower levels of performance, and less ability to learn. </a:t>
            </a:r>
            <a:r>
              <a:rPr lang="en-GB" sz="1800" b="0" i="0" u="none" strike="noStrike" baseline="0" dirty="0">
                <a:solidFill>
                  <a:srgbClr val="503271"/>
                </a:solidFill>
                <a:latin typeface="Gordita-Regular"/>
              </a:rPr>
              <a:t>36% of 50 to 70 year olds saying that their age would disadvantage them in applying for jobs</a:t>
            </a:r>
            <a:r>
              <a:rPr lang="en-GB" sz="1800" b="0" i="0" u="none" strike="noStrike" baseline="0" dirty="0">
                <a:solidFill>
                  <a:srgbClr val="3D3C3B"/>
                </a:solidFill>
                <a:latin typeface="Gordita-Regular"/>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4A4A49"/>
              </a:solidFill>
              <a:effectLst/>
              <a:latin typeface="gordit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Arial" panose="020B0604020202020204" pitchFamily="34" charset="0"/>
                <a:ea typeface="Calibri" panose="020F0502020204030204" pitchFamily="34" charset="0"/>
              </a:rPr>
              <a:t>Housing: </a:t>
            </a:r>
            <a:r>
              <a:rPr lang="en-GB" sz="1200" dirty="0">
                <a:effectLst/>
                <a:latin typeface="Arial" panose="020B0604020202020204" pitchFamily="34" charset="0"/>
                <a:ea typeface="Calibri" panose="020F0502020204030204" pitchFamily="34" charset="0"/>
              </a:rPr>
              <a:t>A focus on ‘first time buyers’ ignores the fact that homes need to be designed for all ages. Less than ten per cent of homes have basic features that make them accessible for all ages and abilities. Also seen </a:t>
            </a:r>
            <a:r>
              <a:rPr lang="en-GB" dirty="0"/>
              <a:t>with a reluctance on the part of developers in recent years to build higher levels of accessibility into new homes</a:t>
            </a:r>
            <a:r>
              <a:rPr lang="en-GB" sz="1200" dirty="0">
                <a:effectLst/>
                <a:latin typeface="Arial" panose="020B0604020202020204" pitchFamily="34" charset="0"/>
              </a:rPr>
              <a:t>. </a:t>
            </a:r>
            <a:r>
              <a:rPr lang="en-GB" sz="1200" dirty="0">
                <a:effectLst/>
                <a:latin typeface="Arial" panose="020B0604020202020204" pitchFamily="34" charset="0"/>
                <a:ea typeface="Calibri" panose="020F0502020204030204" pitchFamily="34" charset="0"/>
              </a:rPr>
              <a:t>There’s also a particularly pernicious narrative around downsizing which is based on the idea that people at a certain point in their lives are taking up too much room and should make way for younger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dirty="0">
              <a:solidFill>
                <a:srgbClr val="212B3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212B32"/>
                </a:solidFill>
                <a:effectLst/>
                <a:latin typeface="Frutiger W01"/>
              </a:rPr>
              <a:t>Another area is health care </a:t>
            </a:r>
            <a:r>
              <a:rPr lang="en-GB" b="0" i="0" dirty="0">
                <a:solidFill>
                  <a:srgbClr val="212B32"/>
                </a:solidFill>
                <a:effectLst/>
                <a:latin typeface="Frutiger W01"/>
              </a:rPr>
              <a:t>- Studies suggest age might impact people’s access to treatment – for example, older people with mental health problems are more likely to be prescribed anti-depressants and less likely to be referred for talking therapies. </a:t>
            </a:r>
            <a:r>
              <a:rPr lang="en-GB" sz="1800" b="0" i="0" u="none" strike="noStrike" baseline="0" dirty="0">
                <a:solidFill>
                  <a:srgbClr val="3D3C3B"/>
                </a:solidFill>
                <a:latin typeface="Gordita-Regular"/>
              </a:rPr>
              <a:t>During the pandemic, we ‘do not attempt resuscitation’ decisions being made without consultation with </a:t>
            </a:r>
            <a:r>
              <a:rPr lang="en-GB" sz="1800" b="0" i="0" u="none" strike="noStrike" baseline="0" dirty="0">
                <a:solidFill>
                  <a:srgbClr val="503271"/>
                </a:solidFill>
                <a:latin typeface="Gordita-Regular"/>
              </a:rPr>
              <a:t>individuals or their families.</a:t>
            </a:r>
            <a:endParaRPr lang="en-GB" b="0" i="0" dirty="0">
              <a:solidFill>
                <a:srgbClr val="212B32"/>
              </a:solidFill>
              <a:effectLst/>
              <a:latin typeface="Frutiger W01"/>
            </a:endParaRPr>
          </a:p>
          <a:p>
            <a:endParaRPr lang="en-GB" b="0" i="0" dirty="0">
              <a:solidFill>
                <a:srgbClr val="212B32"/>
              </a:solidFill>
              <a:effectLst/>
              <a:latin typeface="Frutiger W01"/>
            </a:endParaRPr>
          </a:p>
          <a:p>
            <a:r>
              <a:rPr lang="en-GB" b="1" i="0" dirty="0">
                <a:solidFill>
                  <a:srgbClr val="212B32"/>
                </a:solidFill>
                <a:effectLst/>
                <a:latin typeface="Frutiger W01"/>
              </a:rPr>
              <a:t>Media and advertising: </a:t>
            </a:r>
            <a:r>
              <a:rPr lang="en-GB" b="0" dirty="0"/>
              <a:t>Skills seemingly become invalid at a certain age. </a:t>
            </a:r>
            <a:r>
              <a:rPr lang="en-GB" b="0" i="0" dirty="0">
                <a:solidFill>
                  <a:srgbClr val="4A4A49"/>
                </a:solidFill>
                <a:effectLst/>
                <a:latin typeface="gordita"/>
              </a:rPr>
              <a:t>Countdown presenter Anne Robinson joked that she’s the oldest woman on TV who’s not judging cakes. In advertising, over 50s are largely absent – at least from the marketing of everyday products and the industry itself could even be described as anti-ageing. This is despite </a:t>
            </a:r>
            <a:r>
              <a:rPr lang="en-GB" b="0" i="0" dirty="0">
                <a:solidFill>
                  <a:srgbClr val="212B32"/>
                </a:solidFill>
                <a:effectLst/>
                <a:latin typeface="Frutiger W01"/>
              </a:rPr>
              <a:t>over 50s accounting for </a:t>
            </a:r>
            <a:r>
              <a:rPr lang="en-GB" b="0" i="0" dirty="0">
                <a:solidFill>
                  <a:srgbClr val="4A4A49"/>
                </a:solidFill>
                <a:effectLst/>
                <a:latin typeface="gordita"/>
              </a:rPr>
              <a:t>54% of total household consumer spending. </a:t>
            </a:r>
          </a:p>
        </p:txBody>
      </p:sp>
      <p:sp>
        <p:nvSpPr>
          <p:cNvPr id="4" name="Slide Number Placeholder 3"/>
          <p:cNvSpPr>
            <a:spLocks noGrp="1"/>
          </p:cNvSpPr>
          <p:nvPr>
            <p:ph type="sldNum" sz="quarter" idx="5"/>
          </p:nvPr>
        </p:nvSpPr>
        <p:spPr/>
        <p:txBody>
          <a:bodyPr/>
          <a:lstStyle/>
          <a:p>
            <a:fld id="{EC4DD222-B6C8-4E56-94A5-FB12940BC818}" type="slidenum">
              <a:rPr lang="en-GB" smtClean="0"/>
              <a:t>13</a:t>
            </a:fld>
            <a:endParaRPr lang="en-GB"/>
          </a:p>
        </p:txBody>
      </p:sp>
    </p:spTree>
    <p:extLst>
      <p:ext uri="{BB962C8B-B14F-4D97-AF65-F5344CB8AC3E}">
        <p14:creationId xmlns:p14="http://schemas.microsoft.com/office/powerpoint/2010/main" val="306064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14</a:t>
            </a:fld>
            <a:endParaRPr lang="en-GB"/>
          </a:p>
        </p:txBody>
      </p:sp>
    </p:spTree>
    <p:extLst>
      <p:ext uri="{BB962C8B-B14F-4D97-AF65-F5344CB8AC3E}">
        <p14:creationId xmlns:p14="http://schemas.microsoft.com/office/powerpoint/2010/main" val="406516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What does society really think about ageing ? </a:t>
            </a:r>
            <a:endParaRPr lang="en-US" b="1" dirty="0"/>
          </a:p>
          <a:p>
            <a:endParaRPr lang="en-US" dirty="0"/>
          </a:p>
          <a:p>
            <a:r>
              <a:rPr lang="en-US" dirty="0"/>
              <a:t>We are working on a project to try to get to the root of this stuff and to try to develop a more constructive and realistic narrative on ageing that resonates with the public</a:t>
            </a:r>
            <a:endParaRPr lang="en-US" dirty="0">
              <a:cs typeface="Calibri"/>
            </a:endParaRPr>
          </a:p>
          <a:p>
            <a:endParaRPr lang="en-US" dirty="0">
              <a:cs typeface="Calibri"/>
            </a:endParaRPr>
          </a:p>
          <a:p>
            <a:r>
              <a:rPr lang="en-US" dirty="0"/>
              <a:t>Last year we launched a report which analyzed the way ageing and older people are talked about across different sectors. We looked at thousands of texts from across different sectors and industries (politics, media, advertising and charities) to test that and try understand the dominant themes – some key ones:</a:t>
            </a:r>
            <a:endParaRPr lang="en-US" dirty="0">
              <a:cs typeface="Calibri"/>
            </a:endParaRPr>
          </a:p>
          <a:p>
            <a:endParaRPr lang="en-US" dirty="0"/>
          </a:p>
          <a:p>
            <a:r>
              <a:rPr lang="en-US" b="1" dirty="0"/>
              <a:t>Ageing or being old automatically being seen as a time of decline </a:t>
            </a:r>
            <a:r>
              <a:rPr lang="en-US" dirty="0"/>
              <a:t>– you hear people saying they’re past it, over the hill, washed up. This idea that people inevitably lose their ability and faculties as they get older.</a:t>
            </a:r>
          </a:p>
          <a:p>
            <a:endParaRPr lang="en-US" dirty="0"/>
          </a:p>
          <a:p>
            <a:r>
              <a:rPr lang="en-US" b="1" dirty="0"/>
              <a:t>Older people being characterized as frail, vulnerable and dependent </a:t>
            </a:r>
            <a:r>
              <a:rPr lang="en-US" dirty="0"/>
              <a:t>– we saw a loot of this in all the media coverage around COVID-19</a:t>
            </a:r>
          </a:p>
          <a:p>
            <a:endParaRPr lang="en-US" b="1" dirty="0"/>
          </a:p>
          <a:p>
            <a:r>
              <a:rPr lang="en-US" b="1" dirty="0"/>
              <a:t>The ageing population or older people being a burden on society, an expensive and a drain on resources </a:t>
            </a:r>
            <a:r>
              <a:rPr lang="en-US" dirty="0"/>
              <a:t>– also this idea of a competition for resources and older people having it all at the expense of younger people.</a:t>
            </a:r>
          </a:p>
        </p:txBody>
      </p:sp>
      <p:sp>
        <p:nvSpPr>
          <p:cNvPr id="4" name="Slide Number Placeholder 3"/>
          <p:cNvSpPr>
            <a:spLocks noGrp="1"/>
          </p:cNvSpPr>
          <p:nvPr>
            <p:ph type="sldNum" sz="quarter" idx="5"/>
          </p:nvPr>
        </p:nvSpPr>
        <p:spPr/>
        <p:txBody>
          <a:bodyPr/>
          <a:lstStyle/>
          <a:p>
            <a:fld id="{EC4DD222-B6C8-4E56-94A5-FB12940BC818}" type="slidenum">
              <a:rPr lang="en-GB" smtClean="0"/>
              <a:t>15</a:t>
            </a:fld>
            <a:endParaRPr lang="en-GB"/>
          </a:p>
        </p:txBody>
      </p:sp>
    </p:spTree>
    <p:extLst>
      <p:ext uri="{BB962C8B-B14F-4D97-AF65-F5344CB8AC3E}">
        <p14:creationId xmlns:p14="http://schemas.microsoft.com/office/powerpoint/2010/main" val="1629614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4DD222-B6C8-4E56-94A5-FB12940BC818}" type="slidenum">
              <a:rPr lang="en-GB" smtClean="0"/>
              <a:t>16</a:t>
            </a:fld>
            <a:endParaRPr lang="en-GB"/>
          </a:p>
        </p:txBody>
      </p:sp>
    </p:spTree>
    <p:extLst>
      <p:ext uri="{BB962C8B-B14F-4D97-AF65-F5344CB8AC3E}">
        <p14:creationId xmlns:p14="http://schemas.microsoft.com/office/powerpoint/2010/main" val="1808898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Social media also has caricatures of older people, which can often be gendered, </a:t>
            </a:r>
            <a:r>
              <a:rPr lang="en-GB" dirty="0"/>
              <a:t>with women often portrayed as either looking ugly and unpleasant (e.g. ‘old hag’) or being referred to in a much more patronising manner (e.g. ‘little old lady’). Older men are often described in such a way that suggests they are stuck in their ways (e.g. ‘old codger’) and sometimes as creepy (e.g. ‘dirty old man’).</a:t>
            </a:r>
          </a:p>
        </p:txBody>
      </p:sp>
      <p:sp>
        <p:nvSpPr>
          <p:cNvPr id="4" name="Slide Number Placeholder 3"/>
          <p:cNvSpPr>
            <a:spLocks noGrp="1"/>
          </p:cNvSpPr>
          <p:nvPr>
            <p:ph type="sldNum" sz="quarter" idx="5"/>
          </p:nvPr>
        </p:nvSpPr>
        <p:spPr/>
        <p:txBody>
          <a:bodyPr/>
          <a:lstStyle/>
          <a:p>
            <a:fld id="{29F19DC5-C9AE-4AFE-AFE5-1F9C8555672A}" type="slidenum">
              <a:rPr lang="en-GB" smtClean="0"/>
              <a:t>17</a:t>
            </a:fld>
            <a:endParaRPr lang="en-GB"/>
          </a:p>
        </p:txBody>
      </p:sp>
    </p:spTree>
    <p:extLst>
      <p:ext uri="{BB962C8B-B14F-4D97-AF65-F5344CB8AC3E}">
        <p14:creationId xmlns:p14="http://schemas.microsoft.com/office/powerpoint/2010/main" val="3955966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Often very muted colours with passive actions – i.e. sitting around drinking tea </a:t>
            </a:r>
          </a:p>
        </p:txBody>
      </p:sp>
      <p:sp>
        <p:nvSpPr>
          <p:cNvPr id="4" name="Slide Number Placeholder 3"/>
          <p:cNvSpPr>
            <a:spLocks noGrp="1"/>
          </p:cNvSpPr>
          <p:nvPr>
            <p:ph type="sldNum" sz="quarter" idx="5"/>
          </p:nvPr>
        </p:nvSpPr>
        <p:spPr/>
        <p:txBody>
          <a:bodyPr/>
          <a:lstStyle/>
          <a:p>
            <a:fld id="{EC4DD222-B6C8-4E56-94A5-FB12940BC818}" type="slidenum">
              <a:rPr lang="en-GB" smtClean="0"/>
              <a:t>18</a:t>
            </a:fld>
            <a:endParaRPr lang="en-GB"/>
          </a:p>
        </p:txBody>
      </p:sp>
    </p:spTree>
    <p:extLst>
      <p:ext uri="{BB962C8B-B14F-4D97-AF65-F5344CB8AC3E}">
        <p14:creationId xmlns:p14="http://schemas.microsoft.com/office/powerpoint/2010/main" val="2487825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29F19DC5-C9AE-4AFE-AFE5-1F9C8555672A}" type="slidenum">
              <a:rPr lang="en-GB" smtClean="0"/>
              <a:t>19</a:t>
            </a:fld>
            <a:endParaRPr lang="en-GB"/>
          </a:p>
        </p:txBody>
      </p:sp>
    </p:spTree>
    <p:extLst>
      <p:ext uri="{BB962C8B-B14F-4D97-AF65-F5344CB8AC3E}">
        <p14:creationId xmlns:p14="http://schemas.microsoft.com/office/powerpoint/2010/main" val="1166197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Are images used in the UK, across different sectors like media, advertising and by the public representative and inclusive when it comes to age</a:t>
            </a:r>
          </a:p>
          <a:p>
            <a:endParaRPr lang="en-GB" dirty="0"/>
          </a:p>
          <a:p>
            <a:r>
              <a:rPr lang="en-GB" dirty="0"/>
              <a:t>Short answer is ‘no’</a:t>
            </a:r>
          </a:p>
          <a:p>
            <a:endParaRPr lang="en-GB" dirty="0"/>
          </a:p>
        </p:txBody>
      </p:sp>
      <p:sp>
        <p:nvSpPr>
          <p:cNvPr id="4" name="Slide Number Placeholder 3"/>
          <p:cNvSpPr>
            <a:spLocks noGrp="1"/>
          </p:cNvSpPr>
          <p:nvPr>
            <p:ph type="sldNum" sz="quarter" idx="5"/>
          </p:nvPr>
        </p:nvSpPr>
        <p:spPr/>
        <p:txBody>
          <a:bodyPr/>
          <a:lstStyle/>
          <a:p>
            <a:fld id="{5E88268B-C8ED-4E0F-B373-0BFF8FC0C240}" type="slidenum">
              <a:rPr lang="en-GB" smtClean="0"/>
              <a:t>20</a:t>
            </a:fld>
            <a:endParaRPr lang="en-GB"/>
          </a:p>
        </p:txBody>
      </p:sp>
    </p:spTree>
    <p:extLst>
      <p:ext uri="{BB962C8B-B14F-4D97-AF65-F5344CB8AC3E}">
        <p14:creationId xmlns:p14="http://schemas.microsoft.com/office/powerpoint/2010/main" val="1554058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800" b="0" i="0" u="none" strike="noStrike" dirty="0">
                <a:solidFill>
                  <a:srgbClr val="000000"/>
                </a:solidFill>
                <a:effectLst/>
                <a:latin typeface="Calibri" panose="020F0502020204030204" pitchFamily="34" charset="0"/>
              </a:rPr>
              <a:t>Here are some more examples of images that appear in the media regularly and that are the first results in google and image libraries</a:t>
            </a:r>
          </a:p>
          <a:p>
            <a:pPr algn="l" rtl="0" fontAlgn="base"/>
            <a:endParaRPr lang="en-GB" sz="1800" b="1"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Unfortunately, we’re highly reliant on outdated and negative stereotype</a:t>
            </a:r>
            <a:r>
              <a:rPr lang="en-GB" sz="1800" b="0" i="0" u="none" strike="noStrike" dirty="0">
                <a:solidFill>
                  <a:srgbClr val="000000"/>
                </a:solidFill>
                <a:effectLst/>
                <a:latin typeface="Calibri" panose="020F0502020204030204" pitchFamily="34" charset="0"/>
              </a:rPr>
              <a:t>s - vulnerable pensioners, older people framed as inherently vulnerable or lonely</a:t>
            </a:r>
          </a:p>
          <a:p>
            <a:pPr algn="l" rtl="0" fontAlgn="base"/>
            <a:endParaRPr lang="en-GB" sz="1800" b="0" i="0" u="none" strike="noStrike" dirty="0">
              <a:solidFill>
                <a:srgbClr val="000000"/>
              </a:solidFill>
              <a:effectLst/>
              <a:latin typeface="Calibri" panose="020F0502020204030204" pitchFamily="34" charset="0"/>
            </a:endParaRPr>
          </a:p>
          <a:p>
            <a:pPr algn="l" rtl="0" fontAlgn="base"/>
            <a:r>
              <a:rPr lang="en-GB" sz="1800" b="0" i="0" u="none" strike="noStrike" dirty="0">
                <a:solidFill>
                  <a:srgbClr val="000000"/>
                </a:solidFill>
                <a:effectLst/>
                <a:latin typeface="Calibri" panose="020F0502020204030204" pitchFamily="34" charset="0"/>
              </a:rPr>
              <a:t>Often, depictions show older people are homogeneous and disempowered, and later life as something that’s to be feared</a:t>
            </a:r>
          </a:p>
          <a:p>
            <a:pPr algn="l" rtl="0" fontAlgn="base"/>
            <a:endParaRPr lang="en-GB" sz="1800" b="0" i="0" u="none" strike="noStrike" dirty="0">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dirty="0">
                <a:solidFill>
                  <a:srgbClr val="000000"/>
                </a:solidFill>
                <a:effectLst/>
                <a:latin typeface="Calibri" panose="020F0502020204030204" pitchFamily="34" charset="0"/>
              </a:rPr>
              <a:t>Very muted colours with passive actions – i.e. sitting around drinking tea </a:t>
            </a:r>
            <a:r>
              <a:rPr lang="en-US" sz="1800" b="0" i="0" dirty="0">
                <a:solidFill>
                  <a:srgbClr val="444444"/>
                </a:solidFill>
                <a:effectLst/>
                <a:latin typeface="Calibri" panose="020F0502020204030204" pitchFamily="34" charset="0"/>
              </a:rPr>
              <a:t>​</a:t>
            </a:r>
            <a:endParaRPr lang="en-GB" sz="1800" b="0" i="0" u="none" strike="noStrike" dirty="0">
              <a:solidFill>
                <a:srgbClr val="000000"/>
              </a:solidFill>
              <a:effectLst/>
              <a:latin typeface="Calibri" panose="020F0502020204030204" pitchFamily="34" charset="0"/>
            </a:endParaRPr>
          </a:p>
          <a:p>
            <a:pPr algn="l" rtl="0" fontAlgn="base"/>
            <a:endParaRPr lang="en-GB" sz="1800" b="0" i="0" u="none" strike="noStrike" dirty="0">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t>The reality is the opposite. Older groups more diverse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800" dirty="0"/>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dirty="0"/>
              <a:t>e.g. 90% of people over 65 live in mainstream housing, but adverts neglect the diversity of later life</a:t>
            </a:r>
            <a:r>
              <a:rPr lang="en-GB" sz="1800" b="0" i="0" dirty="0">
                <a:solidFill>
                  <a:srgbClr val="444444"/>
                </a:solidFill>
                <a:effectLst/>
                <a:latin typeface="Calibri" panose="020F0502020204030204" pitchFamily="34" charset="0"/>
              </a:rPr>
              <a:t>​</a:t>
            </a:r>
            <a:endParaRPr lang="en-GB"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Part of the problem is that older age groups are absent from the marketing of general consumer products – phones, cars, washing machines- </a:t>
            </a:r>
            <a:r>
              <a:rPr lang="en-GB" sz="1800" b="0" i="0" u="none" strike="noStrike" dirty="0">
                <a:solidFill>
                  <a:srgbClr val="000000"/>
                </a:solidFill>
                <a:effectLst/>
                <a:latin typeface="Calibri" panose="020F0502020204030204" pitchFamily="34" charset="0"/>
              </a:rPr>
              <a:t>Most advertising features the under-40s. </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CD16CB32-A9BB-4347-8C9B-400C0A453FDC}" type="slidenum">
              <a:rPr lang="en-GB" smtClean="0"/>
              <a:t>21</a:t>
            </a:fld>
            <a:endParaRPr lang="en-GB"/>
          </a:p>
        </p:txBody>
      </p:sp>
    </p:spTree>
    <p:extLst>
      <p:ext uri="{BB962C8B-B14F-4D97-AF65-F5344CB8AC3E}">
        <p14:creationId xmlns:p14="http://schemas.microsoft.com/office/powerpoint/2010/main" val="986772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Our literature review found that within the print media especially, older people are represented as more of a burden than a benefit, described as frail non-contributors to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It also showed that there’s a real dearth of images of older people, particularly older women and disabled older people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Images aren’t representative or realistic: </a:t>
            </a:r>
            <a:r>
              <a:rPr lang="en-GB" dirty="0"/>
              <a:t>The two examples included here are often the stereotypes found – extremes of either affluent and remarkable older people or people who are reduced to wrinkly hands and dehumanised</a:t>
            </a:r>
          </a:p>
        </p:txBody>
      </p:sp>
      <p:sp>
        <p:nvSpPr>
          <p:cNvPr id="4" name="Slide Number Placeholder 3"/>
          <p:cNvSpPr>
            <a:spLocks noGrp="1"/>
          </p:cNvSpPr>
          <p:nvPr>
            <p:ph type="sldNum" sz="quarter" idx="5"/>
          </p:nvPr>
        </p:nvSpPr>
        <p:spPr/>
        <p:txBody>
          <a:bodyPr/>
          <a:lstStyle/>
          <a:p>
            <a:fld id="{CD16CB32-A9BB-4347-8C9B-400C0A453FDC}" type="slidenum">
              <a:rPr lang="en-GB" smtClean="0"/>
              <a:t>22</a:t>
            </a:fld>
            <a:endParaRPr lang="en-GB"/>
          </a:p>
        </p:txBody>
      </p:sp>
    </p:spTree>
    <p:extLst>
      <p:ext uri="{BB962C8B-B14F-4D97-AF65-F5344CB8AC3E}">
        <p14:creationId xmlns:p14="http://schemas.microsoft.com/office/powerpoint/2010/main" val="1049079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our public perceptions work – including focus groups and surveys</a:t>
            </a:r>
          </a:p>
        </p:txBody>
      </p:sp>
      <p:sp>
        <p:nvSpPr>
          <p:cNvPr id="4" name="Slide Number Placeholder 3"/>
          <p:cNvSpPr>
            <a:spLocks noGrp="1"/>
          </p:cNvSpPr>
          <p:nvPr>
            <p:ph type="sldNum" sz="quarter" idx="5"/>
          </p:nvPr>
        </p:nvSpPr>
        <p:spPr/>
        <p:txBody>
          <a:bodyPr/>
          <a:lstStyle/>
          <a:p>
            <a:fld id="{5E88268B-C8ED-4E0F-B373-0BFF8FC0C240}" type="slidenum">
              <a:rPr lang="en-GB" smtClean="0"/>
              <a:t>23</a:t>
            </a:fld>
            <a:endParaRPr lang="en-GB"/>
          </a:p>
        </p:txBody>
      </p:sp>
    </p:spTree>
    <p:extLst>
      <p:ext uri="{BB962C8B-B14F-4D97-AF65-F5344CB8AC3E}">
        <p14:creationId xmlns:p14="http://schemas.microsoft.com/office/powerpoint/2010/main" val="1190354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Calibri" panose="020F0502020204030204" pitchFamily="34" charset="0"/>
              </a:rPr>
              <a:t>It doesn’t match public opinion.</a:t>
            </a:r>
          </a:p>
          <a:p>
            <a:endParaRPr lang="en-GB" sz="1200" dirty="0">
              <a:effectLst/>
              <a:latin typeface="Arial" panose="020B060402020202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80% of us believing that we could all benefit from the wealth of experience that older adults have. </a:t>
            </a:r>
            <a:endParaRPr lang="en-GB" dirty="0"/>
          </a:p>
          <a:p>
            <a:endParaRPr lang="en-GB" dirty="0"/>
          </a:p>
          <a:p>
            <a:r>
              <a:rPr lang="en-GB" dirty="0"/>
              <a:t>And the apparent ‘crisis’ of our so-called our ageing population…</a:t>
            </a:r>
          </a:p>
        </p:txBody>
      </p:sp>
      <p:sp>
        <p:nvSpPr>
          <p:cNvPr id="4" name="Slide Number Placeholder 3"/>
          <p:cNvSpPr>
            <a:spLocks noGrp="1"/>
          </p:cNvSpPr>
          <p:nvPr>
            <p:ph type="sldNum" sz="quarter" idx="5"/>
          </p:nvPr>
        </p:nvSpPr>
        <p:spPr/>
        <p:txBody>
          <a:bodyPr/>
          <a:lstStyle/>
          <a:p>
            <a:fld id="{5E88268B-C8ED-4E0F-B373-0BFF8FC0C240}" type="slidenum">
              <a:rPr lang="en-GB" smtClean="0"/>
              <a:t>26</a:t>
            </a:fld>
            <a:endParaRPr lang="en-GB"/>
          </a:p>
        </p:txBody>
      </p:sp>
    </p:spTree>
    <p:extLst>
      <p:ext uri="{BB962C8B-B14F-4D97-AF65-F5344CB8AC3E}">
        <p14:creationId xmlns:p14="http://schemas.microsoft.com/office/powerpoint/2010/main" val="15473139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effectLst/>
                <a:latin typeface="Arial" panose="020B0604020202020204" pitchFamily="34" charset="0"/>
                <a:ea typeface="Calibri" panose="020F0502020204030204" pitchFamily="34" charset="0"/>
              </a:rPr>
              <a:t>Despite people not expressing a positive view of ageing</a:t>
            </a:r>
          </a:p>
          <a:p>
            <a:endParaRPr lang="en-GB" sz="1200">
              <a:effectLst/>
              <a:latin typeface="Arial" panose="020B0604020202020204" pitchFamily="34" charset="0"/>
              <a:ea typeface="Calibri" panose="020F0502020204030204" pitchFamily="34" charset="0"/>
            </a:endParaRPr>
          </a:p>
          <a:p>
            <a:r>
              <a:rPr lang="en-GB" sz="1200">
                <a:effectLst/>
                <a:latin typeface="Arial" panose="020B0604020202020204" pitchFamily="34" charset="0"/>
                <a:ea typeface="Calibri" panose="020F0502020204030204" pitchFamily="34" charset="0"/>
              </a:rPr>
              <a:t>In fact, life satisfaction is at its highest in later life</a:t>
            </a:r>
            <a:r>
              <a:rPr lang="en-GB" sz="1200">
                <a:effectLst/>
                <a:latin typeface="Calibri" panose="020F0502020204030204" pitchFamily="34" charset="0"/>
                <a:ea typeface="Calibri" panose="020F0502020204030204" pitchFamily="34" charset="0"/>
              </a:rPr>
              <a:t>.</a:t>
            </a:r>
          </a:p>
          <a:p>
            <a:r>
              <a:rPr lang="en-GB" sz="1200">
                <a:effectLst/>
                <a:latin typeface="Arial" panose="020B0604020202020204" pitchFamily="34" charset="0"/>
                <a:ea typeface="Calibri" panose="020F0502020204030204" pitchFamily="34" charset="0"/>
              </a:rPr>
              <a:t> </a:t>
            </a:r>
            <a:endParaRPr lang="en-GB" sz="1200">
              <a:effectLst/>
              <a:latin typeface="Calibri" panose="020F0502020204030204" pitchFamily="34" charset="0"/>
              <a:ea typeface="Calibri" panose="020F0502020204030204" pitchFamily="34" charset="0"/>
            </a:endParaRPr>
          </a:p>
          <a:p>
            <a:r>
              <a:rPr lang="en-GB" sz="1200">
                <a:effectLst/>
                <a:latin typeface="Arial" panose="020B0604020202020204" pitchFamily="34" charset="0"/>
                <a:ea typeface="Calibri" panose="020F0502020204030204" pitchFamily="34" charset="0"/>
              </a:rPr>
              <a:t>And the inter-generational conflict stoked by the media…</a:t>
            </a:r>
            <a:endParaRPr lang="en-GB" sz="1200">
              <a:effectLst/>
              <a:latin typeface="Calibri" panose="020F0502020204030204" pitchFamily="34" charset="0"/>
              <a:ea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27</a:t>
            </a:fld>
            <a:endParaRPr lang="en-GB"/>
          </a:p>
        </p:txBody>
      </p:sp>
    </p:spTree>
    <p:extLst>
      <p:ext uri="{BB962C8B-B14F-4D97-AF65-F5344CB8AC3E}">
        <p14:creationId xmlns:p14="http://schemas.microsoft.com/office/powerpoint/2010/main" val="3676794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solidFill>
                  <a:srgbClr val="3D3C3B"/>
                </a:solidFill>
                <a:latin typeface="Gordita-Regular"/>
              </a:rPr>
              <a:t>The way we talk about age influences the way we feel about the ageing process and the way we act towards people in different age groups. One of the biggest obstacles we face when it comes to embracing later life is the negative way we think and talk about it.</a:t>
            </a:r>
            <a:endParaRPr lang="en-US" dirty="0"/>
          </a:p>
          <a:p>
            <a:endParaRPr lang="en-US" dirty="0"/>
          </a:p>
          <a:p>
            <a:r>
              <a:rPr lang="en-US" dirty="0"/>
              <a:t>Overall, we are pretty downbeat about our later life – in a piece of research we did with Ipsos Mori only a third of people said they were looking forward to older age and </a:t>
            </a:r>
            <a:r>
              <a:rPr lang="en-GB" b="1" i="0" dirty="0">
                <a:solidFill>
                  <a:srgbClr val="4A4A49"/>
                </a:solidFill>
                <a:effectLst/>
                <a:latin typeface="gordita"/>
              </a:rPr>
              <a:t>Half (50%) said they worry about getting old. </a:t>
            </a:r>
          </a:p>
          <a:p>
            <a:endParaRPr lang="en-GB" b="1" i="0" dirty="0">
              <a:solidFill>
                <a:srgbClr val="4A4A49"/>
              </a:solidFill>
              <a:effectLst/>
              <a:latin typeface="gordit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highlight>
                  <a:srgbClr val="FFFF00"/>
                </a:highlight>
                <a:latin typeface="Arial" panose="020B0604020202020204" pitchFamily="34" charset="0"/>
                <a:ea typeface="Calibri" panose="020F0502020204030204" pitchFamily="34" charset="0"/>
              </a:rPr>
              <a:t>Keep in mind that age discrimination isn’t just unfair, it’s illegal</a:t>
            </a:r>
            <a:r>
              <a:rPr lang="en-GB" sz="1200" b="0" dirty="0">
                <a:effectLst/>
                <a:highlight>
                  <a:srgbClr val="FFFF00"/>
                </a:highlight>
                <a:latin typeface="Arial" panose="020B0604020202020204" pitchFamily="34" charset="0"/>
                <a:ea typeface="Calibri" panose="020F0502020204030204" pitchFamily="34" charset="0"/>
              </a:rPr>
              <a:t>. </a:t>
            </a:r>
            <a:r>
              <a:rPr lang="en-GB" sz="1200" b="0" dirty="0"/>
              <a:t>Just like racial or gender-based discrimination, it’s illegal to discriminate against someone based on their age. </a:t>
            </a:r>
          </a:p>
        </p:txBody>
      </p:sp>
      <p:sp>
        <p:nvSpPr>
          <p:cNvPr id="4" name="Slide Number Placeholder 3"/>
          <p:cNvSpPr>
            <a:spLocks noGrp="1"/>
          </p:cNvSpPr>
          <p:nvPr>
            <p:ph type="sldNum" sz="quarter" idx="5"/>
          </p:nvPr>
        </p:nvSpPr>
        <p:spPr/>
        <p:txBody>
          <a:bodyPr/>
          <a:lstStyle/>
          <a:p>
            <a:fld id="{29F19DC5-C9AE-4AFE-AFE5-1F9C8555672A}" type="slidenum">
              <a:rPr lang="en-GB" smtClean="0"/>
              <a:t>28</a:t>
            </a:fld>
            <a:endParaRPr lang="en-GB"/>
          </a:p>
        </p:txBody>
      </p:sp>
    </p:spTree>
    <p:extLst>
      <p:ext uri="{BB962C8B-B14F-4D97-AF65-F5344CB8AC3E}">
        <p14:creationId xmlns:p14="http://schemas.microsoft.com/office/powerpoint/2010/main" val="2422731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0" i="0" dirty="0">
                <a:solidFill>
                  <a:srgbClr val="000000"/>
                </a:solidFill>
                <a:effectLst/>
                <a:latin typeface="+mn-lt"/>
              </a:rPr>
              <a:t>Aware that some of our newer trustees won’t have heard about our rationale for the campaign, so here’s a brief reminder about what we know about ageism:</a:t>
            </a:r>
          </a:p>
          <a:p>
            <a:endParaRPr lang="en-GB" sz="1100" b="0" i="0" dirty="0">
              <a:solidFill>
                <a:srgbClr val="000000"/>
              </a:solidFill>
              <a:effectLst/>
              <a:latin typeface="+mn-lt"/>
            </a:endParaRPr>
          </a:p>
          <a:p>
            <a:pPr marL="285750" indent="-285750">
              <a:buFont typeface="Arial" panose="020B0604020202020204" pitchFamily="34" charset="0"/>
              <a:buChar char="•"/>
            </a:pPr>
            <a:r>
              <a:rPr lang="en-GB" sz="1100" b="0" i="0" dirty="0">
                <a:solidFill>
                  <a:srgbClr val="000000"/>
                </a:solidFill>
                <a:effectLst/>
                <a:latin typeface="+mn-lt"/>
              </a:rPr>
              <a:t>Ageism is the most widespread form of discrimination in the UK, with 1 in 3 experiencing age-based prejudice or discrimination.</a:t>
            </a:r>
          </a:p>
          <a:p>
            <a:pPr marL="285750" indent="-285750">
              <a:buFont typeface="Arial" panose="020B0604020202020204" pitchFamily="34" charset="0"/>
              <a:buChar char="•"/>
            </a:pPr>
            <a:endParaRPr lang="en-GB" sz="1100" b="0" i="0" dirty="0">
              <a:solidFill>
                <a:srgbClr val="000000"/>
              </a:solidFill>
              <a:effectLst/>
              <a:latin typeface="+mn-lt"/>
            </a:endParaRPr>
          </a:p>
          <a:p>
            <a:pPr marL="285750" indent="-285750">
              <a:buFont typeface="Arial" panose="020B0604020202020204" pitchFamily="34" charset="0"/>
              <a:buChar char="•"/>
            </a:pPr>
            <a:r>
              <a:rPr lang="en-GB" sz="1100" dirty="0">
                <a:effectLst/>
                <a:latin typeface="+mn-lt"/>
                <a:ea typeface="Calibri" panose="020F0502020204030204" pitchFamily="34" charset="0"/>
              </a:rPr>
              <a:t>It can happen at any age though the impact is felt particularly as we get older. </a:t>
            </a:r>
          </a:p>
          <a:p>
            <a:pPr marL="285750" indent="-285750">
              <a:buFont typeface="Arial" panose="020B0604020202020204" pitchFamily="34" charset="0"/>
              <a:buChar char="•"/>
            </a:pPr>
            <a:endParaRPr lang="en-GB" sz="1100" b="0" i="0" dirty="0">
              <a:solidFill>
                <a:srgbClr val="000000"/>
              </a:solidFill>
              <a:effectLst/>
              <a:latin typeface="+mn-lt"/>
            </a:endParaRPr>
          </a:p>
          <a:p>
            <a:pPr marL="285750" lvl="0" indent="-285750">
              <a:buFont typeface="Arial" panose="020B0604020202020204" pitchFamily="34" charset="0"/>
              <a:buChar char="•"/>
            </a:pPr>
            <a:r>
              <a:rPr lang="en-GB" sz="1100" dirty="0">
                <a:effectLst/>
                <a:latin typeface="+mn-lt"/>
                <a:ea typeface="Calibri" panose="020F0502020204030204" pitchFamily="34" charset="0"/>
              </a:rPr>
              <a:t>Ageism is often dismissed as being harmless, but the evidence overwhelmingly shows that it causes significant damage to individuals, the economy and society. It affects the way people think about themselves and treat other people. It leads discrimination in the workplace, in healthcare settings and in people limiting their own behaviour including healthy behaviours. And ultimately it leads to society failing to invest in ways to help people age well. </a:t>
            </a:r>
          </a:p>
          <a:p>
            <a:pPr marL="0" lvl="0" indent="0">
              <a:buFont typeface="Arial" panose="020B0604020202020204" pitchFamily="34" charset="0"/>
              <a:buNone/>
            </a:pPr>
            <a:endParaRPr lang="en-GB" sz="1100" dirty="0">
              <a:effectLst/>
              <a:latin typeface="+mn-lt"/>
              <a:ea typeface="Calibri" panose="020F0502020204030204" pitchFamily="34" charset="0"/>
            </a:endParaRPr>
          </a:p>
          <a:p>
            <a:pPr marL="285750" lvl="0" indent="-285750">
              <a:buFont typeface="Arial" panose="020B0604020202020204" pitchFamily="34" charset="0"/>
              <a:buChar char="•"/>
            </a:pPr>
            <a:r>
              <a:rPr lang="en-GB" sz="1100" b="0" i="0" dirty="0">
                <a:solidFill>
                  <a:srgbClr val="000000"/>
                </a:solidFill>
                <a:effectLst/>
                <a:latin typeface="+mn-lt"/>
              </a:rPr>
              <a:t>And the fact that the UK’s population is ageing lends urgency to the need to do something about this. </a:t>
            </a:r>
          </a:p>
          <a:p>
            <a:pPr marL="285750" lvl="0" indent="-285750">
              <a:buFont typeface="Arial" panose="020B0604020202020204" pitchFamily="34" charset="0"/>
              <a:buChar char="•"/>
            </a:pPr>
            <a:endParaRPr lang="en-GB" sz="1100" b="0" i="0" dirty="0">
              <a:solidFill>
                <a:srgbClr val="000000"/>
              </a:solidFill>
              <a:effectLst/>
              <a:latin typeface="+mn-lt"/>
            </a:endParaRPr>
          </a:p>
          <a:p>
            <a:pPr marL="285750" lvl="0" indent="-285750">
              <a:buFont typeface="Arial" panose="020B0604020202020204" pitchFamily="34" charset="0"/>
              <a:buChar char="•"/>
            </a:pPr>
            <a:r>
              <a:rPr lang="en-GB" sz="1100" b="0" i="0" dirty="0">
                <a:solidFill>
                  <a:srgbClr val="000000"/>
                </a:solidFill>
                <a:effectLst/>
                <a:latin typeface="+mn-lt"/>
              </a:rPr>
              <a:t>Ultimately If we are to bring about real change as an organisation, and create the conditions for wider change around ageing, we need to try to create an attitude and culture shift </a:t>
            </a:r>
          </a:p>
        </p:txBody>
      </p:sp>
      <p:sp>
        <p:nvSpPr>
          <p:cNvPr id="4" name="Slide Number Placeholder 3"/>
          <p:cNvSpPr>
            <a:spLocks noGrp="1"/>
          </p:cNvSpPr>
          <p:nvPr>
            <p:ph type="sldNum" sz="quarter" idx="5"/>
          </p:nvPr>
        </p:nvSpPr>
        <p:spPr/>
        <p:txBody>
          <a:bodyPr/>
          <a:lstStyle/>
          <a:p>
            <a:fld id="{AB84F692-5365-154E-82BB-7F2FB93E2943}" type="slidenum">
              <a:rPr lang="en-US" smtClean="0"/>
              <a:t>29</a:t>
            </a:fld>
            <a:endParaRPr lang="en-US"/>
          </a:p>
        </p:txBody>
      </p:sp>
    </p:spTree>
    <p:extLst>
      <p:ext uri="{BB962C8B-B14F-4D97-AF65-F5344CB8AC3E}">
        <p14:creationId xmlns:p14="http://schemas.microsoft.com/office/powerpoint/2010/main" val="3302381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solidFill>
                  <a:srgbClr val="000000"/>
                </a:solidFill>
                <a:effectLst/>
                <a:latin typeface="Arial" panose="020B0604020202020204" pitchFamily="34" charset="0"/>
                <a:ea typeface="Calibri" panose="020F0502020204030204" pitchFamily="34" charset="0"/>
              </a:rPr>
              <a:t>Last year we released our new guide, supporting the media to represent ageing in a more positive and realistic way. </a:t>
            </a:r>
          </a:p>
          <a:p>
            <a:endParaRPr lang="en-GB" sz="1800" b="0" i="0" u="none" strike="noStrike" baseline="0" dirty="0">
              <a:solidFill>
                <a:srgbClr val="412568"/>
              </a:solidFill>
              <a:latin typeface="Gordita-Medium"/>
            </a:endParaRPr>
          </a:p>
          <a:p>
            <a:pPr algn="l"/>
            <a:r>
              <a:rPr lang="en-GB" sz="1800" b="0" i="0" u="none" strike="noStrike" baseline="0" dirty="0">
                <a:solidFill>
                  <a:srgbClr val="3D3C3B"/>
                </a:solidFill>
                <a:latin typeface="Gordita-Regular"/>
              </a:rPr>
              <a:t>These principles are taken from that guide. And I will share a link to that with everyone afterwards. </a:t>
            </a:r>
            <a:endParaRPr lang="en-GB" dirty="0"/>
          </a:p>
        </p:txBody>
      </p:sp>
      <p:sp>
        <p:nvSpPr>
          <p:cNvPr id="4" name="Slide Number Placeholder 3"/>
          <p:cNvSpPr>
            <a:spLocks noGrp="1"/>
          </p:cNvSpPr>
          <p:nvPr>
            <p:ph type="sldNum" sz="quarter" idx="5"/>
          </p:nvPr>
        </p:nvSpPr>
        <p:spPr/>
        <p:txBody>
          <a:bodyPr/>
          <a:lstStyle/>
          <a:p>
            <a:fld id="{5E88268B-C8ED-4E0F-B373-0BFF8FC0C240}" type="slidenum">
              <a:rPr lang="en-GB" smtClean="0"/>
              <a:t>30</a:t>
            </a:fld>
            <a:endParaRPr lang="en-GB"/>
          </a:p>
        </p:txBody>
      </p:sp>
    </p:spTree>
    <p:extLst>
      <p:ext uri="{BB962C8B-B14F-4D97-AF65-F5344CB8AC3E}">
        <p14:creationId xmlns:p14="http://schemas.microsoft.com/office/powerpoint/2010/main" val="2279170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spcBef>
                <a:spcPts val="0"/>
              </a:spcBef>
              <a:spcAft>
                <a:spcPts val="0"/>
              </a:spcAft>
              <a:buFont typeface="Arial" panose="020B0604020202020204" pitchFamily="34" charset="0"/>
              <a:buNone/>
            </a:pPr>
            <a:r>
              <a:rPr lang="en-GB" sz="1200" b="1" dirty="0">
                <a:effectLst/>
                <a:latin typeface="Calibri" panose="020F0502020204030204" pitchFamily="34" charset="0"/>
              </a:rPr>
              <a:t>OUTPUTS</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panose="020F0502020204030204" pitchFamily="34" charset="0"/>
              </a:rPr>
              <a:t>Guidance for talking about age (including age-friendly comms principles)</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a:cs typeface="Calibri"/>
                <a:hlinkClick r:id="rId3"/>
              </a:rPr>
              <a:t>image library</a:t>
            </a:r>
            <a:r>
              <a:rPr lang="en-GB" sz="1200" dirty="0">
                <a:effectLst/>
                <a:latin typeface="Calibri"/>
                <a:cs typeface="Calibri"/>
              </a:rPr>
              <a:t>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a:cs typeface="Calibri"/>
                <a:hlinkClick r:id="rId4"/>
              </a:rPr>
              <a:t>age-positive icons</a:t>
            </a:r>
            <a:r>
              <a:rPr lang="en-GB" sz="1200" dirty="0">
                <a:effectLst/>
                <a:latin typeface="Calibri"/>
                <a:cs typeface="Calibri"/>
              </a:rPr>
              <a:t>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panose="020F0502020204030204" pitchFamily="34" charset="0"/>
              </a:rPr>
              <a:t>Explainer film with almost 12k views</a:t>
            </a:r>
          </a:p>
        </p:txBody>
      </p:sp>
      <p:sp>
        <p:nvSpPr>
          <p:cNvPr id="4" name="Slide Number Placeholder 3"/>
          <p:cNvSpPr>
            <a:spLocks noGrp="1"/>
          </p:cNvSpPr>
          <p:nvPr>
            <p:ph type="sldNum" sz="quarter" idx="5"/>
          </p:nvPr>
        </p:nvSpPr>
        <p:spPr/>
        <p:txBody>
          <a:bodyPr/>
          <a:lstStyle/>
          <a:p>
            <a:fld id="{CD16CB32-A9BB-4347-8C9B-400C0A453FDC}" type="slidenum">
              <a:rPr lang="en-GB" smtClean="0"/>
              <a:t>31</a:t>
            </a:fld>
            <a:endParaRPr lang="en-GB"/>
          </a:p>
        </p:txBody>
      </p:sp>
    </p:spTree>
    <p:extLst>
      <p:ext uri="{BB962C8B-B14F-4D97-AF65-F5344CB8AC3E}">
        <p14:creationId xmlns:p14="http://schemas.microsoft.com/office/powerpoint/2010/main" val="28834237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600" dirty="0"/>
              <a:t>We've created the first free library showing positive and realistic images of over 50s in a bid to challenge negative and stereotypical views of older age. </a:t>
            </a:r>
          </a:p>
          <a:p>
            <a:endParaRPr lang="en-GB" sz="3600" dirty="0"/>
          </a:p>
          <a:p>
            <a:r>
              <a:rPr lang="en-GB" sz="3600" dirty="0"/>
              <a:t> All the images are free to download and use online and in print</a:t>
            </a:r>
          </a:p>
          <a:p>
            <a:endParaRPr lang="en-GB" sz="3600" dirty="0"/>
          </a:p>
          <a:p>
            <a:r>
              <a:rPr lang="en-GB" sz="6000" dirty="0"/>
              <a:t>The library, which contains more than 2,000 images and is regularly updated, offers journalists, organisations and individuals a wide selection of images.</a:t>
            </a:r>
          </a:p>
          <a:p>
            <a:endParaRPr lang="en-GB" sz="6000" dirty="0"/>
          </a:p>
          <a:p>
            <a:r>
              <a:rPr lang="en-GB" sz="6000" dirty="0"/>
              <a:t>We’ve also produced an accompanying guidance around commissioning and taking your own age-positive images.</a:t>
            </a:r>
          </a:p>
          <a:p>
            <a:endParaRPr lang="en-GB" sz="36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23AC83-DDF4-4F19-A82D-0A6893AD95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814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33</a:t>
            </a:fld>
            <a:endParaRPr lang="en-GB"/>
          </a:p>
        </p:txBody>
      </p:sp>
    </p:spTree>
    <p:extLst>
      <p:ext uri="{BB962C8B-B14F-4D97-AF65-F5344CB8AC3E}">
        <p14:creationId xmlns:p14="http://schemas.microsoft.com/office/powerpoint/2010/main" val="3003223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effectLst/>
                <a:latin typeface="+mn-lt"/>
                <a:ea typeface="Calibri" panose="020F0502020204030204" pitchFamily="34" charset="0"/>
                <a:cs typeface="Arial" panose="020B0604020202020204" pitchFamily="34" charset="0"/>
              </a:rPr>
              <a:t>We’d love to have businesses and employers on board, supporting our campaign launching this autumn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effectLst/>
                <a:latin typeface="+mn-lt"/>
                <a:ea typeface="Calibri" panose="020F0502020204030204" pitchFamily="34" charset="0"/>
                <a:cs typeface="Arial" panose="020B0604020202020204" pitchFamily="34" charset="0"/>
              </a:rPr>
              <a:t>It will be the UK’s first campaign designed to shift public attitudes at scale, and we’ll planning to do that in three ways</a:t>
            </a:r>
          </a:p>
          <a:p>
            <a:pPr rtl="0" fontAlgn="base"/>
            <a:endParaRPr lang="en-GB" sz="1100" b="1" i="0" dirty="0">
              <a:effectLst/>
              <a:latin typeface="+mn-lt"/>
            </a:endParaRPr>
          </a:p>
          <a:p>
            <a:pPr lvl="1" fontAlgn="base"/>
            <a:r>
              <a:rPr lang="en-GB" sz="1100" b="1" i="1" dirty="0">
                <a:latin typeface="+mn-lt"/>
              </a:rPr>
              <a:t>Mass marketing campaign</a:t>
            </a:r>
            <a:r>
              <a:rPr lang="en-GB" sz="1100" b="1" dirty="0">
                <a:latin typeface="+mn-lt"/>
              </a:rPr>
              <a:t> – mass reach advertising and promotion – doing that every year</a:t>
            </a:r>
          </a:p>
          <a:p>
            <a:pPr lvl="1" fontAlgn="base"/>
            <a:endParaRPr lang="en-GB" sz="1100" b="1" dirty="0">
              <a:latin typeface="+mn-lt"/>
            </a:endParaRPr>
          </a:p>
          <a:p>
            <a:pPr lvl="1" fontAlgn="base"/>
            <a:r>
              <a:rPr lang="en-GB" sz="1100" b="1" i="1" dirty="0">
                <a:effectLst/>
                <a:latin typeface="+mn-lt"/>
              </a:rPr>
              <a:t>Action day</a:t>
            </a:r>
            <a:r>
              <a:rPr lang="en-GB" sz="1100" b="1" i="0" dirty="0">
                <a:effectLst/>
                <a:latin typeface="+mn-lt"/>
              </a:rPr>
              <a:t> – collective action, targeted at our “warmer” audiences</a:t>
            </a:r>
          </a:p>
          <a:p>
            <a:pPr lvl="1" fontAlgn="base"/>
            <a:endParaRPr lang="en-GB" sz="1100" b="1" i="0" dirty="0">
              <a:effectLst/>
              <a:latin typeface="+mn-lt"/>
            </a:endParaRPr>
          </a:p>
          <a:p>
            <a:pPr lvl="1" fontAlgn="base"/>
            <a:r>
              <a:rPr lang="en-GB" sz="1100" b="1" i="1" dirty="0">
                <a:effectLst/>
                <a:latin typeface="+mn-lt"/>
              </a:rPr>
              <a:t>“Always on” campaigning</a:t>
            </a:r>
            <a:r>
              <a:rPr lang="en-GB" sz="1100" b="1" i="0" dirty="0">
                <a:effectLst/>
                <a:latin typeface="+mn-lt"/>
              </a:rPr>
              <a:t> – mini-campaigns, PR moments and commentary throughout the year</a:t>
            </a:r>
          </a:p>
          <a:p>
            <a:endParaRPr lang="en-GB" sz="1100" b="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tx1">
                    <a:lumMod val="95000"/>
                    <a:lumOff val="5000"/>
                  </a:schemeClr>
                </a:solidFill>
                <a:latin typeface="+mn-lt"/>
                <a:ea typeface="+mn-lt"/>
                <a:cs typeface="+mn-lt"/>
              </a:rPr>
              <a:t>Working with a range of experts and people with experience of ageism to develop plans, and with the WHO on measuring impact.</a:t>
            </a:r>
          </a:p>
          <a:p>
            <a:endParaRPr lang="en-GB" sz="1100" b="1" dirty="0">
              <a:latin typeface="+mn-lt"/>
            </a:endParaRPr>
          </a:p>
          <a:p>
            <a:r>
              <a:rPr lang="en-GB" sz="1100" b="0" dirty="0">
                <a:latin typeface="+mn-lt"/>
              </a:rPr>
              <a:t>We’d love for you to join us in amplifying the campaign and its messages, and to consider taking part in our action day. Likely to take place in February or March and run every year, we’ll be asking people t host events and </a:t>
            </a:r>
            <a:r>
              <a:rPr lang="en-GB" sz="1100" b="0" dirty="0" err="1">
                <a:latin typeface="+mn-lt"/>
              </a:rPr>
              <a:t>actvitties</a:t>
            </a:r>
            <a:r>
              <a:rPr lang="en-GB" sz="1100" b="0" dirty="0">
                <a:latin typeface="+mn-lt"/>
              </a:rPr>
              <a:t> so that could mean running an event in your offices or putting messages out through your networks and channels. And if you are an AFE or taking steps or better </a:t>
            </a:r>
            <a:r>
              <a:rPr lang="en-GB" sz="1100" b="0" dirty="0" err="1">
                <a:latin typeface="+mn-lt"/>
              </a:rPr>
              <a:t>underrsand</a:t>
            </a:r>
            <a:r>
              <a:rPr lang="en-GB" sz="1100" b="0" dirty="0">
                <a:latin typeface="+mn-lt"/>
              </a:rPr>
              <a:t> older customers, it will be a great time to shout about and get recognition for 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A32EAF-8E66-44BC-ACE8-7771E337C8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945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35</a:t>
            </a:fld>
            <a:endParaRPr lang="en-GB"/>
          </a:p>
        </p:txBody>
      </p:sp>
    </p:spTree>
    <p:extLst>
      <p:ext uri="{BB962C8B-B14F-4D97-AF65-F5344CB8AC3E}">
        <p14:creationId xmlns:p14="http://schemas.microsoft.com/office/powerpoint/2010/main" val="194791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36</a:t>
            </a:fld>
            <a:endParaRPr lang="en-GB"/>
          </a:p>
        </p:txBody>
      </p:sp>
    </p:spTree>
    <p:extLst>
      <p:ext uri="{BB962C8B-B14F-4D97-AF65-F5344CB8AC3E}">
        <p14:creationId xmlns:p14="http://schemas.microsoft.com/office/powerpoint/2010/main" val="1708066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800" b="0" i="0" dirty="0">
                <a:solidFill>
                  <a:srgbClr val="000000"/>
                </a:solidFill>
                <a:effectLst/>
                <a:latin typeface="Arial" panose="020B0604020202020204" pitchFamily="34" charset="0"/>
              </a:rPr>
              <a:t>Appointing a commissioner is a popular policy. Ageing is something that everyone experiences, whether directly or through their families, so improving this experience will benefit people of all ages.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Arial" panose="020B0604020202020204" pitchFamily="34" charset="0"/>
              </a:rPr>
              <a:t>England has had a Children’s Commissioner since 2004, and older people in Wales and Northern Ireland already have Older People’s Commissioners championing their needs. It is time that England had a Commissioner for Older People and Ageing too.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Arial" panose="020B0604020202020204" pitchFamily="34" charset="0"/>
              </a:rPr>
              <a:t>Rather than waiting for the consequences of an ageing society to unfold before our eyes, the government should proactively work to make ageing better. Appointing a Commissioner for Older People and Ageing will be a major step towards this and is a positive solution to a significant challenge. </a:t>
            </a:r>
            <a:endParaRPr lang="en-GB" b="0" i="0" dirty="0">
              <a:solidFill>
                <a:srgbClr val="000000"/>
              </a:solidFill>
              <a:effectLst/>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5E88268B-C8ED-4E0F-B373-0BFF8FC0C240}" type="slidenum">
              <a:rPr lang="en-GB" smtClean="0"/>
              <a:t>37</a:t>
            </a:fld>
            <a:endParaRPr lang="en-GB" dirty="0"/>
          </a:p>
        </p:txBody>
      </p:sp>
    </p:spTree>
    <p:extLst>
      <p:ext uri="{BB962C8B-B14F-4D97-AF65-F5344CB8AC3E}">
        <p14:creationId xmlns:p14="http://schemas.microsoft.com/office/powerpoint/2010/main" val="40541057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88268B-C8ED-4E0F-B373-0BFF8FC0C240}" type="slidenum">
              <a:rPr lang="en-GB" smtClean="0"/>
              <a:t>39</a:t>
            </a:fld>
            <a:endParaRPr lang="en-GB"/>
          </a:p>
        </p:txBody>
      </p:sp>
    </p:spTree>
    <p:extLst>
      <p:ext uri="{BB962C8B-B14F-4D97-AF65-F5344CB8AC3E}">
        <p14:creationId xmlns:p14="http://schemas.microsoft.com/office/powerpoint/2010/main" val="913533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E88268B-C8ED-4E0F-B373-0BFF8FC0C240}" type="slidenum">
              <a:rPr lang="en-GB" smtClean="0"/>
              <a:t>40</a:t>
            </a:fld>
            <a:endParaRPr lang="en-GB"/>
          </a:p>
        </p:txBody>
      </p:sp>
    </p:spTree>
    <p:extLst>
      <p:ext uri="{BB962C8B-B14F-4D97-AF65-F5344CB8AC3E}">
        <p14:creationId xmlns:p14="http://schemas.microsoft.com/office/powerpoint/2010/main" val="21383005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0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hasCustomPrompt="1"/>
          </p:nvPr>
        </p:nvSpPr>
        <p:spPr>
          <a:xfrm>
            <a:off x="540000" y="2343150"/>
            <a:ext cx="6032250" cy="1908000"/>
          </a:xfrm>
        </p:spPr>
        <p:txBody>
          <a:bodyPr anchor="t">
            <a:normAutofit/>
          </a:bodyPr>
          <a:lstStyle>
            <a:lvl1pPr marL="0" indent="0" algn="l">
              <a:lnSpc>
                <a:spcPts val="4800"/>
              </a:lnSpc>
              <a:buFont typeface="Arial" panose="020B0604020202020204" pitchFamily="34" charset="0"/>
              <a:buNone/>
              <a:defRPr sz="4500">
                <a:solidFill>
                  <a:schemeClr val="bg1"/>
                </a:solidFill>
              </a:defRPr>
            </a:lvl1pPr>
          </a:lstStyle>
          <a:p>
            <a:r>
              <a:rPr lang="en-US"/>
              <a:t>Click to edit Master title style</a:t>
            </a:r>
            <a:br>
              <a:rPr lang="en-US"/>
            </a:b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p:nvPr>
        </p:nvSpPr>
        <p:spPr>
          <a:xfrm>
            <a:off x="539999" y="4359652"/>
            <a:ext cx="4955110" cy="1565649"/>
          </a:xfrm>
        </p:spPr>
        <p:txBody>
          <a:bodyPr>
            <a:normAutofit/>
          </a:bodyPr>
          <a:lstStyle>
            <a:lvl1pPr marL="0" indent="0" algn="l">
              <a:lnSpc>
                <a:spcPts val="2160"/>
              </a:lnSpc>
              <a:spcAft>
                <a:spcPts val="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10" name="TextBox 9">
            <a:extLst>
              <a:ext uri="{FF2B5EF4-FFF2-40B4-BE49-F238E27FC236}">
                <a16:creationId xmlns:a16="http://schemas.microsoft.com/office/drawing/2014/main" id="{A3EC8675-A20E-4C95-AC1B-D8FCC3F8E1C2}"/>
              </a:ext>
            </a:extLst>
          </p:cNvPr>
          <p:cNvSpPr txBox="1"/>
          <p:nvPr userDrawn="1"/>
        </p:nvSpPr>
        <p:spPr>
          <a:xfrm>
            <a:off x="539999" y="6109967"/>
            <a:ext cx="3252865" cy="264175"/>
          </a:xfrm>
          <a:prstGeom prst="rect">
            <a:avLst/>
          </a:prstGeom>
          <a:noFill/>
        </p:spPr>
        <p:txBody>
          <a:bodyPr wrap="square" lIns="0" tIns="0" rIns="0" bIns="0" rtlCol="0">
            <a:spAutoFit/>
          </a:bodyPr>
          <a:lstStyle/>
          <a:p>
            <a:pPr>
              <a:lnSpc>
                <a:spcPts val="2160"/>
              </a:lnSpc>
            </a:pPr>
            <a:r>
              <a:rPr lang="en-GB" sz="1800" b="1">
                <a:solidFill>
                  <a:schemeClr val="bg1"/>
                </a:solidFill>
              </a:rPr>
              <a:t>ageing-better.org.uk</a:t>
            </a:r>
          </a:p>
        </p:txBody>
      </p:sp>
      <p:pic>
        <p:nvPicPr>
          <p:cNvPr id="12" name="Picture 11" descr="A picture containing drawing, plate&#10;&#10;Description automatically generated">
            <a:extLst>
              <a:ext uri="{FF2B5EF4-FFF2-40B4-BE49-F238E27FC236}">
                <a16:creationId xmlns:a16="http://schemas.microsoft.com/office/drawing/2014/main" id="{6E0CCB01-21B9-4D6A-89C8-D3396044D3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14" name="Picture Placeholder 13">
            <a:extLst>
              <a:ext uri="{FF2B5EF4-FFF2-40B4-BE49-F238E27FC236}">
                <a16:creationId xmlns:a16="http://schemas.microsoft.com/office/drawing/2014/main" id="{37061D46-B14A-40A4-8CE2-8D9FC61D3327}"/>
              </a:ext>
            </a:extLst>
          </p:cNvPr>
          <p:cNvSpPr>
            <a:spLocks noGrp="1"/>
          </p:cNvSpPr>
          <p:nvPr>
            <p:ph type="pic" sz="quarter" idx="10"/>
          </p:nvPr>
        </p:nvSpPr>
        <p:spPr>
          <a:xfrm>
            <a:off x="5561573" y="-5716"/>
            <a:ext cx="6630427" cy="6863715"/>
          </a:xfrm>
          <a:custGeom>
            <a:avLst/>
            <a:gdLst>
              <a:gd name="connsiteX0" fmla="*/ 0 w 6697662"/>
              <a:gd name="connsiteY0" fmla="*/ 0 h 6858000"/>
              <a:gd name="connsiteX1" fmla="*/ 6697662 w 6697662"/>
              <a:gd name="connsiteY1" fmla="*/ 0 h 6858000"/>
              <a:gd name="connsiteX2" fmla="*/ 6697662 w 6697662"/>
              <a:gd name="connsiteY2" fmla="*/ 6858000 h 6858000"/>
              <a:gd name="connsiteX3" fmla="*/ 0 w 6697662"/>
              <a:gd name="connsiteY3" fmla="*/ 6858000 h 6858000"/>
              <a:gd name="connsiteX4" fmla="*/ 0 w 6697662"/>
              <a:gd name="connsiteY4" fmla="*/ 0 h 6858000"/>
              <a:gd name="connsiteX0" fmla="*/ 0 w 6697662"/>
              <a:gd name="connsiteY0" fmla="*/ 5715 h 6863715"/>
              <a:gd name="connsiteX1" fmla="*/ 4049712 w 6697662"/>
              <a:gd name="connsiteY1" fmla="*/ 0 h 6863715"/>
              <a:gd name="connsiteX2" fmla="*/ 6697662 w 6697662"/>
              <a:gd name="connsiteY2" fmla="*/ 5715 h 6863715"/>
              <a:gd name="connsiteX3" fmla="*/ 6697662 w 6697662"/>
              <a:gd name="connsiteY3" fmla="*/ 6863715 h 6863715"/>
              <a:gd name="connsiteX4" fmla="*/ 0 w 6697662"/>
              <a:gd name="connsiteY4" fmla="*/ 6863715 h 6863715"/>
              <a:gd name="connsiteX5" fmla="*/ 0 w 6697662"/>
              <a:gd name="connsiteY5" fmla="*/ 5715 h 6863715"/>
              <a:gd name="connsiteX0" fmla="*/ 0 w 6697662"/>
              <a:gd name="connsiteY0" fmla="*/ 6863715 h 6863715"/>
              <a:gd name="connsiteX1" fmla="*/ 4049712 w 6697662"/>
              <a:gd name="connsiteY1" fmla="*/ 0 h 6863715"/>
              <a:gd name="connsiteX2" fmla="*/ 6697662 w 6697662"/>
              <a:gd name="connsiteY2" fmla="*/ 5715 h 6863715"/>
              <a:gd name="connsiteX3" fmla="*/ 6697662 w 6697662"/>
              <a:gd name="connsiteY3" fmla="*/ 6863715 h 6863715"/>
              <a:gd name="connsiteX4" fmla="*/ 0 w 6697662"/>
              <a:gd name="connsiteY4" fmla="*/ 6863715 h 6863715"/>
              <a:gd name="connsiteX0" fmla="*/ 0 w 6630427"/>
              <a:gd name="connsiteY0" fmla="*/ 6863715 h 6863715"/>
              <a:gd name="connsiteX1" fmla="*/ 3982477 w 6630427"/>
              <a:gd name="connsiteY1" fmla="*/ 0 h 6863715"/>
              <a:gd name="connsiteX2" fmla="*/ 6630427 w 6630427"/>
              <a:gd name="connsiteY2" fmla="*/ 5715 h 6863715"/>
              <a:gd name="connsiteX3" fmla="*/ 6630427 w 6630427"/>
              <a:gd name="connsiteY3" fmla="*/ 6863715 h 6863715"/>
              <a:gd name="connsiteX4" fmla="*/ 0 w 6630427"/>
              <a:gd name="connsiteY4" fmla="*/ 6863715 h 6863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0427" h="6863715">
                <a:moveTo>
                  <a:pt x="0" y="6863715"/>
                </a:moveTo>
                <a:lnTo>
                  <a:pt x="3982477" y="0"/>
                </a:lnTo>
                <a:lnTo>
                  <a:pt x="6630427" y="5715"/>
                </a:lnTo>
                <a:lnTo>
                  <a:pt x="6630427" y="6863715"/>
                </a:lnTo>
                <a:lnTo>
                  <a:pt x="0" y="6863715"/>
                </a:lnTo>
                <a:close/>
              </a:path>
            </a:pathLst>
          </a:custGeom>
        </p:spPr>
        <p:txBody>
          <a:bodyPr anchor="ctr"/>
          <a:lstStyle>
            <a:lvl1pPr algn="ctr">
              <a:defRPr/>
            </a:lvl1pPr>
          </a:lstStyle>
          <a:p>
            <a:r>
              <a:rPr lang="en-US"/>
              <a:t>Click icon to add picture</a:t>
            </a:r>
            <a:endParaRPr lang="en-GB"/>
          </a:p>
        </p:txBody>
      </p:sp>
    </p:spTree>
    <p:extLst>
      <p:ext uri="{BB962C8B-B14F-4D97-AF65-F5344CB8AC3E}">
        <p14:creationId xmlns:p14="http://schemas.microsoft.com/office/powerpoint/2010/main" val="102059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2182730"/>
            <a:ext cx="6032250" cy="2088000"/>
          </a:xfrm>
        </p:spPr>
        <p:txBody>
          <a:bodyPr anchor="t">
            <a:normAutofit/>
          </a:bodyPr>
          <a:lstStyle>
            <a:lvl1pPr algn="l">
              <a:lnSpc>
                <a:spcPts val="4800"/>
              </a:lnSpc>
              <a:defRPr sz="4500">
                <a:solidFill>
                  <a:schemeClr val="tx2"/>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p:nvPr>
        </p:nvSpPr>
        <p:spPr>
          <a:xfrm>
            <a:off x="539999" y="4359652"/>
            <a:ext cx="4955110" cy="1565649"/>
          </a:xfrm>
        </p:spPr>
        <p:txBody>
          <a:bodyPr>
            <a:normAutofit/>
          </a:bodyPr>
          <a:lstStyle>
            <a:lvl1pPr marL="0" indent="0" algn="l">
              <a:lnSpc>
                <a:spcPts val="2160"/>
              </a:lnSpc>
              <a:spcAft>
                <a:spcPts val="0"/>
              </a:spcAft>
              <a:buNone/>
              <a:defRPr sz="18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TextBox 9">
            <a:extLst>
              <a:ext uri="{FF2B5EF4-FFF2-40B4-BE49-F238E27FC236}">
                <a16:creationId xmlns:a16="http://schemas.microsoft.com/office/drawing/2014/main" id="{A3EC8675-A20E-4C95-AC1B-D8FCC3F8E1C2}"/>
              </a:ext>
            </a:extLst>
          </p:cNvPr>
          <p:cNvSpPr txBox="1"/>
          <p:nvPr userDrawn="1"/>
        </p:nvSpPr>
        <p:spPr>
          <a:xfrm>
            <a:off x="539999" y="6109967"/>
            <a:ext cx="3252865" cy="264175"/>
          </a:xfrm>
          <a:prstGeom prst="rect">
            <a:avLst/>
          </a:prstGeom>
          <a:noFill/>
        </p:spPr>
        <p:txBody>
          <a:bodyPr wrap="square" lIns="0" tIns="0" rIns="0" bIns="0" rtlCol="0">
            <a:spAutoFit/>
          </a:bodyPr>
          <a:lstStyle/>
          <a:p>
            <a:pPr>
              <a:lnSpc>
                <a:spcPts val="2160"/>
              </a:lnSpc>
            </a:pPr>
            <a:r>
              <a:rPr lang="en-GB" sz="1800" b="1">
                <a:solidFill>
                  <a:schemeClr val="tx2"/>
                </a:solidFill>
              </a:rPr>
              <a:t>ageing-better.org.uk</a:t>
            </a:r>
          </a:p>
        </p:txBody>
      </p:sp>
      <p:pic>
        <p:nvPicPr>
          <p:cNvPr id="5" name="Picture 4" descr="A picture containing food, drawing&#10;&#10;Description automatically generated">
            <a:extLst>
              <a:ext uri="{FF2B5EF4-FFF2-40B4-BE49-F238E27FC236}">
                <a16:creationId xmlns:a16="http://schemas.microsoft.com/office/drawing/2014/main" id="{EF297F36-1F0C-4B94-A560-40EEF49B06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6" name="Rectangle 5">
            <a:extLst>
              <a:ext uri="{FF2B5EF4-FFF2-40B4-BE49-F238E27FC236}">
                <a16:creationId xmlns:a16="http://schemas.microsoft.com/office/drawing/2014/main" id="{8EA6A719-9FCD-4918-A77C-F2077EFC0956}"/>
              </a:ext>
            </a:extLst>
          </p:cNvPr>
          <p:cNvSpPr/>
          <p:nvPr userDrawn="1"/>
        </p:nvSpPr>
        <p:spPr>
          <a:xfrm>
            <a:off x="7587916" y="-2666"/>
            <a:ext cx="4604084" cy="6860666"/>
          </a:xfrm>
          <a:custGeom>
            <a:avLst/>
            <a:gdLst>
              <a:gd name="connsiteX0" fmla="*/ 0 w 4604084"/>
              <a:gd name="connsiteY0" fmla="*/ 0 h 6858000"/>
              <a:gd name="connsiteX1" fmla="*/ 4604084 w 4604084"/>
              <a:gd name="connsiteY1" fmla="*/ 0 h 6858000"/>
              <a:gd name="connsiteX2" fmla="*/ 4604084 w 4604084"/>
              <a:gd name="connsiteY2" fmla="*/ 6858000 h 6858000"/>
              <a:gd name="connsiteX3" fmla="*/ 0 w 4604084"/>
              <a:gd name="connsiteY3" fmla="*/ 6858000 h 6858000"/>
              <a:gd name="connsiteX4" fmla="*/ 0 w 4604084"/>
              <a:gd name="connsiteY4" fmla="*/ 0 h 6858000"/>
              <a:gd name="connsiteX0" fmla="*/ 0 w 4604084"/>
              <a:gd name="connsiteY0" fmla="*/ 2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 name="connsiteX5" fmla="*/ 0 w 4604084"/>
              <a:gd name="connsiteY5" fmla="*/ 2666 h 6860666"/>
              <a:gd name="connsiteX0" fmla="*/ 0 w 4604084"/>
              <a:gd name="connsiteY0" fmla="*/ 6860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084" h="6860666">
                <a:moveTo>
                  <a:pt x="0" y="6860666"/>
                </a:moveTo>
                <a:lnTo>
                  <a:pt x="3974046" y="0"/>
                </a:lnTo>
                <a:lnTo>
                  <a:pt x="4604084" y="2666"/>
                </a:lnTo>
                <a:lnTo>
                  <a:pt x="4604084" y="6860666"/>
                </a:lnTo>
                <a:lnTo>
                  <a:pt x="0" y="6860666"/>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3727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2182730"/>
            <a:ext cx="6032250" cy="2088000"/>
          </a:xfrm>
        </p:spPr>
        <p:txBody>
          <a:bodyPr anchor="t">
            <a:normAutofit/>
          </a:bodyPr>
          <a:lstStyle>
            <a:lvl1pPr algn="l">
              <a:lnSpc>
                <a:spcPts val="4800"/>
              </a:lnSpc>
              <a:defRPr sz="4500">
                <a:solidFill>
                  <a:schemeClr val="tx2"/>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p:nvPr>
        </p:nvSpPr>
        <p:spPr>
          <a:xfrm>
            <a:off x="539999" y="4359652"/>
            <a:ext cx="4955110" cy="1565649"/>
          </a:xfrm>
        </p:spPr>
        <p:txBody>
          <a:bodyPr>
            <a:normAutofit/>
          </a:bodyPr>
          <a:lstStyle>
            <a:lvl1pPr marL="0" indent="0" algn="l">
              <a:lnSpc>
                <a:spcPts val="2160"/>
              </a:lnSpc>
              <a:spcAft>
                <a:spcPts val="0"/>
              </a:spcAft>
              <a:buNone/>
              <a:defRPr sz="18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TextBox 9">
            <a:extLst>
              <a:ext uri="{FF2B5EF4-FFF2-40B4-BE49-F238E27FC236}">
                <a16:creationId xmlns:a16="http://schemas.microsoft.com/office/drawing/2014/main" id="{A3EC8675-A20E-4C95-AC1B-D8FCC3F8E1C2}"/>
              </a:ext>
            </a:extLst>
          </p:cNvPr>
          <p:cNvSpPr txBox="1"/>
          <p:nvPr userDrawn="1"/>
        </p:nvSpPr>
        <p:spPr>
          <a:xfrm>
            <a:off x="539999" y="6109967"/>
            <a:ext cx="3252865" cy="264175"/>
          </a:xfrm>
          <a:prstGeom prst="rect">
            <a:avLst/>
          </a:prstGeom>
          <a:noFill/>
        </p:spPr>
        <p:txBody>
          <a:bodyPr wrap="square" lIns="0" tIns="0" rIns="0" bIns="0" rtlCol="0">
            <a:spAutoFit/>
          </a:bodyPr>
          <a:lstStyle/>
          <a:p>
            <a:pPr>
              <a:lnSpc>
                <a:spcPts val="2160"/>
              </a:lnSpc>
            </a:pPr>
            <a:r>
              <a:rPr lang="en-GB" sz="1800" b="1">
                <a:solidFill>
                  <a:schemeClr val="tx2"/>
                </a:solidFill>
              </a:rPr>
              <a:t>ageing-better.org.uk</a:t>
            </a:r>
          </a:p>
        </p:txBody>
      </p:sp>
      <p:pic>
        <p:nvPicPr>
          <p:cNvPr id="5" name="Picture 4" descr="A picture containing food, drawing&#10;&#10;Description automatically generated">
            <a:extLst>
              <a:ext uri="{FF2B5EF4-FFF2-40B4-BE49-F238E27FC236}">
                <a16:creationId xmlns:a16="http://schemas.microsoft.com/office/drawing/2014/main" id="{EF297F36-1F0C-4B94-A560-40EEF49B06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6" name="Rectangle 5">
            <a:extLst>
              <a:ext uri="{FF2B5EF4-FFF2-40B4-BE49-F238E27FC236}">
                <a16:creationId xmlns:a16="http://schemas.microsoft.com/office/drawing/2014/main" id="{8EA6A719-9FCD-4918-A77C-F2077EFC0956}"/>
              </a:ext>
            </a:extLst>
          </p:cNvPr>
          <p:cNvSpPr/>
          <p:nvPr userDrawn="1"/>
        </p:nvSpPr>
        <p:spPr>
          <a:xfrm>
            <a:off x="7587916" y="-2666"/>
            <a:ext cx="4604084" cy="6860666"/>
          </a:xfrm>
          <a:custGeom>
            <a:avLst/>
            <a:gdLst>
              <a:gd name="connsiteX0" fmla="*/ 0 w 4604084"/>
              <a:gd name="connsiteY0" fmla="*/ 0 h 6858000"/>
              <a:gd name="connsiteX1" fmla="*/ 4604084 w 4604084"/>
              <a:gd name="connsiteY1" fmla="*/ 0 h 6858000"/>
              <a:gd name="connsiteX2" fmla="*/ 4604084 w 4604084"/>
              <a:gd name="connsiteY2" fmla="*/ 6858000 h 6858000"/>
              <a:gd name="connsiteX3" fmla="*/ 0 w 4604084"/>
              <a:gd name="connsiteY3" fmla="*/ 6858000 h 6858000"/>
              <a:gd name="connsiteX4" fmla="*/ 0 w 4604084"/>
              <a:gd name="connsiteY4" fmla="*/ 0 h 6858000"/>
              <a:gd name="connsiteX0" fmla="*/ 0 w 4604084"/>
              <a:gd name="connsiteY0" fmla="*/ 2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 name="connsiteX5" fmla="*/ 0 w 4604084"/>
              <a:gd name="connsiteY5" fmla="*/ 2666 h 6860666"/>
              <a:gd name="connsiteX0" fmla="*/ 0 w 4604084"/>
              <a:gd name="connsiteY0" fmla="*/ 6860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084" h="6860666">
                <a:moveTo>
                  <a:pt x="0" y="6860666"/>
                </a:moveTo>
                <a:lnTo>
                  <a:pt x="3974046" y="0"/>
                </a:lnTo>
                <a:lnTo>
                  <a:pt x="4604084" y="2666"/>
                </a:lnTo>
                <a:lnTo>
                  <a:pt x="4604084" y="6860666"/>
                </a:lnTo>
                <a:lnTo>
                  <a:pt x="0" y="686066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84457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2182730"/>
            <a:ext cx="6032250" cy="2088000"/>
          </a:xfrm>
        </p:spPr>
        <p:txBody>
          <a:bodyPr anchor="t">
            <a:normAutofit/>
          </a:bodyPr>
          <a:lstStyle>
            <a:lvl1pPr algn="l">
              <a:lnSpc>
                <a:spcPts val="4800"/>
              </a:lnSpc>
              <a:defRPr sz="4500">
                <a:solidFill>
                  <a:schemeClr val="tx2"/>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p:nvPr>
        </p:nvSpPr>
        <p:spPr>
          <a:xfrm>
            <a:off x="539999" y="4359652"/>
            <a:ext cx="4955110" cy="1565649"/>
          </a:xfrm>
        </p:spPr>
        <p:txBody>
          <a:bodyPr>
            <a:normAutofit/>
          </a:bodyPr>
          <a:lstStyle>
            <a:lvl1pPr marL="0" indent="0" algn="l">
              <a:lnSpc>
                <a:spcPts val="2160"/>
              </a:lnSpc>
              <a:spcAft>
                <a:spcPts val="0"/>
              </a:spcAft>
              <a:buNone/>
              <a:defRPr sz="18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TextBox 9">
            <a:extLst>
              <a:ext uri="{FF2B5EF4-FFF2-40B4-BE49-F238E27FC236}">
                <a16:creationId xmlns:a16="http://schemas.microsoft.com/office/drawing/2014/main" id="{A3EC8675-A20E-4C95-AC1B-D8FCC3F8E1C2}"/>
              </a:ext>
            </a:extLst>
          </p:cNvPr>
          <p:cNvSpPr txBox="1"/>
          <p:nvPr userDrawn="1"/>
        </p:nvSpPr>
        <p:spPr>
          <a:xfrm>
            <a:off x="539999" y="6109967"/>
            <a:ext cx="3252865" cy="264175"/>
          </a:xfrm>
          <a:prstGeom prst="rect">
            <a:avLst/>
          </a:prstGeom>
          <a:noFill/>
        </p:spPr>
        <p:txBody>
          <a:bodyPr wrap="square" lIns="0" tIns="0" rIns="0" bIns="0" rtlCol="0">
            <a:spAutoFit/>
          </a:bodyPr>
          <a:lstStyle/>
          <a:p>
            <a:pPr>
              <a:lnSpc>
                <a:spcPts val="2160"/>
              </a:lnSpc>
            </a:pPr>
            <a:r>
              <a:rPr lang="en-GB" sz="1800" b="1">
                <a:solidFill>
                  <a:schemeClr val="tx2"/>
                </a:solidFill>
              </a:rPr>
              <a:t>ageing-better.org.uk</a:t>
            </a:r>
          </a:p>
        </p:txBody>
      </p:sp>
      <p:pic>
        <p:nvPicPr>
          <p:cNvPr id="5" name="Picture 4" descr="A picture containing food, drawing&#10;&#10;Description automatically generated">
            <a:extLst>
              <a:ext uri="{FF2B5EF4-FFF2-40B4-BE49-F238E27FC236}">
                <a16:creationId xmlns:a16="http://schemas.microsoft.com/office/drawing/2014/main" id="{EF297F36-1F0C-4B94-A560-40EEF49B06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6" name="Rectangle 5">
            <a:extLst>
              <a:ext uri="{FF2B5EF4-FFF2-40B4-BE49-F238E27FC236}">
                <a16:creationId xmlns:a16="http://schemas.microsoft.com/office/drawing/2014/main" id="{8EA6A719-9FCD-4918-A77C-F2077EFC0956}"/>
              </a:ext>
            </a:extLst>
          </p:cNvPr>
          <p:cNvSpPr/>
          <p:nvPr userDrawn="1"/>
        </p:nvSpPr>
        <p:spPr>
          <a:xfrm>
            <a:off x="7587916" y="-2666"/>
            <a:ext cx="4604084" cy="6860666"/>
          </a:xfrm>
          <a:custGeom>
            <a:avLst/>
            <a:gdLst>
              <a:gd name="connsiteX0" fmla="*/ 0 w 4604084"/>
              <a:gd name="connsiteY0" fmla="*/ 0 h 6858000"/>
              <a:gd name="connsiteX1" fmla="*/ 4604084 w 4604084"/>
              <a:gd name="connsiteY1" fmla="*/ 0 h 6858000"/>
              <a:gd name="connsiteX2" fmla="*/ 4604084 w 4604084"/>
              <a:gd name="connsiteY2" fmla="*/ 6858000 h 6858000"/>
              <a:gd name="connsiteX3" fmla="*/ 0 w 4604084"/>
              <a:gd name="connsiteY3" fmla="*/ 6858000 h 6858000"/>
              <a:gd name="connsiteX4" fmla="*/ 0 w 4604084"/>
              <a:gd name="connsiteY4" fmla="*/ 0 h 6858000"/>
              <a:gd name="connsiteX0" fmla="*/ 0 w 4604084"/>
              <a:gd name="connsiteY0" fmla="*/ 2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 name="connsiteX5" fmla="*/ 0 w 4604084"/>
              <a:gd name="connsiteY5" fmla="*/ 2666 h 6860666"/>
              <a:gd name="connsiteX0" fmla="*/ 0 w 4604084"/>
              <a:gd name="connsiteY0" fmla="*/ 6860666 h 6860666"/>
              <a:gd name="connsiteX1" fmla="*/ 3974046 w 4604084"/>
              <a:gd name="connsiteY1" fmla="*/ 0 h 6860666"/>
              <a:gd name="connsiteX2" fmla="*/ 4604084 w 4604084"/>
              <a:gd name="connsiteY2" fmla="*/ 2666 h 6860666"/>
              <a:gd name="connsiteX3" fmla="*/ 4604084 w 4604084"/>
              <a:gd name="connsiteY3" fmla="*/ 6860666 h 6860666"/>
              <a:gd name="connsiteX4" fmla="*/ 0 w 4604084"/>
              <a:gd name="connsiteY4" fmla="*/ 6860666 h 6860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084" h="6860666">
                <a:moveTo>
                  <a:pt x="0" y="6860666"/>
                </a:moveTo>
                <a:lnTo>
                  <a:pt x="3974046" y="0"/>
                </a:lnTo>
                <a:lnTo>
                  <a:pt x="4604084" y="2666"/>
                </a:lnTo>
                <a:lnTo>
                  <a:pt x="4604084" y="6860666"/>
                </a:lnTo>
                <a:lnTo>
                  <a:pt x="0" y="686066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2875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 0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2343150"/>
            <a:ext cx="6032250" cy="1908000"/>
          </a:xfrm>
        </p:spPr>
        <p:txBody>
          <a:bodyPr anchor="t">
            <a:normAutofit/>
          </a:bodyPr>
          <a:lstStyle>
            <a:lvl1pPr algn="l">
              <a:lnSpc>
                <a:spcPts val="4800"/>
              </a:lnSpc>
              <a:defRPr sz="45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p:nvPr>
        </p:nvSpPr>
        <p:spPr>
          <a:xfrm>
            <a:off x="539999" y="4359652"/>
            <a:ext cx="4955110" cy="1565649"/>
          </a:xfrm>
        </p:spPr>
        <p:txBody>
          <a:bodyPr>
            <a:normAutofit/>
          </a:bodyPr>
          <a:lstStyle>
            <a:lvl1pPr marL="0" indent="0" algn="l">
              <a:lnSpc>
                <a:spcPts val="2160"/>
              </a:lnSpc>
              <a:spcAft>
                <a:spcPts val="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TextBox 9">
            <a:extLst>
              <a:ext uri="{FF2B5EF4-FFF2-40B4-BE49-F238E27FC236}">
                <a16:creationId xmlns:a16="http://schemas.microsoft.com/office/drawing/2014/main" id="{A3EC8675-A20E-4C95-AC1B-D8FCC3F8E1C2}"/>
              </a:ext>
            </a:extLst>
          </p:cNvPr>
          <p:cNvSpPr txBox="1"/>
          <p:nvPr userDrawn="1"/>
        </p:nvSpPr>
        <p:spPr>
          <a:xfrm>
            <a:off x="539999" y="6109967"/>
            <a:ext cx="3252865" cy="264175"/>
          </a:xfrm>
          <a:prstGeom prst="rect">
            <a:avLst/>
          </a:prstGeom>
          <a:noFill/>
        </p:spPr>
        <p:txBody>
          <a:bodyPr wrap="square" lIns="0" tIns="0" rIns="0" bIns="0" rtlCol="0">
            <a:spAutoFit/>
          </a:bodyPr>
          <a:lstStyle/>
          <a:p>
            <a:pPr>
              <a:lnSpc>
                <a:spcPts val="2160"/>
              </a:lnSpc>
            </a:pPr>
            <a:r>
              <a:rPr lang="en-GB" sz="1800" b="1">
                <a:solidFill>
                  <a:schemeClr val="bg1"/>
                </a:solidFill>
              </a:rPr>
              <a:t>ageing-better.org.uk</a:t>
            </a:r>
          </a:p>
        </p:txBody>
      </p:sp>
      <p:pic>
        <p:nvPicPr>
          <p:cNvPr id="12" name="Picture 11" descr="A picture containing drawing, plate&#10;&#10;Description automatically generated">
            <a:extLst>
              <a:ext uri="{FF2B5EF4-FFF2-40B4-BE49-F238E27FC236}">
                <a16:creationId xmlns:a16="http://schemas.microsoft.com/office/drawing/2014/main" id="{6E0CCB01-21B9-4D6A-89C8-D3396044D3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4" name="Rectangle 3">
            <a:extLst>
              <a:ext uri="{FF2B5EF4-FFF2-40B4-BE49-F238E27FC236}">
                <a16:creationId xmlns:a16="http://schemas.microsoft.com/office/drawing/2014/main" id="{9578086F-0858-4181-8712-BB8A84000D4F}"/>
              </a:ext>
            </a:extLst>
          </p:cNvPr>
          <p:cNvSpPr/>
          <p:nvPr userDrawn="1"/>
        </p:nvSpPr>
        <p:spPr>
          <a:xfrm>
            <a:off x="5561573" y="-9054"/>
            <a:ext cx="6630427" cy="6867054"/>
          </a:xfrm>
          <a:custGeom>
            <a:avLst/>
            <a:gdLst>
              <a:gd name="connsiteX0" fmla="*/ 0 w 6630427"/>
              <a:gd name="connsiteY0" fmla="*/ 0 h 6863716"/>
              <a:gd name="connsiteX1" fmla="*/ 6630427 w 6630427"/>
              <a:gd name="connsiteY1" fmla="*/ 0 h 6863716"/>
              <a:gd name="connsiteX2" fmla="*/ 6630427 w 6630427"/>
              <a:gd name="connsiteY2" fmla="*/ 6863716 h 6863716"/>
              <a:gd name="connsiteX3" fmla="*/ 0 w 6630427"/>
              <a:gd name="connsiteY3" fmla="*/ 6863716 h 6863716"/>
              <a:gd name="connsiteX4" fmla="*/ 0 w 6630427"/>
              <a:gd name="connsiteY4" fmla="*/ 0 h 6863716"/>
              <a:gd name="connsiteX0" fmla="*/ 0 w 6630427"/>
              <a:gd name="connsiteY0" fmla="*/ 3337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 name="connsiteX5" fmla="*/ 0 w 6630427"/>
              <a:gd name="connsiteY5" fmla="*/ 3337 h 6867053"/>
              <a:gd name="connsiteX0" fmla="*/ 0 w 6630427"/>
              <a:gd name="connsiteY0" fmla="*/ 6867053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0427" h="6867053">
                <a:moveTo>
                  <a:pt x="0" y="6867053"/>
                </a:moveTo>
                <a:lnTo>
                  <a:pt x="3980779" y="0"/>
                </a:lnTo>
                <a:lnTo>
                  <a:pt x="6630427" y="3337"/>
                </a:lnTo>
                <a:lnTo>
                  <a:pt x="6630427" y="6867053"/>
                </a:lnTo>
                <a:lnTo>
                  <a:pt x="0" y="68670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2757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 0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1592210"/>
            <a:ext cx="4561389" cy="1680379"/>
          </a:xfrm>
        </p:spPr>
        <p:txBody>
          <a:bodyPr anchor="t"/>
          <a:lstStyle>
            <a:lvl1pPr algn="l">
              <a:lnSpc>
                <a:spcPts val="6200"/>
              </a:lnSpc>
              <a:defRPr sz="6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539999" y="3457428"/>
            <a:ext cx="5148000" cy="18288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a:t>
            </a:r>
            <a:br>
              <a:rPr lang="en-US"/>
            </a:br>
            <a:r>
              <a:rPr lang="en-US"/>
              <a:t>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bg1"/>
                </a:solidFill>
              </a:rPr>
              <a:t>Centre for Ageing Better</a:t>
            </a:r>
          </a:p>
        </p:txBody>
      </p:sp>
      <p:sp>
        <p:nvSpPr>
          <p:cNvPr id="6" name="Picture Placeholder 13">
            <a:extLst>
              <a:ext uri="{FF2B5EF4-FFF2-40B4-BE49-F238E27FC236}">
                <a16:creationId xmlns:a16="http://schemas.microsoft.com/office/drawing/2014/main" id="{6B977142-4933-49D3-8F0F-A8FC8722BC2B}"/>
              </a:ext>
            </a:extLst>
          </p:cNvPr>
          <p:cNvSpPr>
            <a:spLocks noGrp="1"/>
          </p:cNvSpPr>
          <p:nvPr>
            <p:ph type="pic" sz="quarter" idx="10"/>
          </p:nvPr>
        </p:nvSpPr>
        <p:spPr>
          <a:xfrm>
            <a:off x="5561573" y="-5716"/>
            <a:ext cx="6630427" cy="6863715"/>
          </a:xfrm>
          <a:custGeom>
            <a:avLst/>
            <a:gdLst>
              <a:gd name="connsiteX0" fmla="*/ 0 w 6697662"/>
              <a:gd name="connsiteY0" fmla="*/ 0 h 6858000"/>
              <a:gd name="connsiteX1" fmla="*/ 6697662 w 6697662"/>
              <a:gd name="connsiteY1" fmla="*/ 0 h 6858000"/>
              <a:gd name="connsiteX2" fmla="*/ 6697662 w 6697662"/>
              <a:gd name="connsiteY2" fmla="*/ 6858000 h 6858000"/>
              <a:gd name="connsiteX3" fmla="*/ 0 w 6697662"/>
              <a:gd name="connsiteY3" fmla="*/ 6858000 h 6858000"/>
              <a:gd name="connsiteX4" fmla="*/ 0 w 6697662"/>
              <a:gd name="connsiteY4" fmla="*/ 0 h 6858000"/>
              <a:gd name="connsiteX0" fmla="*/ 0 w 6697662"/>
              <a:gd name="connsiteY0" fmla="*/ 5715 h 6863715"/>
              <a:gd name="connsiteX1" fmla="*/ 4049712 w 6697662"/>
              <a:gd name="connsiteY1" fmla="*/ 0 h 6863715"/>
              <a:gd name="connsiteX2" fmla="*/ 6697662 w 6697662"/>
              <a:gd name="connsiteY2" fmla="*/ 5715 h 6863715"/>
              <a:gd name="connsiteX3" fmla="*/ 6697662 w 6697662"/>
              <a:gd name="connsiteY3" fmla="*/ 6863715 h 6863715"/>
              <a:gd name="connsiteX4" fmla="*/ 0 w 6697662"/>
              <a:gd name="connsiteY4" fmla="*/ 6863715 h 6863715"/>
              <a:gd name="connsiteX5" fmla="*/ 0 w 6697662"/>
              <a:gd name="connsiteY5" fmla="*/ 5715 h 6863715"/>
              <a:gd name="connsiteX0" fmla="*/ 0 w 6697662"/>
              <a:gd name="connsiteY0" fmla="*/ 6863715 h 6863715"/>
              <a:gd name="connsiteX1" fmla="*/ 4049712 w 6697662"/>
              <a:gd name="connsiteY1" fmla="*/ 0 h 6863715"/>
              <a:gd name="connsiteX2" fmla="*/ 6697662 w 6697662"/>
              <a:gd name="connsiteY2" fmla="*/ 5715 h 6863715"/>
              <a:gd name="connsiteX3" fmla="*/ 6697662 w 6697662"/>
              <a:gd name="connsiteY3" fmla="*/ 6863715 h 6863715"/>
              <a:gd name="connsiteX4" fmla="*/ 0 w 6697662"/>
              <a:gd name="connsiteY4" fmla="*/ 6863715 h 6863715"/>
              <a:gd name="connsiteX0" fmla="*/ 0 w 6630427"/>
              <a:gd name="connsiteY0" fmla="*/ 6863715 h 6863715"/>
              <a:gd name="connsiteX1" fmla="*/ 3982477 w 6630427"/>
              <a:gd name="connsiteY1" fmla="*/ 0 h 6863715"/>
              <a:gd name="connsiteX2" fmla="*/ 6630427 w 6630427"/>
              <a:gd name="connsiteY2" fmla="*/ 5715 h 6863715"/>
              <a:gd name="connsiteX3" fmla="*/ 6630427 w 6630427"/>
              <a:gd name="connsiteY3" fmla="*/ 6863715 h 6863715"/>
              <a:gd name="connsiteX4" fmla="*/ 0 w 6630427"/>
              <a:gd name="connsiteY4" fmla="*/ 6863715 h 6863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0427" h="6863715">
                <a:moveTo>
                  <a:pt x="0" y="6863715"/>
                </a:moveTo>
                <a:lnTo>
                  <a:pt x="3982477" y="0"/>
                </a:lnTo>
                <a:lnTo>
                  <a:pt x="6630427" y="5715"/>
                </a:lnTo>
                <a:lnTo>
                  <a:pt x="6630427" y="6863715"/>
                </a:lnTo>
                <a:lnTo>
                  <a:pt x="0" y="6863715"/>
                </a:lnTo>
                <a:close/>
              </a:path>
            </a:pathLst>
          </a:custGeom>
        </p:spPr>
        <p:txBody>
          <a:bodyPr anchor="ctr"/>
          <a:lstStyle>
            <a:lvl1pPr algn="ctr">
              <a:defRPr/>
            </a:lvl1pPr>
          </a:lstStyle>
          <a:p>
            <a:r>
              <a:rPr lang="en-US"/>
              <a:t>Click icon to add picture</a:t>
            </a:r>
            <a:endParaRPr lang="en-GB"/>
          </a:p>
        </p:txBody>
      </p:sp>
    </p:spTree>
    <p:extLst>
      <p:ext uri="{BB962C8B-B14F-4D97-AF65-F5344CB8AC3E}">
        <p14:creationId xmlns:p14="http://schemas.microsoft.com/office/powerpoint/2010/main" val="773559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vider Slide - 02">
    <p:bg>
      <p:bgPr>
        <a:solidFill>
          <a:srgbClr val="F7EFDA"/>
        </a:solidFill>
        <a:effectLst/>
      </p:bgPr>
    </p:bg>
    <p:spTree>
      <p:nvGrpSpPr>
        <p:cNvPr id="1" name=""/>
        <p:cNvGrpSpPr/>
        <p:nvPr/>
      </p:nvGrpSpPr>
      <p:grpSpPr>
        <a:xfrm>
          <a:off x="0" y="0"/>
          <a:ext cx="0" cy="0"/>
          <a:chOff x="0" y="0"/>
          <a:chExt cx="0" cy="0"/>
        </a:xfrm>
      </p:grpSpPr>
      <p:pic>
        <p:nvPicPr>
          <p:cNvPr id="9" name="Picture 8" descr="A picture containing graphics, toy, room, drawing&#10;&#10;Description automatically generated">
            <a:extLst>
              <a:ext uri="{FF2B5EF4-FFF2-40B4-BE49-F238E27FC236}">
                <a16:creationId xmlns:a16="http://schemas.microsoft.com/office/drawing/2014/main" id="{77C5280E-AB6E-4C24-B6E8-FC04439CDC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7852" y="1307767"/>
            <a:ext cx="5754148" cy="4242465"/>
          </a:xfrm>
          <a:prstGeom prst="rect">
            <a:avLst/>
          </a:prstGeom>
        </p:spPr>
      </p:pic>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1592210"/>
            <a:ext cx="4561389" cy="1680379"/>
          </a:xfrm>
        </p:spPr>
        <p:txBody>
          <a:bodyPr anchor="t"/>
          <a:lstStyle>
            <a:lvl1pPr algn="l">
              <a:lnSpc>
                <a:spcPts val="6200"/>
              </a:lnSpc>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539999" y="3457428"/>
            <a:ext cx="5148000" cy="1828800"/>
          </a:xfrm>
        </p:spPr>
        <p:txBody>
          <a:bodyPr/>
          <a:lstStyle>
            <a:lvl1pPr marL="0" indent="0" algn="l">
              <a:spcAft>
                <a:spcPts val="0"/>
              </a:spcAft>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a:t>
            </a:r>
            <a:br>
              <a:rPr lang="en-US"/>
            </a:br>
            <a:r>
              <a:rPr lang="en-US"/>
              <a:t>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Tree>
    <p:extLst>
      <p:ext uri="{BB962C8B-B14F-4D97-AF65-F5344CB8AC3E}">
        <p14:creationId xmlns:p14="http://schemas.microsoft.com/office/powerpoint/2010/main" val="410497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1_Divider Slide - 02">
    <p:bg>
      <p:bgPr>
        <a:solidFill>
          <a:srgbClr val="F7EFD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1592210"/>
            <a:ext cx="4561389" cy="1680379"/>
          </a:xfrm>
        </p:spPr>
        <p:txBody>
          <a:bodyPr anchor="t"/>
          <a:lstStyle>
            <a:lvl1pPr algn="l">
              <a:lnSpc>
                <a:spcPts val="6200"/>
              </a:lnSpc>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539999" y="3457428"/>
            <a:ext cx="5148000" cy="1828800"/>
          </a:xfrm>
        </p:spPr>
        <p:txBody>
          <a:bodyPr/>
          <a:lstStyle>
            <a:lvl1pPr marL="0" indent="0" algn="l">
              <a:spcAft>
                <a:spcPts val="0"/>
              </a:spcAft>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a:t>
            </a:r>
            <a:br>
              <a:rPr lang="en-US"/>
            </a:br>
            <a:r>
              <a:rPr lang="en-US"/>
              <a:t>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Tree>
    <p:extLst>
      <p:ext uri="{BB962C8B-B14F-4D97-AF65-F5344CB8AC3E}">
        <p14:creationId xmlns:p14="http://schemas.microsoft.com/office/powerpoint/2010/main" val="2934167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 04">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1592210"/>
            <a:ext cx="4561389" cy="1680379"/>
          </a:xfrm>
        </p:spPr>
        <p:txBody>
          <a:bodyPr anchor="t"/>
          <a:lstStyle>
            <a:lvl1pPr algn="l">
              <a:lnSpc>
                <a:spcPts val="6200"/>
              </a:lnSpc>
              <a:defRPr sz="6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539999" y="3457428"/>
            <a:ext cx="5148000" cy="1828800"/>
          </a:xfrm>
        </p:spPr>
        <p:txBody>
          <a:bodyPr/>
          <a:lstStyle>
            <a:lvl1pPr marL="0" indent="0" algn="l">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a:t>
            </a:r>
            <a:br>
              <a:rPr lang="en-US"/>
            </a:br>
            <a:r>
              <a:rPr lang="en-US"/>
              <a:t>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bg1"/>
                </a:solidFill>
              </a:rPr>
              <a:t>Centre for Ageing Better</a:t>
            </a:r>
          </a:p>
        </p:txBody>
      </p:sp>
      <p:pic>
        <p:nvPicPr>
          <p:cNvPr id="6" name="Picture 5" descr="A close up of a logo&#10;&#10;Description automatically generated">
            <a:extLst>
              <a:ext uri="{FF2B5EF4-FFF2-40B4-BE49-F238E27FC236}">
                <a16:creationId xmlns:a16="http://schemas.microsoft.com/office/drawing/2014/main" id="{6328B93F-8B2E-4E4F-8C2C-30053DCD6E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61605" y="-4186"/>
            <a:ext cx="6630395" cy="6862186"/>
          </a:xfrm>
          <a:prstGeom prst="rect">
            <a:avLst/>
          </a:prstGeom>
        </p:spPr>
      </p:pic>
    </p:spTree>
    <p:extLst>
      <p:ext uri="{BB962C8B-B14F-4D97-AF65-F5344CB8AC3E}">
        <p14:creationId xmlns:p14="http://schemas.microsoft.com/office/powerpoint/2010/main" val="107953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vider Slide - 0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p:nvPr>
        </p:nvSpPr>
        <p:spPr>
          <a:xfrm>
            <a:off x="540000" y="1592210"/>
            <a:ext cx="4561389" cy="1680379"/>
          </a:xfrm>
        </p:spPr>
        <p:txBody>
          <a:bodyPr anchor="t"/>
          <a:lstStyle>
            <a:lvl1pPr algn="l">
              <a:lnSpc>
                <a:spcPts val="6200"/>
              </a:lnSpc>
              <a:defRPr sz="6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539999" y="3457428"/>
            <a:ext cx="5148000" cy="1828800"/>
          </a:xfrm>
        </p:spPr>
        <p:txBody>
          <a:bodyPr/>
          <a:lstStyle>
            <a:lvl1pPr marL="0" indent="0" algn="l">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a:t>
            </a:r>
            <a:br>
              <a:rPr lang="en-US"/>
            </a:br>
            <a:r>
              <a:rPr lang="en-US"/>
              <a:t>Master subtitle style</a:t>
            </a:r>
            <a:endParaRPr lang="en-GB"/>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bg1"/>
                </a:solidFill>
              </a:rPr>
              <a:t>Centre for Ageing Better</a:t>
            </a:r>
          </a:p>
        </p:txBody>
      </p:sp>
      <p:sp>
        <p:nvSpPr>
          <p:cNvPr id="8" name="Rectangle 3">
            <a:extLst>
              <a:ext uri="{FF2B5EF4-FFF2-40B4-BE49-F238E27FC236}">
                <a16:creationId xmlns:a16="http://schemas.microsoft.com/office/drawing/2014/main" id="{FE03BE5F-F899-4FD7-8639-0069F9C8878A}"/>
              </a:ext>
            </a:extLst>
          </p:cNvPr>
          <p:cNvSpPr/>
          <p:nvPr userDrawn="1"/>
        </p:nvSpPr>
        <p:spPr>
          <a:xfrm>
            <a:off x="5561573" y="-9054"/>
            <a:ext cx="6630427" cy="6867053"/>
          </a:xfrm>
          <a:custGeom>
            <a:avLst/>
            <a:gdLst>
              <a:gd name="connsiteX0" fmla="*/ 0 w 6630427"/>
              <a:gd name="connsiteY0" fmla="*/ 0 h 6863716"/>
              <a:gd name="connsiteX1" fmla="*/ 6630427 w 6630427"/>
              <a:gd name="connsiteY1" fmla="*/ 0 h 6863716"/>
              <a:gd name="connsiteX2" fmla="*/ 6630427 w 6630427"/>
              <a:gd name="connsiteY2" fmla="*/ 6863716 h 6863716"/>
              <a:gd name="connsiteX3" fmla="*/ 0 w 6630427"/>
              <a:gd name="connsiteY3" fmla="*/ 6863716 h 6863716"/>
              <a:gd name="connsiteX4" fmla="*/ 0 w 6630427"/>
              <a:gd name="connsiteY4" fmla="*/ 0 h 6863716"/>
              <a:gd name="connsiteX0" fmla="*/ 0 w 6630427"/>
              <a:gd name="connsiteY0" fmla="*/ 3337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 name="connsiteX5" fmla="*/ 0 w 6630427"/>
              <a:gd name="connsiteY5" fmla="*/ 3337 h 6867053"/>
              <a:gd name="connsiteX0" fmla="*/ 0 w 6630427"/>
              <a:gd name="connsiteY0" fmla="*/ 6867053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0427" h="6867053">
                <a:moveTo>
                  <a:pt x="0" y="6867053"/>
                </a:moveTo>
                <a:lnTo>
                  <a:pt x="3980779" y="0"/>
                </a:lnTo>
                <a:lnTo>
                  <a:pt x="6630427" y="3337"/>
                </a:lnTo>
                <a:lnTo>
                  <a:pt x="6630427" y="6867053"/>
                </a:lnTo>
                <a:lnTo>
                  <a:pt x="0" y="6867053"/>
                </a:lnTo>
                <a:close/>
              </a:path>
            </a:pathLst>
          </a:custGeom>
          <a:solidFill>
            <a:srgbClr val="F28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2753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9CC-F74C-4390-A957-4583D92429A4}"/>
              </a:ext>
            </a:extLst>
          </p:cNvPr>
          <p:cNvSpPr>
            <a:spLocks noGrp="1"/>
          </p:cNvSpPr>
          <p:nvPr>
            <p:ph type="ctrTitle" hasCustomPrompt="1"/>
          </p:nvPr>
        </p:nvSpPr>
        <p:spPr>
          <a:xfrm>
            <a:off x="443748" y="2839452"/>
            <a:ext cx="6032250" cy="898358"/>
          </a:xfrm>
        </p:spPr>
        <p:txBody>
          <a:bodyPr anchor="t">
            <a:noAutofit/>
          </a:bodyPr>
          <a:lstStyle>
            <a:lvl1pPr algn="l">
              <a:lnSpc>
                <a:spcPts val="6000"/>
              </a:lnSpc>
              <a:defRPr sz="6000">
                <a:solidFill>
                  <a:schemeClr val="bg1"/>
                </a:solidFill>
              </a:defRPr>
            </a:lvl1pPr>
          </a:lstStyle>
          <a:p>
            <a:r>
              <a:rPr lang="en-US"/>
              <a:t>Thank you</a:t>
            </a:r>
            <a:endParaRPr lang="en-GB"/>
          </a:p>
        </p:txBody>
      </p:sp>
      <p:sp>
        <p:nvSpPr>
          <p:cNvPr id="3" name="Subtitle 2">
            <a:extLst>
              <a:ext uri="{FF2B5EF4-FFF2-40B4-BE49-F238E27FC236}">
                <a16:creationId xmlns:a16="http://schemas.microsoft.com/office/drawing/2014/main" id="{F983A577-857E-4CCC-BDEC-E12B657E78B7}"/>
              </a:ext>
            </a:extLst>
          </p:cNvPr>
          <p:cNvSpPr>
            <a:spLocks noGrp="1"/>
          </p:cNvSpPr>
          <p:nvPr>
            <p:ph type="subTitle" idx="1" hasCustomPrompt="1"/>
          </p:nvPr>
        </p:nvSpPr>
        <p:spPr>
          <a:xfrm>
            <a:off x="443748" y="3914274"/>
            <a:ext cx="5051361" cy="2011028"/>
          </a:xfrm>
        </p:spPr>
        <p:txBody>
          <a:bodyPr>
            <a:normAutofit/>
          </a:bodyPr>
          <a:lstStyle>
            <a:lvl1pPr marL="0" indent="0" algn="l">
              <a:lnSpc>
                <a:spcPts val="2800"/>
              </a:lnSpc>
              <a:spcAft>
                <a:spcPts val="0"/>
              </a:spcAft>
              <a:buNone/>
              <a:defRPr sz="21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info@ageing-better.org.uk</a:t>
            </a:r>
          </a:p>
          <a:p>
            <a:r>
              <a:rPr lang="en-US"/>
              <a:t>@ageing-better</a:t>
            </a:r>
          </a:p>
        </p:txBody>
      </p:sp>
      <p:sp>
        <p:nvSpPr>
          <p:cNvPr id="7" name="TextBox 6">
            <a:extLst>
              <a:ext uri="{FF2B5EF4-FFF2-40B4-BE49-F238E27FC236}">
                <a16:creationId xmlns:a16="http://schemas.microsoft.com/office/drawing/2014/main" id="{518A0DFA-A63F-4FE5-A44A-DD2E5F85E438}"/>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bg1"/>
                </a:solidFill>
              </a:rPr>
              <a:t>Centre for Ageing Better</a:t>
            </a:r>
          </a:p>
        </p:txBody>
      </p:sp>
      <p:pic>
        <p:nvPicPr>
          <p:cNvPr id="12" name="Picture 11" descr="A picture containing drawing, plate&#10;&#10;Description automatically generated">
            <a:extLst>
              <a:ext uri="{FF2B5EF4-FFF2-40B4-BE49-F238E27FC236}">
                <a16:creationId xmlns:a16="http://schemas.microsoft.com/office/drawing/2014/main" id="{6E0CCB01-21B9-4D6A-89C8-D3396044D3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40000"/>
            <a:ext cx="3063246" cy="726949"/>
          </a:xfrm>
          <a:prstGeom prst="rect">
            <a:avLst/>
          </a:prstGeom>
        </p:spPr>
      </p:pic>
      <p:sp>
        <p:nvSpPr>
          <p:cNvPr id="4" name="Rectangle 3">
            <a:extLst>
              <a:ext uri="{FF2B5EF4-FFF2-40B4-BE49-F238E27FC236}">
                <a16:creationId xmlns:a16="http://schemas.microsoft.com/office/drawing/2014/main" id="{9578086F-0858-4181-8712-BB8A84000D4F}"/>
              </a:ext>
            </a:extLst>
          </p:cNvPr>
          <p:cNvSpPr/>
          <p:nvPr userDrawn="1"/>
        </p:nvSpPr>
        <p:spPr>
          <a:xfrm>
            <a:off x="5561573" y="-9054"/>
            <a:ext cx="6630427" cy="6867054"/>
          </a:xfrm>
          <a:custGeom>
            <a:avLst/>
            <a:gdLst>
              <a:gd name="connsiteX0" fmla="*/ 0 w 6630427"/>
              <a:gd name="connsiteY0" fmla="*/ 0 h 6863716"/>
              <a:gd name="connsiteX1" fmla="*/ 6630427 w 6630427"/>
              <a:gd name="connsiteY1" fmla="*/ 0 h 6863716"/>
              <a:gd name="connsiteX2" fmla="*/ 6630427 w 6630427"/>
              <a:gd name="connsiteY2" fmla="*/ 6863716 h 6863716"/>
              <a:gd name="connsiteX3" fmla="*/ 0 w 6630427"/>
              <a:gd name="connsiteY3" fmla="*/ 6863716 h 6863716"/>
              <a:gd name="connsiteX4" fmla="*/ 0 w 6630427"/>
              <a:gd name="connsiteY4" fmla="*/ 0 h 6863716"/>
              <a:gd name="connsiteX0" fmla="*/ 0 w 6630427"/>
              <a:gd name="connsiteY0" fmla="*/ 3337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 name="connsiteX5" fmla="*/ 0 w 6630427"/>
              <a:gd name="connsiteY5" fmla="*/ 3337 h 6867053"/>
              <a:gd name="connsiteX0" fmla="*/ 0 w 6630427"/>
              <a:gd name="connsiteY0" fmla="*/ 6867053 h 6867053"/>
              <a:gd name="connsiteX1" fmla="*/ 3980779 w 6630427"/>
              <a:gd name="connsiteY1" fmla="*/ 0 h 6867053"/>
              <a:gd name="connsiteX2" fmla="*/ 6630427 w 6630427"/>
              <a:gd name="connsiteY2" fmla="*/ 3337 h 6867053"/>
              <a:gd name="connsiteX3" fmla="*/ 6630427 w 6630427"/>
              <a:gd name="connsiteY3" fmla="*/ 6867053 h 6867053"/>
              <a:gd name="connsiteX4" fmla="*/ 0 w 6630427"/>
              <a:gd name="connsiteY4" fmla="*/ 6867053 h 686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0427" h="6867053">
                <a:moveTo>
                  <a:pt x="0" y="6867053"/>
                </a:moveTo>
                <a:lnTo>
                  <a:pt x="3980779" y="0"/>
                </a:lnTo>
                <a:lnTo>
                  <a:pt x="6630427" y="3337"/>
                </a:lnTo>
                <a:lnTo>
                  <a:pt x="6630427" y="6867053"/>
                </a:lnTo>
                <a:lnTo>
                  <a:pt x="0" y="68670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6778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225E-F4AA-4846-820C-3B87AADB77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4A4153-7463-4EBF-A01B-8583FE7C1691}"/>
              </a:ext>
            </a:extLst>
          </p:cNvPr>
          <p:cNvSpPr>
            <a:spLocks noGrp="1"/>
          </p:cNvSpPr>
          <p:nvPr>
            <p:ph idx="1"/>
          </p:nvPr>
        </p:nvSpPr>
        <p:spPr>
          <a:xfrm>
            <a:off x="540000" y="1753849"/>
            <a:ext cx="7596000" cy="4423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Tree>
    <p:extLst>
      <p:ext uri="{BB962C8B-B14F-4D97-AF65-F5344CB8AC3E}">
        <p14:creationId xmlns:p14="http://schemas.microsoft.com/office/powerpoint/2010/main" val="525772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225E-F4AA-4846-820C-3B87AADB77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4A4153-7463-4EBF-A01B-8583FE7C1691}"/>
              </a:ext>
            </a:extLst>
          </p:cNvPr>
          <p:cNvSpPr>
            <a:spLocks noGrp="1"/>
          </p:cNvSpPr>
          <p:nvPr>
            <p:ph idx="1"/>
          </p:nvPr>
        </p:nvSpPr>
        <p:spPr>
          <a:xfrm>
            <a:off x="540000" y="1753849"/>
            <a:ext cx="5400000" cy="4423114"/>
          </a:xfrm>
        </p:spPr>
        <p:txBody>
          <a:bodyPr/>
          <a:lstStyle>
            <a:lvl2pPr marL="288000" indent="-288000">
              <a:buClr>
                <a:schemeClr val="accent2"/>
              </a:buClr>
              <a:buSzPct val="90000"/>
              <a:buFont typeface="Arial" panose="020B0604020202020204" pitchFamily="34" charset="0"/>
              <a:buChar char="ꟷ"/>
              <a:defRPr/>
            </a:lvl2pPr>
            <a:lvl3pPr marL="612000" indent="-252000">
              <a:buClr>
                <a:schemeClr val="accent2"/>
              </a:buClr>
              <a:buSzPct val="90000"/>
              <a:buFont typeface="Arial" panose="020B0604020202020204" pitchFamily="34" charset="0"/>
              <a:buChar char="ꟷ"/>
              <a:defRPr/>
            </a:lvl3pPr>
            <a:lvl4pPr marL="612000" indent="-252000">
              <a:buClr>
                <a:schemeClr val="accent2"/>
              </a:buClr>
              <a:buSzPct val="90000"/>
              <a:buFont typeface="Arial" panose="020B0604020202020204" pitchFamily="34" charset="0"/>
              <a:buChar char="ꟷ"/>
              <a:defRPr/>
            </a:lvl4pPr>
            <a:lvl5pPr marL="612000" indent="-252000">
              <a:buClr>
                <a:schemeClr val="accent2"/>
              </a:buClr>
              <a:buSzPct val="90000"/>
              <a:buFont typeface="Arial" panose="020B0604020202020204" pitchFamily="34" charset="0"/>
              <a:buChar char="ꟷ"/>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8" name="Content Placeholder 2">
            <a:extLst>
              <a:ext uri="{FF2B5EF4-FFF2-40B4-BE49-F238E27FC236}">
                <a16:creationId xmlns:a16="http://schemas.microsoft.com/office/drawing/2014/main" id="{F1598B5A-4D73-4677-9845-0468982CC1C7}"/>
              </a:ext>
            </a:extLst>
          </p:cNvPr>
          <p:cNvSpPr>
            <a:spLocks noGrp="1"/>
          </p:cNvSpPr>
          <p:nvPr>
            <p:ph idx="13"/>
          </p:nvPr>
        </p:nvSpPr>
        <p:spPr>
          <a:xfrm>
            <a:off x="6277202" y="1753200"/>
            <a:ext cx="5400000" cy="4423114"/>
          </a:xfrm>
        </p:spPr>
        <p:txBody>
          <a:bodyPr/>
          <a:lstStyle>
            <a:lvl2pPr marL="288000" indent="-288000">
              <a:buClr>
                <a:schemeClr val="accent2"/>
              </a:buClr>
              <a:buSzPct val="90000"/>
              <a:buFont typeface="Arial" panose="020B0604020202020204" pitchFamily="34" charset="0"/>
              <a:buChar char="ꟷ"/>
              <a:defRPr/>
            </a:lvl2pPr>
            <a:lvl3pPr marL="612000" indent="-252000">
              <a:buClr>
                <a:schemeClr val="accent2"/>
              </a:buClr>
              <a:buSzPct val="90000"/>
              <a:buFont typeface="Arial" panose="020B0604020202020204" pitchFamily="34" charset="0"/>
              <a:buChar char="ꟷ"/>
              <a:defRPr/>
            </a:lvl3pPr>
            <a:lvl4pPr marL="612000" indent="-252000">
              <a:buClr>
                <a:schemeClr val="accent2"/>
              </a:buClr>
              <a:buSzPct val="90000"/>
              <a:buFont typeface="Arial" panose="020B0604020202020204" pitchFamily="34" charset="0"/>
              <a:buChar char="ꟷ"/>
              <a:defRPr/>
            </a:lvl4pPr>
            <a:lvl5pPr marL="612000" indent="-252000">
              <a:buClr>
                <a:schemeClr val="accent2"/>
              </a:buClr>
              <a:buSzPct val="90000"/>
              <a:buFont typeface="Arial" panose="020B0604020202020204" pitchFamily="34" charset="0"/>
              <a:buChar char="ꟷ"/>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78799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 yellow A">
    <p:bg>
      <p:bgPr>
        <a:solidFill>
          <a:schemeClr val="accent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4A4153-7463-4EBF-A01B-8583FE7C1691}"/>
              </a:ext>
            </a:extLst>
          </p:cNvPr>
          <p:cNvSpPr>
            <a:spLocks noGrp="1"/>
          </p:cNvSpPr>
          <p:nvPr>
            <p:ph idx="1"/>
          </p:nvPr>
        </p:nvSpPr>
        <p:spPr>
          <a:xfrm>
            <a:off x="2419201" y="2304000"/>
            <a:ext cx="7236000" cy="3695747"/>
          </a:xfrm>
        </p:spPr>
        <p:txBody>
          <a:bodyPr>
            <a:normAutofit/>
          </a:bodyPr>
          <a:lstStyle>
            <a:lvl1pPr marL="0" indent="0">
              <a:lnSpc>
                <a:spcPts val="3600"/>
              </a:lnSpc>
              <a:spcAft>
                <a:spcPts val="0"/>
              </a:spcAft>
              <a:buNone/>
              <a:defRPr sz="3000">
                <a:solidFill>
                  <a:schemeClr val="tx2"/>
                </a:solidFill>
              </a:defRPr>
            </a:lvl1pPr>
            <a:lvl2pPr marL="0" indent="0">
              <a:lnSpc>
                <a:spcPts val="3600"/>
              </a:lnSpc>
              <a:spcBef>
                <a:spcPts val="600"/>
              </a:spcBef>
              <a:spcAft>
                <a:spcPts val="0"/>
              </a:spcAft>
              <a:buNone/>
              <a:defRPr sz="3000" b="1">
                <a:solidFill>
                  <a:schemeClr val="tx2"/>
                </a:solidFill>
              </a:defRPr>
            </a:lvl2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Tree>
    <p:extLst>
      <p:ext uri="{BB962C8B-B14F-4D97-AF65-F5344CB8AC3E}">
        <p14:creationId xmlns:p14="http://schemas.microsoft.com/office/powerpoint/2010/main" val="430767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yellow B">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10" name="Text Placeholder 9">
            <a:extLst>
              <a:ext uri="{FF2B5EF4-FFF2-40B4-BE49-F238E27FC236}">
                <a16:creationId xmlns:a16="http://schemas.microsoft.com/office/drawing/2014/main" id="{2D3CE22D-4791-4343-86EB-1829681CCA54}"/>
              </a:ext>
            </a:extLst>
          </p:cNvPr>
          <p:cNvSpPr>
            <a:spLocks noGrp="1"/>
          </p:cNvSpPr>
          <p:nvPr>
            <p:ph type="body" sz="quarter" idx="14" hasCustomPrompt="1"/>
          </p:nvPr>
        </p:nvSpPr>
        <p:spPr>
          <a:xfrm>
            <a:off x="1091116" y="3124459"/>
            <a:ext cx="3513137" cy="1459833"/>
          </a:xfrm>
        </p:spPr>
        <p:txBody>
          <a:bodyPr>
            <a:normAutofit/>
          </a:bodyPr>
          <a:lstStyle>
            <a:lvl1pPr marL="0" indent="0" algn="ctr">
              <a:lnSpc>
                <a:spcPts val="6000"/>
              </a:lnSpc>
              <a:buNone/>
              <a:defRPr sz="6000">
                <a:solidFill>
                  <a:srgbClr val="00216E"/>
                </a:solidFill>
              </a:defRPr>
            </a:lvl1pPr>
          </a:lstStyle>
          <a:p>
            <a:pPr lvl="0"/>
            <a:r>
              <a:rPr lang="en-US"/>
              <a:t>000,000m</a:t>
            </a:r>
          </a:p>
        </p:txBody>
      </p:sp>
      <p:sp>
        <p:nvSpPr>
          <p:cNvPr id="11" name="Text Placeholder 9">
            <a:extLst>
              <a:ext uri="{FF2B5EF4-FFF2-40B4-BE49-F238E27FC236}">
                <a16:creationId xmlns:a16="http://schemas.microsoft.com/office/drawing/2014/main" id="{D226FFFB-A581-43B6-BF4F-C963B78C3582}"/>
              </a:ext>
            </a:extLst>
          </p:cNvPr>
          <p:cNvSpPr>
            <a:spLocks noGrp="1"/>
          </p:cNvSpPr>
          <p:nvPr>
            <p:ph type="body" sz="quarter" idx="15"/>
          </p:nvPr>
        </p:nvSpPr>
        <p:spPr>
          <a:xfrm>
            <a:off x="5261810" y="1251285"/>
            <a:ext cx="6390189" cy="1459832"/>
          </a:xfrm>
        </p:spPr>
        <p:txBody>
          <a:bodyPr>
            <a:normAutofit/>
          </a:bodyPr>
          <a:lstStyle>
            <a:lvl1pPr>
              <a:lnSpc>
                <a:spcPts val="2600"/>
              </a:lnSpc>
              <a:spcAft>
                <a:spcPts val="0"/>
              </a:spcAft>
              <a:defRPr sz="2100">
                <a:solidFill>
                  <a:schemeClr val="tx2"/>
                </a:solidFill>
              </a:defRPr>
            </a:lvl1pPr>
          </a:lstStyle>
          <a:p>
            <a:pPr lvl="0"/>
            <a:r>
              <a:rPr lang="en-US"/>
              <a:t>Click to edit Master text styles</a:t>
            </a:r>
          </a:p>
        </p:txBody>
      </p:sp>
      <p:sp>
        <p:nvSpPr>
          <p:cNvPr id="8" name="Text Placeholder 9">
            <a:extLst>
              <a:ext uri="{FF2B5EF4-FFF2-40B4-BE49-F238E27FC236}">
                <a16:creationId xmlns:a16="http://schemas.microsoft.com/office/drawing/2014/main" id="{4BA7B84E-0F17-450E-880B-064EE07DC833}"/>
              </a:ext>
            </a:extLst>
          </p:cNvPr>
          <p:cNvSpPr>
            <a:spLocks noGrp="1"/>
          </p:cNvSpPr>
          <p:nvPr>
            <p:ph type="body" sz="quarter" idx="16" hasCustomPrompt="1"/>
          </p:nvPr>
        </p:nvSpPr>
        <p:spPr>
          <a:xfrm>
            <a:off x="1098044" y="1408373"/>
            <a:ext cx="3513137" cy="1459832"/>
          </a:xfrm>
        </p:spPr>
        <p:txBody>
          <a:bodyPr>
            <a:normAutofit/>
          </a:bodyPr>
          <a:lstStyle>
            <a:lvl1pPr marL="0" indent="0" algn="ctr">
              <a:lnSpc>
                <a:spcPts val="6000"/>
              </a:lnSpc>
              <a:buNone/>
              <a:defRPr sz="6000">
                <a:solidFill>
                  <a:schemeClr val="tx2"/>
                </a:solidFill>
              </a:defRPr>
            </a:lvl1pPr>
          </a:lstStyle>
          <a:p>
            <a:pPr lvl="0"/>
            <a:r>
              <a:rPr lang="en-US"/>
              <a:t>000,000m</a:t>
            </a:r>
          </a:p>
        </p:txBody>
      </p:sp>
      <p:sp>
        <p:nvSpPr>
          <p:cNvPr id="9" name="Text Placeholder 9">
            <a:extLst>
              <a:ext uri="{FF2B5EF4-FFF2-40B4-BE49-F238E27FC236}">
                <a16:creationId xmlns:a16="http://schemas.microsoft.com/office/drawing/2014/main" id="{5B144184-170C-42FD-A342-EF179370F721}"/>
              </a:ext>
            </a:extLst>
          </p:cNvPr>
          <p:cNvSpPr>
            <a:spLocks noGrp="1"/>
          </p:cNvSpPr>
          <p:nvPr>
            <p:ph type="body" sz="quarter" idx="17" hasCustomPrompt="1"/>
          </p:nvPr>
        </p:nvSpPr>
        <p:spPr>
          <a:xfrm>
            <a:off x="1098044" y="4840547"/>
            <a:ext cx="3513137" cy="1284944"/>
          </a:xfrm>
        </p:spPr>
        <p:txBody>
          <a:bodyPr>
            <a:normAutofit/>
          </a:bodyPr>
          <a:lstStyle>
            <a:lvl1pPr marL="0" indent="0" algn="ctr">
              <a:lnSpc>
                <a:spcPts val="6000"/>
              </a:lnSpc>
              <a:buNone/>
              <a:defRPr sz="6000">
                <a:solidFill>
                  <a:schemeClr val="accent5"/>
                </a:solidFill>
              </a:defRPr>
            </a:lvl1pPr>
          </a:lstStyle>
          <a:p>
            <a:pPr lvl="0"/>
            <a:r>
              <a:rPr lang="en-US"/>
              <a:t>000,000m</a:t>
            </a:r>
          </a:p>
        </p:txBody>
      </p:sp>
      <p:sp>
        <p:nvSpPr>
          <p:cNvPr id="12" name="Text Placeholder 9">
            <a:extLst>
              <a:ext uri="{FF2B5EF4-FFF2-40B4-BE49-F238E27FC236}">
                <a16:creationId xmlns:a16="http://schemas.microsoft.com/office/drawing/2014/main" id="{50DDDEA8-499F-40D8-A0AB-64592D1186B5}"/>
              </a:ext>
            </a:extLst>
          </p:cNvPr>
          <p:cNvSpPr>
            <a:spLocks noGrp="1"/>
          </p:cNvSpPr>
          <p:nvPr>
            <p:ph type="body" sz="quarter" idx="18"/>
          </p:nvPr>
        </p:nvSpPr>
        <p:spPr>
          <a:xfrm>
            <a:off x="5261809" y="2959769"/>
            <a:ext cx="6390189" cy="1459832"/>
          </a:xfrm>
        </p:spPr>
        <p:txBody>
          <a:bodyPr>
            <a:normAutofit/>
          </a:bodyPr>
          <a:lstStyle>
            <a:lvl1pPr>
              <a:lnSpc>
                <a:spcPts val="2600"/>
              </a:lnSpc>
              <a:spcAft>
                <a:spcPts val="0"/>
              </a:spcAft>
              <a:defRPr sz="2100">
                <a:solidFill>
                  <a:schemeClr val="tx2"/>
                </a:solidFill>
              </a:defRPr>
            </a:lvl1pPr>
          </a:lstStyle>
          <a:p>
            <a:pPr lvl="0"/>
            <a:r>
              <a:rPr lang="en-US"/>
              <a:t>Click to edit Master text styles</a:t>
            </a:r>
          </a:p>
        </p:txBody>
      </p:sp>
      <p:sp>
        <p:nvSpPr>
          <p:cNvPr id="13" name="Text Placeholder 9">
            <a:extLst>
              <a:ext uri="{FF2B5EF4-FFF2-40B4-BE49-F238E27FC236}">
                <a16:creationId xmlns:a16="http://schemas.microsoft.com/office/drawing/2014/main" id="{3BC191A9-0B30-48B5-8A6E-E78BB724D007}"/>
              </a:ext>
            </a:extLst>
          </p:cNvPr>
          <p:cNvSpPr>
            <a:spLocks noGrp="1"/>
          </p:cNvSpPr>
          <p:nvPr>
            <p:ph type="body" sz="quarter" idx="19"/>
          </p:nvPr>
        </p:nvSpPr>
        <p:spPr>
          <a:xfrm>
            <a:off x="5249191" y="4665658"/>
            <a:ext cx="6390189" cy="1459832"/>
          </a:xfrm>
        </p:spPr>
        <p:txBody>
          <a:bodyPr>
            <a:normAutofit/>
          </a:bodyPr>
          <a:lstStyle>
            <a:lvl1pPr>
              <a:lnSpc>
                <a:spcPts val="2600"/>
              </a:lnSpc>
              <a:spcAft>
                <a:spcPts val="0"/>
              </a:spcAft>
              <a:defRPr sz="21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323023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 green">
    <p:bg>
      <p:bgPr>
        <a:solidFill>
          <a:srgbClr val="CDBEDB"/>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10" name="Text Placeholder 9">
            <a:extLst>
              <a:ext uri="{FF2B5EF4-FFF2-40B4-BE49-F238E27FC236}">
                <a16:creationId xmlns:a16="http://schemas.microsoft.com/office/drawing/2014/main" id="{2D3CE22D-4791-4343-86EB-1829681CCA54}"/>
              </a:ext>
            </a:extLst>
          </p:cNvPr>
          <p:cNvSpPr>
            <a:spLocks noGrp="1"/>
          </p:cNvSpPr>
          <p:nvPr>
            <p:ph type="body" sz="quarter" idx="14" hasCustomPrompt="1"/>
          </p:nvPr>
        </p:nvSpPr>
        <p:spPr>
          <a:xfrm>
            <a:off x="1091116" y="3124459"/>
            <a:ext cx="3513137" cy="1716087"/>
          </a:xfrm>
        </p:spPr>
        <p:txBody>
          <a:bodyPr>
            <a:normAutofit/>
          </a:bodyPr>
          <a:lstStyle>
            <a:lvl1pPr marL="0" indent="0">
              <a:lnSpc>
                <a:spcPts val="6000"/>
              </a:lnSpc>
              <a:buNone/>
              <a:defRPr sz="6000">
                <a:solidFill>
                  <a:schemeClr val="tx2"/>
                </a:solidFill>
              </a:defRPr>
            </a:lvl1pPr>
          </a:lstStyle>
          <a:p>
            <a:pPr lvl="0"/>
            <a:r>
              <a:rPr lang="en-US"/>
              <a:t>000,000m</a:t>
            </a:r>
          </a:p>
        </p:txBody>
      </p:sp>
      <p:sp>
        <p:nvSpPr>
          <p:cNvPr id="11" name="Text Placeholder 9">
            <a:extLst>
              <a:ext uri="{FF2B5EF4-FFF2-40B4-BE49-F238E27FC236}">
                <a16:creationId xmlns:a16="http://schemas.microsoft.com/office/drawing/2014/main" id="{D226FFFB-A581-43B6-BF4F-C963B78C3582}"/>
              </a:ext>
            </a:extLst>
          </p:cNvPr>
          <p:cNvSpPr>
            <a:spLocks noGrp="1"/>
          </p:cNvSpPr>
          <p:nvPr>
            <p:ph type="body" sz="quarter" idx="15"/>
          </p:nvPr>
        </p:nvSpPr>
        <p:spPr>
          <a:xfrm>
            <a:off x="5261810" y="2486526"/>
            <a:ext cx="6390189" cy="3416969"/>
          </a:xfrm>
        </p:spPr>
        <p:txBody>
          <a:bodyPr>
            <a:normAutofit/>
          </a:bodyPr>
          <a:lstStyle>
            <a:lvl1pPr>
              <a:lnSpc>
                <a:spcPts val="3600"/>
              </a:lnSpc>
              <a:spcAft>
                <a:spcPts val="0"/>
              </a:spcAft>
              <a:defRPr sz="3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39814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225E-F4AA-4846-820C-3B87AADB7704}"/>
              </a:ext>
            </a:extLst>
          </p:cNvPr>
          <p:cNvSpPr>
            <a:spLocks noGrp="1"/>
          </p:cNvSpPr>
          <p:nvPr>
            <p:ph type="title"/>
          </p:nvPr>
        </p:nvSpPr>
        <p:spPr>
          <a:xfrm>
            <a:off x="539999" y="540001"/>
            <a:ext cx="5400000" cy="1034462"/>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4A4153-7463-4EBF-A01B-8583FE7C1691}"/>
              </a:ext>
            </a:extLst>
          </p:cNvPr>
          <p:cNvSpPr>
            <a:spLocks noGrp="1"/>
          </p:cNvSpPr>
          <p:nvPr>
            <p:ph idx="1"/>
          </p:nvPr>
        </p:nvSpPr>
        <p:spPr>
          <a:xfrm>
            <a:off x="540000" y="1753849"/>
            <a:ext cx="5400000" cy="4423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5" name="Picture Placeholder 4">
            <a:extLst>
              <a:ext uri="{FF2B5EF4-FFF2-40B4-BE49-F238E27FC236}">
                <a16:creationId xmlns:a16="http://schemas.microsoft.com/office/drawing/2014/main" id="{5B19A9FC-BDB2-4912-A1E5-E90EBE563BE5}"/>
              </a:ext>
            </a:extLst>
          </p:cNvPr>
          <p:cNvSpPr>
            <a:spLocks noGrp="1"/>
          </p:cNvSpPr>
          <p:nvPr>
            <p:ph type="pic" sz="quarter" idx="14"/>
          </p:nvPr>
        </p:nvSpPr>
        <p:spPr>
          <a:xfrm>
            <a:off x="6276975" y="540002"/>
            <a:ext cx="5374800" cy="5636962"/>
          </a:xfrm>
        </p:spPr>
        <p:txBody>
          <a:bodyPr anchor="ctr"/>
          <a:lstStyle>
            <a:lvl1pPr algn="ctr">
              <a:defRPr/>
            </a:lvl1pPr>
          </a:lstStyle>
          <a:p>
            <a:r>
              <a:rPr lang="en-US"/>
              <a:t>Click icon to add picture</a:t>
            </a:r>
            <a:endParaRPr lang="en-GB"/>
          </a:p>
        </p:txBody>
      </p:sp>
    </p:spTree>
    <p:extLst>
      <p:ext uri="{BB962C8B-B14F-4D97-AF65-F5344CB8AC3E}">
        <p14:creationId xmlns:p14="http://schemas.microsoft.com/office/powerpoint/2010/main" val="2968958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with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5F151FC-2455-4466-85C6-B6330C941FFB}"/>
              </a:ext>
            </a:extLst>
          </p:cNvPr>
          <p:cNvSpPr>
            <a:spLocks noGrp="1"/>
          </p:cNvSpPr>
          <p:nvPr>
            <p:ph idx="13"/>
          </p:nvPr>
        </p:nvSpPr>
        <p:spPr>
          <a:xfrm>
            <a:off x="6251999" y="1753200"/>
            <a:ext cx="5400000" cy="4423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00F2225E-F4AA-4846-820C-3B87AADB7704}"/>
              </a:ext>
            </a:extLst>
          </p:cNvPr>
          <p:cNvSpPr>
            <a:spLocks noGrp="1"/>
          </p:cNvSpPr>
          <p:nvPr>
            <p:ph type="title"/>
          </p:nvPr>
        </p:nvSpPr>
        <p:spPr>
          <a:xfrm>
            <a:off x="6251997" y="540001"/>
            <a:ext cx="5400001" cy="1034462"/>
          </a:xfrm>
        </p:spPr>
        <p:txBody>
          <a:body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9" name="Picture Placeholder 4">
            <a:extLst>
              <a:ext uri="{FF2B5EF4-FFF2-40B4-BE49-F238E27FC236}">
                <a16:creationId xmlns:a16="http://schemas.microsoft.com/office/drawing/2014/main" id="{42E6366C-9796-425C-921A-B13B6FA62907}"/>
              </a:ext>
            </a:extLst>
          </p:cNvPr>
          <p:cNvSpPr>
            <a:spLocks noGrp="1"/>
          </p:cNvSpPr>
          <p:nvPr>
            <p:ph type="pic" sz="quarter" idx="14"/>
          </p:nvPr>
        </p:nvSpPr>
        <p:spPr>
          <a:xfrm>
            <a:off x="540000" y="540002"/>
            <a:ext cx="5374800" cy="5637562"/>
          </a:xfrm>
        </p:spPr>
        <p:txBody>
          <a:bodyPr anchor="ctr"/>
          <a:lstStyle>
            <a:lvl1pPr algn="ctr">
              <a:defRPr/>
            </a:lvl1pPr>
          </a:lstStyle>
          <a:p>
            <a:r>
              <a:rPr lang="en-US"/>
              <a:t>Click icon to add picture</a:t>
            </a:r>
            <a:endParaRPr lang="en-GB"/>
          </a:p>
        </p:txBody>
      </p:sp>
    </p:spTree>
    <p:extLst>
      <p:ext uri="{BB962C8B-B14F-4D97-AF65-F5344CB8AC3E}">
        <p14:creationId xmlns:p14="http://schemas.microsoft.com/office/powerpoint/2010/main" val="22833896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B19A9FC-BDB2-4912-A1E5-E90EBE563BE5}"/>
              </a:ext>
            </a:extLst>
          </p:cNvPr>
          <p:cNvSpPr>
            <a:spLocks noGrp="1"/>
          </p:cNvSpPr>
          <p:nvPr>
            <p:ph type="pic" sz="quarter" idx="14"/>
          </p:nvPr>
        </p:nvSpPr>
        <p:spPr>
          <a:xfrm>
            <a:off x="539775" y="540002"/>
            <a:ext cx="11112000" cy="5636962"/>
          </a:xfrm>
        </p:spPr>
        <p:txBody>
          <a:bodyPr anchor="ctr"/>
          <a:lstStyle>
            <a:lvl1pPr algn="ctr">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Tree>
    <p:extLst>
      <p:ext uri="{BB962C8B-B14F-4D97-AF65-F5344CB8AC3E}">
        <p14:creationId xmlns:p14="http://schemas.microsoft.com/office/powerpoint/2010/main" val="1790723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225E-F4AA-4846-820C-3B87AADB77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4A4153-7463-4EBF-A01B-8583FE7C1691}"/>
              </a:ext>
            </a:extLst>
          </p:cNvPr>
          <p:cNvSpPr>
            <a:spLocks noGrp="1"/>
          </p:cNvSpPr>
          <p:nvPr>
            <p:ph idx="1"/>
          </p:nvPr>
        </p:nvSpPr>
        <p:spPr>
          <a:xfrm>
            <a:off x="1966893" y="1636295"/>
            <a:ext cx="8444433" cy="3721768"/>
          </a:xfrm>
        </p:spPr>
        <p:txBody>
          <a:bodyPr>
            <a:normAutofit/>
          </a:bodyPr>
          <a:lstStyle>
            <a:lvl1pPr>
              <a:lnSpc>
                <a:spcPts val="1400"/>
              </a:lnSpc>
              <a:spcAft>
                <a:spcPts val="0"/>
              </a:spcAft>
              <a:defRPr sz="1200"/>
            </a:lvl1pPr>
            <a:lvl2pPr marL="180000" indent="-180000">
              <a:lnSpc>
                <a:spcPts val="1400"/>
              </a:lnSpc>
              <a:spcAft>
                <a:spcPts val="0"/>
              </a:spcAft>
              <a:defRPr sz="1200"/>
            </a:lvl2pPr>
            <a:lvl3pPr marL="180000" indent="-180000">
              <a:lnSpc>
                <a:spcPts val="1400"/>
              </a:lnSpc>
              <a:spcAft>
                <a:spcPts val="0"/>
              </a:spcAft>
              <a:defRPr sz="1200"/>
            </a:lvl3pPr>
            <a:lvl4pPr marL="180000" indent="-180000">
              <a:lnSpc>
                <a:spcPts val="1400"/>
              </a:lnSpc>
              <a:spcAft>
                <a:spcPts val="0"/>
              </a:spcAft>
              <a:defRPr sz="1200"/>
            </a:lvl4pPr>
            <a:lvl5pPr marL="180000" indent="-180000">
              <a:lnSpc>
                <a:spcPts val="1400"/>
              </a:lnSpc>
              <a:spcAft>
                <a:spcPts val="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7320BA3-D2D8-423A-A9BA-11BDE96113B0}"/>
              </a:ext>
            </a:extLst>
          </p:cNvPr>
          <p:cNvSpPr>
            <a:spLocks noGrp="1"/>
          </p:cNvSpPr>
          <p:nvPr>
            <p:ph type="sldNum" sz="quarter" idx="12"/>
          </p:nvPr>
        </p:nvSpPr>
        <p:spPr/>
        <p:txBody>
          <a:bodyPr/>
          <a:lstStyle/>
          <a:p>
            <a:fld id="{B5042770-298F-4A05-AC19-71EBAFD4AFB7}" type="slidenum">
              <a:rPr lang="en-GB" smtClean="0"/>
              <a:t>‹#›</a:t>
            </a:fld>
            <a:endParaRPr lang="en-GB"/>
          </a:p>
        </p:txBody>
      </p:sp>
      <p:sp>
        <p:nvSpPr>
          <p:cNvPr id="7" name="TextBox 6">
            <a:extLst>
              <a:ext uri="{FF2B5EF4-FFF2-40B4-BE49-F238E27FC236}">
                <a16:creationId xmlns:a16="http://schemas.microsoft.com/office/drawing/2014/main" id="{18EC0076-E1CB-436E-A448-238EAA3CB154}"/>
              </a:ext>
            </a:extLst>
          </p:cNvPr>
          <p:cNvSpPr txBox="1"/>
          <p:nvPr userDrawn="1"/>
        </p:nvSpPr>
        <p:spPr>
          <a:xfrm>
            <a:off x="540000" y="6374142"/>
            <a:ext cx="3252865" cy="184666"/>
          </a:xfrm>
          <a:prstGeom prst="rect">
            <a:avLst/>
          </a:prstGeom>
          <a:noFill/>
        </p:spPr>
        <p:txBody>
          <a:bodyPr wrap="square" lIns="0" tIns="0" rIns="0" bIns="0" rtlCol="0">
            <a:spAutoFit/>
          </a:bodyPr>
          <a:lstStyle/>
          <a:p>
            <a:r>
              <a:rPr lang="en-GB" sz="1200" b="1">
                <a:solidFill>
                  <a:schemeClr val="tx2"/>
                </a:solidFill>
              </a:rPr>
              <a:t>Centre for Ageing Better</a:t>
            </a:r>
          </a:p>
        </p:txBody>
      </p:sp>
      <p:sp>
        <p:nvSpPr>
          <p:cNvPr id="9" name="Text Placeholder 8">
            <a:extLst>
              <a:ext uri="{FF2B5EF4-FFF2-40B4-BE49-F238E27FC236}">
                <a16:creationId xmlns:a16="http://schemas.microsoft.com/office/drawing/2014/main" id="{D946D198-AFD1-4C75-9986-DDCE14775B91}"/>
              </a:ext>
            </a:extLst>
          </p:cNvPr>
          <p:cNvSpPr>
            <a:spLocks noGrp="1"/>
          </p:cNvSpPr>
          <p:nvPr>
            <p:ph type="body" sz="quarter" idx="13"/>
          </p:nvPr>
        </p:nvSpPr>
        <p:spPr>
          <a:xfrm>
            <a:off x="1966913" y="5523630"/>
            <a:ext cx="8443912" cy="550863"/>
          </a:xfrm>
        </p:spPr>
        <p:txBody>
          <a:bodyPr>
            <a:noAutofit/>
          </a:bodyPr>
          <a:lstStyle>
            <a:lvl1pPr>
              <a:lnSpc>
                <a:spcPts val="1400"/>
              </a:lnSpc>
              <a:spcAft>
                <a:spcPts val="0"/>
              </a:spcAft>
              <a:defRPr sz="1200"/>
            </a:lvl1pPr>
            <a:lvl2pPr>
              <a:lnSpc>
                <a:spcPts val="1400"/>
              </a:lnSpc>
              <a:spcAft>
                <a:spcPts val="0"/>
              </a:spcAft>
              <a:defRPr sz="1200"/>
            </a:lvl2pPr>
            <a:lvl3pPr>
              <a:lnSpc>
                <a:spcPts val="1400"/>
              </a:lnSpc>
              <a:spcAft>
                <a:spcPts val="0"/>
              </a:spcAft>
              <a:defRPr sz="1200"/>
            </a:lvl3pPr>
            <a:lvl4pPr>
              <a:lnSpc>
                <a:spcPts val="1400"/>
              </a:lnSpc>
              <a:spcAft>
                <a:spcPts val="0"/>
              </a:spcAft>
              <a:defRPr sz="1200"/>
            </a:lvl4pPr>
            <a:lvl5pPr>
              <a:lnSpc>
                <a:spcPts val="1400"/>
              </a:lnSpc>
              <a:spcAft>
                <a:spcPts val="0"/>
              </a:spcAft>
              <a:defRPr sz="1200"/>
            </a:lvl5pPr>
          </a:lstStyle>
          <a:p>
            <a:pPr lvl="0"/>
            <a:r>
              <a:rPr lang="en-US"/>
              <a:t>Click to edit Master text styles</a:t>
            </a:r>
          </a:p>
        </p:txBody>
      </p:sp>
    </p:spTree>
    <p:extLst>
      <p:ext uri="{BB962C8B-B14F-4D97-AF65-F5344CB8AC3E}">
        <p14:creationId xmlns:p14="http://schemas.microsoft.com/office/powerpoint/2010/main" val="4069609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314FAC-C0EA-C341-8216-C3C34F7BFDFC}"/>
              </a:ext>
            </a:extLst>
          </p:cNvPr>
          <p:cNvSpPr>
            <a:spLocks noGrp="1"/>
          </p:cNvSpPr>
          <p:nvPr>
            <p:ph type="body" sz="quarter" idx="10"/>
          </p:nvPr>
        </p:nvSpPr>
        <p:spPr>
          <a:xfrm>
            <a:off x="652218" y="1367132"/>
            <a:ext cx="5411794" cy="1477328"/>
          </a:xfrm>
        </p:spPr>
        <p:txBody>
          <a:bodyPr wrap="square" anchor="b" anchorCtr="0">
            <a:noAutofit/>
          </a:bodyPr>
          <a:lstStyle>
            <a:lvl1pPr algn="l">
              <a:defRPr sz="4800" b="1">
                <a:solidFill>
                  <a:schemeClr val="accent1"/>
                </a:solidFill>
              </a:defRPr>
            </a:lvl1pPr>
          </a:lstStyle>
          <a:p>
            <a:pPr lvl="0"/>
            <a:r>
              <a:rPr lang="en-GB"/>
              <a:t>Click to edit Master text styles</a:t>
            </a:r>
          </a:p>
        </p:txBody>
      </p:sp>
      <p:sp>
        <p:nvSpPr>
          <p:cNvPr id="5" name="Text Placeholder 4">
            <a:extLst>
              <a:ext uri="{FF2B5EF4-FFF2-40B4-BE49-F238E27FC236}">
                <a16:creationId xmlns:a16="http://schemas.microsoft.com/office/drawing/2014/main" id="{12A5DC1D-B016-C444-84F6-323588C14C18}"/>
              </a:ext>
            </a:extLst>
          </p:cNvPr>
          <p:cNvSpPr>
            <a:spLocks noGrp="1"/>
          </p:cNvSpPr>
          <p:nvPr>
            <p:ph type="body" sz="quarter" idx="11"/>
          </p:nvPr>
        </p:nvSpPr>
        <p:spPr>
          <a:xfrm>
            <a:off x="653013" y="3195276"/>
            <a:ext cx="4396580" cy="747988"/>
          </a:xfrm>
        </p:spPr>
        <p:txBody>
          <a:bodyPr wrap="square">
            <a:noAutofit/>
          </a:bodyPr>
          <a:lstStyle>
            <a:lvl1pPr algn="l">
              <a:defRPr sz="1800">
                <a:solidFill>
                  <a:schemeClr val="accent3"/>
                </a:solidFill>
              </a:defRPr>
            </a:lvl1pPr>
          </a:lstStyle>
          <a:p>
            <a:pPr lvl="0"/>
            <a:r>
              <a:rPr lang="en-GB"/>
              <a:t>Click to edit Master text styles</a:t>
            </a:r>
          </a:p>
        </p:txBody>
      </p:sp>
    </p:spTree>
    <p:extLst>
      <p:ext uri="{BB962C8B-B14F-4D97-AF65-F5344CB8AC3E}">
        <p14:creationId xmlns:p14="http://schemas.microsoft.com/office/powerpoint/2010/main" val="131184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50725B-5048-4F3E-9DC1-7EF59B015559}"/>
              </a:ext>
            </a:extLst>
          </p:cNvPr>
          <p:cNvSpPr>
            <a:spLocks noGrp="1"/>
          </p:cNvSpPr>
          <p:nvPr>
            <p:ph type="title"/>
          </p:nvPr>
        </p:nvSpPr>
        <p:spPr>
          <a:xfrm>
            <a:off x="539999" y="540001"/>
            <a:ext cx="11112000" cy="1034462"/>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855DF8-B33B-4566-9E0D-CBC6AD0865B4}"/>
              </a:ext>
            </a:extLst>
          </p:cNvPr>
          <p:cNvSpPr>
            <a:spLocks noGrp="1"/>
          </p:cNvSpPr>
          <p:nvPr>
            <p:ph type="body" idx="1"/>
          </p:nvPr>
        </p:nvSpPr>
        <p:spPr>
          <a:xfrm>
            <a:off x="540000" y="1753849"/>
            <a:ext cx="11112000" cy="4423114"/>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a:p>
            <a:pPr lvl="0"/>
            <a:endParaRPr lang="en-GB"/>
          </a:p>
        </p:txBody>
      </p:sp>
      <p:sp>
        <p:nvSpPr>
          <p:cNvPr id="6" name="Slide Number Placeholder 5">
            <a:extLst>
              <a:ext uri="{FF2B5EF4-FFF2-40B4-BE49-F238E27FC236}">
                <a16:creationId xmlns:a16="http://schemas.microsoft.com/office/drawing/2014/main" id="{22D8FEB6-640B-4FFF-9C60-025821199623}"/>
              </a:ext>
            </a:extLst>
          </p:cNvPr>
          <p:cNvSpPr>
            <a:spLocks noGrp="1"/>
          </p:cNvSpPr>
          <p:nvPr>
            <p:ph type="sldNum" sz="quarter" idx="4"/>
          </p:nvPr>
        </p:nvSpPr>
        <p:spPr>
          <a:xfrm>
            <a:off x="8908800" y="6374142"/>
            <a:ext cx="2743200" cy="365125"/>
          </a:xfrm>
          <a:prstGeom prst="rect">
            <a:avLst/>
          </a:prstGeom>
        </p:spPr>
        <p:txBody>
          <a:bodyPr vert="horz" lIns="0" tIns="0" rIns="0" bIns="0" rtlCol="0" anchor="t" anchorCtr="0">
            <a:noAutofit/>
          </a:bodyPr>
          <a:lstStyle>
            <a:lvl1pPr algn="r">
              <a:defRPr sz="1200" b="1">
                <a:solidFill>
                  <a:schemeClr val="tx2"/>
                </a:solidFill>
              </a:defRPr>
            </a:lvl1pPr>
          </a:lstStyle>
          <a:p>
            <a:fld id="{B5042770-298F-4A05-AC19-71EBAFD4AFB7}" type="slidenum">
              <a:rPr lang="en-GB" smtClean="0"/>
              <a:pPr/>
              <a:t>‹#›</a:t>
            </a:fld>
            <a:endParaRPr lang="en-GB"/>
          </a:p>
        </p:txBody>
      </p:sp>
    </p:spTree>
    <p:extLst>
      <p:ext uri="{BB962C8B-B14F-4D97-AF65-F5344CB8AC3E}">
        <p14:creationId xmlns:p14="http://schemas.microsoft.com/office/powerpoint/2010/main" val="874641505"/>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68" r:id="rId3"/>
    <p:sldLayoutId id="2147483669" r:id="rId4"/>
    <p:sldLayoutId id="2147483653" r:id="rId5"/>
    <p:sldLayoutId id="2147483654" r:id="rId6"/>
    <p:sldLayoutId id="2147483651" r:id="rId7"/>
    <p:sldLayoutId id="2147483670" r:id="rId8"/>
    <p:sldLayoutId id="2147483666" r:id="rId9"/>
    <p:sldLayoutId id="2147483667" r:id="rId10"/>
    <p:sldLayoutId id="2147483659" r:id="rId11"/>
    <p:sldLayoutId id="2147483650" r:id="rId12"/>
    <p:sldLayoutId id="2147483663" r:id="rId13"/>
    <p:sldLayoutId id="2147483658" r:id="rId14"/>
    <p:sldLayoutId id="2147483665" r:id="rId15"/>
    <p:sldLayoutId id="2147483664" r:id="rId16"/>
    <p:sldLayoutId id="2147483655" r:id="rId17"/>
    <p:sldLayoutId id="2147483662" r:id="rId18"/>
    <p:sldLayoutId id="2147483657" r:id="rId19"/>
    <p:sldLayoutId id="2147483656" r:id="rId20"/>
    <p:sldLayoutId id="2147483671" r:id="rId21"/>
  </p:sldLayoutIdLst>
  <p:txStyles>
    <p:titleStyle>
      <a:lvl1pPr algn="l" defTabSz="914400" rtl="0" eaLnBrk="1" latinLnBrk="0" hangingPunct="1">
        <a:lnSpc>
          <a:spcPts val="3600"/>
        </a:lnSpc>
        <a:spcBef>
          <a:spcPct val="0"/>
        </a:spcBef>
        <a:buNone/>
        <a:defRPr sz="3000" kern="1200">
          <a:solidFill>
            <a:schemeClr val="tx2"/>
          </a:solidFill>
          <a:latin typeface="+mj-lt"/>
          <a:ea typeface="+mj-ea"/>
          <a:cs typeface="+mj-cs"/>
        </a:defRPr>
      </a:lvl1pPr>
    </p:titleStyle>
    <p:body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0.xml"/><Relationship Id="rId1" Type="http://schemas.openxmlformats.org/officeDocument/2006/relationships/video" Target="https://www.youtube.com/embed/3nrF5OFeBZo?feature=oembed" TargetMode="External"/><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99315-8276-43F5-B77A-1605F725E94B}"/>
              </a:ext>
            </a:extLst>
          </p:cNvPr>
          <p:cNvSpPr>
            <a:spLocks noGrp="1"/>
          </p:cNvSpPr>
          <p:nvPr>
            <p:ph type="ctrTitle"/>
          </p:nvPr>
        </p:nvSpPr>
        <p:spPr>
          <a:xfrm>
            <a:off x="540000" y="2343150"/>
            <a:ext cx="6032250" cy="1908000"/>
          </a:xfrm>
        </p:spPr>
        <p:txBody>
          <a:bodyPr anchor="t">
            <a:normAutofit/>
          </a:bodyPr>
          <a:lstStyle/>
          <a:p>
            <a:r>
              <a:rPr lang="en-GB" b="1" dirty="0"/>
              <a:t>Tackling Ageism </a:t>
            </a:r>
          </a:p>
        </p:txBody>
      </p:sp>
      <p:sp>
        <p:nvSpPr>
          <p:cNvPr id="3" name="Subtitle 2">
            <a:extLst>
              <a:ext uri="{FF2B5EF4-FFF2-40B4-BE49-F238E27FC236}">
                <a16:creationId xmlns:a16="http://schemas.microsoft.com/office/drawing/2014/main" id="{08F5451B-25DF-4B51-858A-46CF9DD4BE7E}"/>
              </a:ext>
            </a:extLst>
          </p:cNvPr>
          <p:cNvSpPr>
            <a:spLocks noGrp="1"/>
          </p:cNvSpPr>
          <p:nvPr>
            <p:ph type="subTitle" idx="1"/>
          </p:nvPr>
        </p:nvSpPr>
        <p:spPr>
          <a:xfrm>
            <a:off x="539999" y="4359652"/>
            <a:ext cx="4955110" cy="1565649"/>
          </a:xfrm>
        </p:spPr>
        <p:txBody>
          <a:bodyPr anchor="t">
            <a:normAutofit/>
          </a:bodyPr>
          <a:lstStyle/>
          <a:p>
            <a:pPr>
              <a:spcAft>
                <a:spcPts val="600"/>
              </a:spcAft>
            </a:pPr>
            <a:br>
              <a:rPr lang="en-GB" dirty="0"/>
            </a:br>
            <a:endParaRPr lang="en-GB"/>
          </a:p>
        </p:txBody>
      </p:sp>
      <p:pic>
        <p:nvPicPr>
          <p:cNvPr id="22" name="Picture Placeholder 21" descr="A person standing in a grassy area&#10;&#10;Description automatically generated with low confidence">
            <a:extLst>
              <a:ext uri="{FF2B5EF4-FFF2-40B4-BE49-F238E27FC236}">
                <a16:creationId xmlns:a16="http://schemas.microsoft.com/office/drawing/2014/main" id="{6EA60382-90EB-698B-B9D6-0C0F66E1B6D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b="30901"/>
          <a:stretch/>
        </p:blipFill>
        <p:spPr>
          <a:xfrm>
            <a:off x="5561573" y="-5716"/>
            <a:ext cx="6630427" cy="6863715"/>
          </a:xfrm>
          <a:noFill/>
        </p:spPr>
      </p:pic>
    </p:spTree>
    <p:extLst>
      <p:ext uri="{BB962C8B-B14F-4D97-AF65-F5344CB8AC3E}">
        <p14:creationId xmlns:p14="http://schemas.microsoft.com/office/powerpoint/2010/main" val="162367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DA4B-B025-3F84-109D-99207FFC207E}"/>
              </a:ext>
            </a:extLst>
          </p:cNvPr>
          <p:cNvSpPr>
            <a:spLocks noGrp="1"/>
          </p:cNvSpPr>
          <p:nvPr>
            <p:ph type="ctrTitle"/>
          </p:nvPr>
        </p:nvSpPr>
        <p:spPr>
          <a:xfrm>
            <a:off x="539999" y="1554080"/>
            <a:ext cx="6032250" cy="2088000"/>
          </a:xfrm>
        </p:spPr>
        <p:txBody>
          <a:bodyPr/>
          <a:lstStyle/>
          <a:p>
            <a:r>
              <a:rPr lang="en-GB" b="1" dirty="0"/>
              <a:t>Ageing Better</a:t>
            </a:r>
          </a:p>
        </p:txBody>
      </p:sp>
      <p:sp>
        <p:nvSpPr>
          <p:cNvPr id="3" name="Subtitle 2">
            <a:extLst>
              <a:ext uri="{FF2B5EF4-FFF2-40B4-BE49-F238E27FC236}">
                <a16:creationId xmlns:a16="http://schemas.microsoft.com/office/drawing/2014/main" id="{423FBD4C-8692-2E43-5930-A1EEA8805D90}"/>
              </a:ext>
            </a:extLst>
          </p:cNvPr>
          <p:cNvSpPr>
            <a:spLocks noGrp="1"/>
          </p:cNvSpPr>
          <p:nvPr>
            <p:ph type="subTitle" idx="1"/>
          </p:nvPr>
        </p:nvSpPr>
        <p:spPr>
          <a:xfrm>
            <a:off x="410284" y="2297383"/>
            <a:ext cx="11371431" cy="3211700"/>
          </a:xfrm>
        </p:spPr>
        <p:txBody>
          <a:bodyPr>
            <a:normAutofit fontScale="77500" lnSpcReduction="20000"/>
          </a:bodyPr>
          <a:lstStyle/>
          <a:p>
            <a:pPr marL="342900" indent="-342900">
              <a:buFont typeface="Arial" panose="020B0604020202020204" pitchFamily="34" charset="0"/>
              <a:buChar char="•"/>
            </a:pPr>
            <a:r>
              <a:rPr lang="en-GB" sz="3200" b="1" dirty="0"/>
              <a:t>About our work</a:t>
            </a:r>
          </a:p>
          <a:p>
            <a:endParaRPr lang="en-GB" sz="3200" b="1" dirty="0"/>
          </a:p>
          <a:p>
            <a:pPr marL="342900" indent="-342900">
              <a:buFont typeface="Arial" panose="020B0604020202020204" pitchFamily="34" charset="0"/>
              <a:buChar char="•"/>
            </a:pPr>
            <a:r>
              <a:rPr lang="en-GB" sz="3200" b="1" dirty="0"/>
              <a:t>Challenging Ageism</a:t>
            </a:r>
          </a:p>
          <a:p>
            <a:endParaRPr lang="en-GB" sz="3200" b="1" dirty="0"/>
          </a:p>
          <a:p>
            <a:pPr marL="914400" lvl="1" indent="-457200" algn="l">
              <a:buFont typeface="Arial" panose="020B0604020202020204" pitchFamily="34" charset="0"/>
              <a:buChar char="•"/>
            </a:pPr>
            <a:r>
              <a:rPr lang="en-GB" sz="3400" b="1" dirty="0"/>
              <a:t>What is Ageism?  </a:t>
            </a:r>
          </a:p>
          <a:p>
            <a:pPr marL="914400" lvl="1" indent="-457200" algn="l">
              <a:buFont typeface="Arial" panose="020B0604020202020204" pitchFamily="34" charset="0"/>
              <a:buChar char="•"/>
            </a:pPr>
            <a:r>
              <a:rPr lang="en-GB" sz="3400" b="1" dirty="0"/>
              <a:t>Intersectionality and Ageism </a:t>
            </a:r>
          </a:p>
          <a:p>
            <a:pPr marL="800100" lvl="1" indent="-342900" algn="l">
              <a:buFont typeface="Arial" panose="020B0604020202020204" pitchFamily="34" charset="0"/>
              <a:buChar char="•"/>
            </a:pPr>
            <a:r>
              <a:rPr lang="en-GB" sz="3200" b="1" dirty="0"/>
              <a:t>Our forthcoming campaign </a:t>
            </a:r>
          </a:p>
          <a:p>
            <a:pPr marL="800100" lvl="1" indent="-342900" algn="l">
              <a:buFont typeface="Arial" panose="020B0604020202020204" pitchFamily="34" charset="0"/>
              <a:buChar char="•"/>
            </a:pPr>
            <a:r>
              <a:rPr lang="en-GB" sz="3200" b="1" dirty="0"/>
              <a:t>our call for a Commissioner for Older People and Ageing in England  </a:t>
            </a:r>
          </a:p>
          <a:p>
            <a:endParaRPr lang="en-GB" sz="3600" dirty="0"/>
          </a:p>
        </p:txBody>
      </p:sp>
    </p:spTree>
    <p:extLst>
      <p:ext uri="{BB962C8B-B14F-4D97-AF65-F5344CB8AC3E}">
        <p14:creationId xmlns:p14="http://schemas.microsoft.com/office/powerpoint/2010/main" val="151981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Cake">
            <a:extLst>
              <a:ext uri="{FF2B5EF4-FFF2-40B4-BE49-F238E27FC236}">
                <a16:creationId xmlns:a16="http://schemas.microsoft.com/office/drawing/2014/main" id="{F5F9B06F-18A7-4CB4-B335-34C3530460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187" y="2138674"/>
            <a:ext cx="1046085" cy="1046085"/>
          </a:xfrm>
          <a:prstGeom prst="rect">
            <a:avLst/>
          </a:prstGeom>
        </p:spPr>
      </p:pic>
      <p:sp>
        <p:nvSpPr>
          <p:cNvPr id="2" name="Title 1">
            <a:extLst>
              <a:ext uri="{FF2B5EF4-FFF2-40B4-BE49-F238E27FC236}">
                <a16:creationId xmlns:a16="http://schemas.microsoft.com/office/drawing/2014/main" id="{663D2214-7208-493D-84FE-E383BE7ACDDA}"/>
              </a:ext>
            </a:extLst>
          </p:cNvPr>
          <p:cNvSpPr>
            <a:spLocks noGrp="1"/>
          </p:cNvSpPr>
          <p:nvPr>
            <p:ph type="title"/>
          </p:nvPr>
        </p:nvSpPr>
        <p:spPr/>
        <p:txBody>
          <a:bodyPr/>
          <a:lstStyle/>
          <a:p>
            <a:r>
              <a:rPr lang="en-GB" b="1" dirty="0"/>
              <a:t>Our population</a:t>
            </a:r>
          </a:p>
        </p:txBody>
      </p:sp>
      <p:sp>
        <p:nvSpPr>
          <p:cNvPr id="4" name="TextBox 3">
            <a:extLst>
              <a:ext uri="{FF2B5EF4-FFF2-40B4-BE49-F238E27FC236}">
                <a16:creationId xmlns:a16="http://schemas.microsoft.com/office/drawing/2014/main" id="{BEA84D68-AD97-4CDE-BB79-51BEED62646A}"/>
              </a:ext>
            </a:extLst>
          </p:cNvPr>
          <p:cNvSpPr txBox="1"/>
          <p:nvPr/>
        </p:nvSpPr>
        <p:spPr>
          <a:xfrm>
            <a:off x="239994" y="3252919"/>
            <a:ext cx="4368468" cy="1384995"/>
          </a:xfrm>
          <a:prstGeom prst="rect">
            <a:avLst/>
          </a:prstGeom>
          <a:noFill/>
        </p:spPr>
        <p:txBody>
          <a:bodyPr wrap="square" lIns="91440" tIns="45720" rIns="91440" bIns="45720" rtlCol="0" anchor="t">
            <a:spAutoFit/>
          </a:bodyPr>
          <a:lstStyle/>
          <a:p>
            <a:pPr algn="ctr" defTabSz="812760" eaLnBrk="0" fontAlgn="base" hangingPunct="0">
              <a:spcBef>
                <a:spcPct val="0"/>
              </a:spcBef>
              <a:spcAft>
                <a:spcPct val="0"/>
              </a:spcAft>
            </a:pPr>
            <a:r>
              <a:rPr lang="en-GB" sz="2100" b="1" dirty="0">
                <a:solidFill>
                  <a:srgbClr val="462666"/>
                </a:solidFill>
                <a:latin typeface="+mj-lt"/>
                <a:cs typeface="Arial"/>
              </a:rPr>
              <a:t>The population aged 65 and over in the UK is projected to increase by almost </a:t>
            </a:r>
          </a:p>
          <a:p>
            <a:pPr algn="ctr" defTabSz="812760" eaLnBrk="0" fontAlgn="base" hangingPunct="0">
              <a:spcBef>
                <a:spcPct val="0"/>
              </a:spcBef>
              <a:spcAft>
                <a:spcPct val="0"/>
              </a:spcAft>
            </a:pPr>
            <a:r>
              <a:rPr lang="en-GB" sz="2100" b="1" dirty="0">
                <a:solidFill>
                  <a:srgbClr val="462666"/>
                </a:solidFill>
                <a:latin typeface="+mj-lt"/>
                <a:cs typeface="Arial"/>
              </a:rPr>
              <a:t>a third in the next 20 years.</a:t>
            </a:r>
            <a:endParaRPr lang="en-US" sz="2100" b="1" dirty="0">
              <a:solidFill>
                <a:srgbClr val="462666"/>
              </a:solidFill>
              <a:latin typeface="+mj-lt"/>
              <a:cs typeface="Arial"/>
            </a:endParaRPr>
          </a:p>
        </p:txBody>
      </p:sp>
      <p:sp>
        <p:nvSpPr>
          <p:cNvPr id="5" name="Rectangle 4">
            <a:extLst>
              <a:ext uri="{FF2B5EF4-FFF2-40B4-BE49-F238E27FC236}">
                <a16:creationId xmlns:a16="http://schemas.microsoft.com/office/drawing/2014/main" id="{F9E8F8AC-59F7-47D0-AD17-BB925576A596}"/>
              </a:ext>
            </a:extLst>
          </p:cNvPr>
          <p:cNvSpPr/>
          <p:nvPr/>
        </p:nvSpPr>
        <p:spPr>
          <a:xfrm>
            <a:off x="757471" y="4632322"/>
            <a:ext cx="3333515" cy="954300"/>
          </a:xfrm>
          <a:prstGeom prst="rect">
            <a:avLst/>
          </a:prstGeom>
        </p:spPr>
        <p:txBody>
          <a:bodyPr wrap="square">
            <a:spAutoFit/>
          </a:bodyPr>
          <a:lstStyle/>
          <a:p>
            <a:pPr algn="ctr" defTabSz="609585"/>
            <a:r>
              <a:rPr lang="en-GB" sz="1867" dirty="0">
                <a:solidFill>
                  <a:srgbClr val="4A4A49"/>
                </a:solidFill>
                <a:latin typeface="+mj-lt"/>
              </a:rPr>
              <a:t>We’re living longer, and the age profile of our society is changing rapidly</a:t>
            </a:r>
            <a:endParaRPr lang="en-US" sz="1867" dirty="0">
              <a:solidFill>
                <a:srgbClr val="4A4A49"/>
              </a:solidFill>
              <a:highlight>
                <a:srgbClr val="FFFF00"/>
              </a:highlight>
              <a:latin typeface="+mj-lt"/>
            </a:endParaRPr>
          </a:p>
        </p:txBody>
      </p:sp>
      <p:pic>
        <p:nvPicPr>
          <p:cNvPr id="8" name="Graphic 7">
            <a:extLst>
              <a:ext uri="{FF2B5EF4-FFF2-40B4-BE49-F238E27FC236}">
                <a16:creationId xmlns:a16="http://schemas.microsoft.com/office/drawing/2014/main" id="{F82EA46A-B096-21E1-8597-3EE5CA45AC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5999" y="635689"/>
            <a:ext cx="5807950" cy="5586622"/>
          </a:xfrm>
          <a:prstGeom prst="rect">
            <a:avLst/>
          </a:prstGeom>
        </p:spPr>
      </p:pic>
    </p:spTree>
    <p:extLst>
      <p:ext uri="{BB962C8B-B14F-4D97-AF65-F5344CB8AC3E}">
        <p14:creationId xmlns:p14="http://schemas.microsoft.com/office/powerpoint/2010/main" val="1883305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0134-1290-7888-CA8B-0D52CF1DB1C9}"/>
              </a:ext>
            </a:extLst>
          </p:cNvPr>
          <p:cNvSpPr>
            <a:spLocks noGrp="1"/>
          </p:cNvSpPr>
          <p:nvPr>
            <p:ph type="title"/>
          </p:nvPr>
        </p:nvSpPr>
        <p:spPr/>
        <p:txBody>
          <a:bodyPr/>
          <a:lstStyle/>
          <a:p>
            <a:r>
              <a:rPr lang="en-GB" dirty="0"/>
              <a:t>The Centre for Ageing Better </a:t>
            </a:r>
          </a:p>
        </p:txBody>
      </p:sp>
      <p:grpSp>
        <p:nvGrpSpPr>
          <p:cNvPr id="20" name="Group 19">
            <a:extLst>
              <a:ext uri="{FF2B5EF4-FFF2-40B4-BE49-F238E27FC236}">
                <a16:creationId xmlns:a16="http://schemas.microsoft.com/office/drawing/2014/main" id="{8E3B5575-09E9-7302-C7DB-E05D7206A8D5}"/>
              </a:ext>
            </a:extLst>
          </p:cNvPr>
          <p:cNvGrpSpPr/>
          <p:nvPr/>
        </p:nvGrpSpPr>
        <p:grpSpPr>
          <a:xfrm>
            <a:off x="8195124" y="1700167"/>
            <a:ext cx="2869050" cy="4103465"/>
            <a:chOff x="8195124" y="1700167"/>
            <a:chExt cx="2869050" cy="4103465"/>
          </a:xfrm>
        </p:grpSpPr>
        <p:sp>
          <p:nvSpPr>
            <p:cNvPr id="7" name="Rectangle 6">
              <a:extLst>
                <a:ext uri="{FF2B5EF4-FFF2-40B4-BE49-F238E27FC236}">
                  <a16:creationId xmlns:a16="http://schemas.microsoft.com/office/drawing/2014/main" id="{B0ADD989-0708-B87D-8306-E7CD0CE76D37}"/>
                </a:ext>
              </a:extLst>
            </p:cNvPr>
            <p:cNvSpPr>
              <a:spLocks/>
            </p:cNvSpPr>
            <p:nvPr/>
          </p:nvSpPr>
          <p:spPr>
            <a:xfrm>
              <a:off x="8195124" y="1700167"/>
              <a:ext cx="2869050" cy="1386838"/>
            </a:xfrm>
            <a:prstGeom prst="rect">
              <a:avLst/>
            </a:prstGeom>
            <a:solidFill>
              <a:srgbClr val="86C2EB">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16E"/>
                  </a:solidFill>
                </a:rPr>
                <a:t>Age-Friendly Homes</a:t>
              </a:r>
            </a:p>
            <a:p>
              <a:endParaRPr lang="en-GB" sz="2000" dirty="0"/>
            </a:p>
          </p:txBody>
        </p:sp>
        <p:pic>
          <p:nvPicPr>
            <p:cNvPr id="9" name="Picture 8" descr="Graphical user interface, application&#10;&#10;Description automatically generated">
              <a:extLst>
                <a:ext uri="{FF2B5EF4-FFF2-40B4-BE49-F238E27FC236}">
                  <a16:creationId xmlns:a16="http://schemas.microsoft.com/office/drawing/2014/main" id="{85967947-64A3-2D85-D5FC-1C94A8BCF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5124" y="3450607"/>
              <a:ext cx="2869050" cy="2353025"/>
            </a:xfrm>
            <a:prstGeom prst="rect">
              <a:avLst/>
            </a:prstGeom>
          </p:spPr>
        </p:pic>
      </p:grpSp>
      <p:grpSp>
        <p:nvGrpSpPr>
          <p:cNvPr id="18" name="Group 17">
            <a:extLst>
              <a:ext uri="{FF2B5EF4-FFF2-40B4-BE49-F238E27FC236}">
                <a16:creationId xmlns:a16="http://schemas.microsoft.com/office/drawing/2014/main" id="{C3EBB5BF-7A26-DA6F-61F3-A27788CF962D}"/>
              </a:ext>
            </a:extLst>
          </p:cNvPr>
          <p:cNvGrpSpPr/>
          <p:nvPr/>
        </p:nvGrpSpPr>
        <p:grpSpPr>
          <a:xfrm>
            <a:off x="747816" y="1700167"/>
            <a:ext cx="2869050" cy="4103465"/>
            <a:chOff x="747816" y="1700167"/>
            <a:chExt cx="2869050" cy="4103465"/>
          </a:xfrm>
        </p:grpSpPr>
        <p:sp>
          <p:nvSpPr>
            <p:cNvPr id="6" name="Rectangle 5">
              <a:extLst>
                <a:ext uri="{FF2B5EF4-FFF2-40B4-BE49-F238E27FC236}">
                  <a16:creationId xmlns:a16="http://schemas.microsoft.com/office/drawing/2014/main" id="{A20C4A61-8997-22C0-03B5-2A766B2168B6}"/>
                </a:ext>
              </a:extLst>
            </p:cNvPr>
            <p:cNvSpPr>
              <a:spLocks/>
            </p:cNvSpPr>
            <p:nvPr/>
          </p:nvSpPr>
          <p:spPr>
            <a:xfrm>
              <a:off x="747816" y="1700167"/>
              <a:ext cx="2869050" cy="1386838"/>
            </a:xfrm>
            <a:prstGeom prst="rect">
              <a:avLst/>
            </a:prstGeom>
            <a:solidFill>
              <a:srgbClr val="CDB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rPr>
                <a:t>Age-Friendly Movement and tackling ageism</a:t>
              </a:r>
            </a:p>
            <a:p>
              <a:endParaRPr lang="en-GB" sz="2000" dirty="0"/>
            </a:p>
          </p:txBody>
        </p:sp>
        <p:pic>
          <p:nvPicPr>
            <p:cNvPr id="13" name="Picture 12">
              <a:extLst>
                <a:ext uri="{FF2B5EF4-FFF2-40B4-BE49-F238E27FC236}">
                  <a16:creationId xmlns:a16="http://schemas.microsoft.com/office/drawing/2014/main" id="{297B2DBE-2BF1-41E6-F790-B96A90E1E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816" y="3172101"/>
              <a:ext cx="2869050" cy="2631531"/>
            </a:xfrm>
            <a:prstGeom prst="rect">
              <a:avLst/>
            </a:prstGeom>
          </p:spPr>
        </p:pic>
      </p:grpSp>
      <p:grpSp>
        <p:nvGrpSpPr>
          <p:cNvPr id="19" name="Group 18">
            <a:extLst>
              <a:ext uri="{FF2B5EF4-FFF2-40B4-BE49-F238E27FC236}">
                <a16:creationId xmlns:a16="http://schemas.microsoft.com/office/drawing/2014/main" id="{B1C45FA3-F6B7-6D5B-993F-8CAC0E5B0B2A}"/>
              </a:ext>
            </a:extLst>
          </p:cNvPr>
          <p:cNvGrpSpPr/>
          <p:nvPr/>
        </p:nvGrpSpPr>
        <p:grpSpPr>
          <a:xfrm>
            <a:off x="4471470" y="1700167"/>
            <a:ext cx="2869050" cy="4010048"/>
            <a:chOff x="4471470" y="1700167"/>
            <a:chExt cx="2869050" cy="4010048"/>
          </a:xfrm>
        </p:grpSpPr>
        <p:sp>
          <p:nvSpPr>
            <p:cNvPr id="8" name="Rectangle 7">
              <a:extLst>
                <a:ext uri="{FF2B5EF4-FFF2-40B4-BE49-F238E27FC236}">
                  <a16:creationId xmlns:a16="http://schemas.microsoft.com/office/drawing/2014/main" id="{46FD129C-09E1-5F23-7053-C145AFCB7AEC}"/>
                </a:ext>
              </a:extLst>
            </p:cNvPr>
            <p:cNvSpPr>
              <a:spLocks/>
            </p:cNvSpPr>
            <p:nvPr/>
          </p:nvSpPr>
          <p:spPr>
            <a:xfrm>
              <a:off x="4471470" y="1700167"/>
              <a:ext cx="2869050" cy="138683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5"/>
                  </a:solidFill>
                </a:rPr>
                <a:t>Age-Friendly Employment</a:t>
              </a:r>
            </a:p>
            <a:p>
              <a:endParaRPr lang="en-GB" sz="2400" dirty="0"/>
            </a:p>
          </p:txBody>
        </p:sp>
        <p:pic>
          <p:nvPicPr>
            <p:cNvPr id="15" name="Picture 14" descr="Graphical user interface, icon&#10;&#10;Description automatically generated">
              <a:extLst>
                <a:ext uri="{FF2B5EF4-FFF2-40B4-BE49-F238E27FC236}">
                  <a16:creationId xmlns:a16="http://schemas.microsoft.com/office/drawing/2014/main" id="{C41F7E6A-C491-FE4D-E906-7D8965AE0B07}"/>
                </a:ext>
              </a:extLst>
            </p:cNvPr>
            <p:cNvPicPr>
              <a:picLocks noChangeAspect="1"/>
            </p:cNvPicPr>
            <p:nvPr/>
          </p:nvPicPr>
          <p:blipFill rotWithShape="1">
            <a:blip r:embed="rId5">
              <a:extLst>
                <a:ext uri="{28A0092B-C50C-407E-A947-70E740481C1C}">
                  <a14:useLocalDpi xmlns:a14="http://schemas.microsoft.com/office/drawing/2010/main" val="0"/>
                </a:ext>
              </a:extLst>
            </a:blip>
            <a:srcRect r="36661" b="46575"/>
            <a:stretch/>
          </p:blipFill>
          <p:spPr>
            <a:xfrm>
              <a:off x="4602095" y="3367482"/>
              <a:ext cx="2593885" cy="2342733"/>
            </a:xfrm>
            <a:prstGeom prst="rect">
              <a:avLst/>
            </a:prstGeom>
          </p:spPr>
        </p:pic>
      </p:grpSp>
    </p:spTree>
    <p:extLst>
      <p:ext uri="{BB962C8B-B14F-4D97-AF65-F5344CB8AC3E}">
        <p14:creationId xmlns:p14="http://schemas.microsoft.com/office/powerpoint/2010/main" val="833926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101A2-FBB0-4214-A056-A7DB4C252ADB}"/>
              </a:ext>
            </a:extLst>
          </p:cNvPr>
          <p:cNvSpPr>
            <a:spLocks noGrp="1"/>
          </p:cNvSpPr>
          <p:nvPr>
            <p:ph type="ctrTitle"/>
          </p:nvPr>
        </p:nvSpPr>
        <p:spPr>
          <a:xfrm>
            <a:off x="540000" y="1592210"/>
            <a:ext cx="9164832" cy="1680379"/>
          </a:xfrm>
        </p:spPr>
        <p:txBody>
          <a:bodyPr/>
          <a:lstStyle/>
          <a:p>
            <a:r>
              <a:rPr lang="en-GB" b="1" dirty="0"/>
              <a:t>What is ageism?</a:t>
            </a:r>
            <a:endParaRPr lang="en-US" b="1" dirty="0"/>
          </a:p>
        </p:txBody>
      </p:sp>
    </p:spTree>
    <p:extLst>
      <p:ext uri="{BB962C8B-B14F-4D97-AF65-F5344CB8AC3E}">
        <p14:creationId xmlns:p14="http://schemas.microsoft.com/office/powerpoint/2010/main" val="1633618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EF22BE-F0AD-4A05-A49A-867809A83040}"/>
              </a:ext>
            </a:extLst>
          </p:cNvPr>
          <p:cNvSpPr>
            <a:spLocks noGrp="1"/>
          </p:cNvSpPr>
          <p:nvPr>
            <p:ph idx="13"/>
          </p:nvPr>
        </p:nvSpPr>
        <p:spPr>
          <a:xfrm>
            <a:off x="6251997" y="1217442"/>
            <a:ext cx="5400000" cy="4746477"/>
          </a:xfrm>
        </p:spPr>
        <p:txBody>
          <a:bodyPr anchor="t">
            <a:normAutofit/>
          </a:bodyPr>
          <a:lstStyle/>
          <a:p>
            <a:pPr marL="0" lvl="0" indent="0">
              <a:lnSpc>
                <a:spcPct val="100000"/>
              </a:lnSpc>
              <a:spcAft>
                <a:spcPts val="0"/>
              </a:spcAft>
              <a:buNone/>
              <a:defRPr/>
            </a:pPr>
            <a:r>
              <a:rPr lang="en-GB" sz="1800" b="1" dirty="0"/>
              <a:t>Ageism is a bias against people based on their age</a:t>
            </a:r>
          </a:p>
          <a:p>
            <a:pPr marL="0" lvl="0" indent="0">
              <a:lnSpc>
                <a:spcPct val="100000"/>
              </a:lnSpc>
              <a:spcAft>
                <a:spcPts val="0"/>
              </a:spcAft>
              <a:buNone/>
              <a:defRPr/>
            </a:pPr>
            <a:endParaRPr lang="en-GB" sz="1800" b="1" dirty="0"/>
          </a:p>
          <a:p>
            <a:r>
              <a:rPr lang="en-GB" sz="1800" dirty="0"/>
              <a:t>Ageism affects everyone</a:t>
            </a:r>
          </a:p>
          <a:p>
            <a:r>
              <a:rPr lang="en-GB" sz="1800" dirty="0"/>
              <a:t>1 in 3 people within the UK report experiencing age discrimination</a:t>
            </a:r>
          </a:p>
          <a:p>
            <a:r>
              <a:rPr lang="en-GB" sz="1800" dirty="0">
                <a:ea typeface="Calibri" panose="020F0502020204030204" pitchFamily="34" charset="0"/>
              </a:rPr>
              <a:t>Ageism affects how society sees older people: they’re often reduced to stereotypes and treated as a burden.</a:t>
            </a:r>
          </a:p>
          <a:p>
            <a:pPr fontAlgn="ctr"/>
            <a:r>
              <a:rPr lang="en-GB" sz="1800" dirty="0">
                <a:ea typeface="Calibri" panose="020F0502020204030204" pitchFamily="34" charset="0"/>
              </a:rPr>
              <a:t>It even affects how we see ourselves</a:t>
            </a:r>
            <a:endParaRPr lang="en-GB" sz="1800" dirty="0"/>
          </a:p>
        </p:txBody>
      </p:sp>
      <p:sp>
        <p:nvSpPr>
          <p:cNvPr id="2" name="Title 1">
            <a:extLst>
              <a:ext uri="{FF2B5EF4-FFF2-40B4-BE49-F238E27FC236}">
                <a16:creationId xmlns:a16="http://schemas.microsoft.com/office/drawing/2014/main" id="{627948E7-0920-4581-8B62-8A1E4EC90BD5}"/>
              </a:ext>
            </a:extLst>
          </p:cNvPr>
          <p:cNvSpPr>
            <a:spLocks noGrp="1"/>
          </p:cNvSpPr>
          <p:nvPr>
            <p:ph type="title"/>
          </p:nvPr>
        </p:nvSpPr>
        <p:spPr>
          <a:xfrm>
            <a:off x="6251997" y="540001"/>
            <a:ext cx="5400001" cy="648719"/>
          </a:xfrm>
        </p:spPr>
        <p:txBody>
          <a:bodyPr anchor="t">
            <a:normAutofit/>
          </a:bodyPr>
          <a:lstStyle/>
          <a:p>
            <a:r>
              <a:rPr lang="en-GB" b="1"/>
              <a:t>Ageism</a:t>
            </a:r>
          </a:p>
        </p:txBody>
      </p:sp>
      <p:pic>
        <p:nvPicPr>
          <p:cNvPr id="7" name="Picture Placeholder 6" descr="A picture containing clipart&#10;&#10;Description automatically generated">
            <a:extLst>
              <a:ext uri="{FF2B5EF4-FFF2-40B4-BE49-F238E27FC236}">
                <a16:creationId xmlns:a16="http://schemas.microsoft.com/office/drawing/2014/main" id="{31D1F62F-8B52-4185-90E9-356537AE6C2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2290" r="22290"/>
          <a:stretch>
            <a:fillRect/>
          </a:stretch>
        </p:blipFill>
        <p:spPr/>
      </p:pic>
    </p:spTree>
    <p:extLst>
      <p:ext uri="{BB962C8B-B14F-4D97-AF65-F5344CB8AC3E}">
        <p14:creationId xmlns:p14="http://schemas.microsoft.com/office/powerpoint/2010/main" val="1187391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66264E2-CBC0-773A-3737-E187D484A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7741" y="2946650"/>
            <a:ext cx="3003565" cy="39018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154C347-1BF5-52C7-78E3-0C4BFF68AE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3312" y="9522"/>
            <a:ext cx="2062055" cy="25365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E8BB148-A882-E091-8963-08767B79FD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1974" y="2546032"/>
            <a:ext cx="3943393" cy="43024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BF7D7372-C943-E622-FB45-6876E0631A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4088" y="9522"/>
            <a:ext cx="3589224" cy="293712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30CF2566-F7CC-BFD3-E987-B3A984AEBE9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3969"/>
          <a:stretch/>
        </p:blipFill>
        <p:spPr bwMode="auto">
          <a:xfrm>
            <a:off x="1" y="1"/>
            <a:ext cx="6696956" cy="162197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C3DF07F-9926-5F22-5C5E-20C9FA5EBB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2724" y="1265632"/>
            <a:ext cx="3004233" cy="245841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AA920134-53F1-C562-15F2-75FCB2C9E7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293559"/>
            <a:ext cx="1843578" cy="25306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6E8C40D-E34E-955C-E5AA-45D48F305DE9}"/>
              </a:ext>
            </a:extLst>
          </p:cNvPr>
          <p:cNvPicPr>
            <a:picLocks noChangeAspect="1"/>
          </p:cNvPicPr>
          <p:nvPr/>
        </p:nvPicPr>
        <p:blipFill>
          <a:blip r:embed="rId10"/>
          <a:stretch>
            <a:fillRect/>
          </a:stretch>
        </p:blipFill>
        <p:spPr>
          <a:xfrm>
            <a:off x="1909604" y="1316419"/>
            <a:ext cx="1697086" cy="2356843"/>
          </a:xfrm>
          <a:prstGeom prst="rect">
            <a:avLst/>
          </a:prstGeom>
        </p:spPr>
      </p:pic>
      <p:pic>
        <p:nvPicPr>
          <p:cNvPr id="1032" name="Picture 8">
            <a:extLst>
              <a:ext uri="{FF2B5EF4-FFF2-40B4-BE49-F238E27FC236}">
                <a16:creationId xmlns:a16="http://schemas.microsoft.com/office/drawing/2014/main" id="{4916449A-5596-18E7-EC5F-9886802081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633" y="3724631"/>
            <a:ext cx="5582012" cy="3133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990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a:extLst>
              <a:ext uri="{FF2B5EF4-FFF2-40B4-BE49-F238E27FC236}">
                <a16:creationId xmlns:a16="http://schemas.microsoft.com/office/drawing/2014/main" id="{49187420-DE52-4736-26E4-DABC18BB2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4268" y="0"/>
            <a:ext cx="4845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68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B071-7D44-3137-3972-B27585B7D4EC}"/>
              </a:ext>
            </a:extLst>
          </p:cNvPr>
          <p:cNvSpPr>
            <a:spLocks noGrp="1"/>
          </p:cNvSpPr>
          <p:nvPr>
            <p:ph type="ctrTitle"/>
          </p:nvPr>
        </p:nvSpPr>
        <p:spPr>
          <a:xfrm>
            <a:off x="503054" y="991846"/>
            <a:ext cx="9909017" cy="1680379"/>
          </a:xfrm>
        </p:spPr>
        <p:txBody>
          <a:bodyPr/>
          <a:lstStyle/>
          <a:p>
            <a:r>
              <a:rPr lang="en-GB" dirty="0"/>
              <a:t>Intersectionality</a:t>
            </a:r>
          </a:p>
        </p:txBody>
      </p:sp>
      <p:sp>
        <p:nvSpPr>
          <p:cNvPr id="4" name="TextBox 3">
            <a:extLst>
              <a:ext uri="{FF2B5EF4-FFF2-40B4-BE49-F238E27FC236}">
                <a16:creationId xmlns:a16="http://schemas.microsoft.com/office/drawing/2014/main" id="{32FCA75F-6061-4CAB-2D01-31BD8C65DD66}"/>
              </a:ext>
            </a:extLst>
          </p:cNvPr>
          <p:cNvSpPr txBox="1"/>
          <p:nvPr/>
        </p:nvSpPr>
        <p:spPr>
          <a:xfrm>
            <a:off x="234338" y="2167116"/>
            <a:ext cx="6323479" cy="2246769"/>
          </a:xfrm>
          <a:prstGeom prst="rect">
            <a:avLst/>
          </a:prstGeom>
          <a:noFill/>
        </p:spPr>
        <p:txBody>
          <a:bodyPr wrap="square" rtlCol="0">
            <a:spAutoFit/>
          </a:bodyPr>
          <a:lstStyle/>
          <a:p>
            <a:pPr marL="285750" indent="-285750">
              <a:buFont typeface="Arial" panose="020B0604020202020204" pitchFamily="34" charset="0"/>
              <a:buChar char="•"/>
            </a:pPr>
            <a:r>
              <a:rPr lang="en-GB" sz="2000" b="1" dirty="0">
                <a:solidFill>
                  <a:schemeClr val="bg1"/>
                </a:solidFill>
              </a:rPr>
              <a:t>Ageism can intersect with other forms of discrimination, including racism, sexism and disablism</a:t>
            </a:r>
          </a:p>
          <a:p>
            <a:pPr marL="285750" indent="-285750">
              <a:buFont typeface="Arial" panose="020B0604020202020204" pitchFamily="34" charset="0"/>
              <a:buChar char="•"/>
            </a:pPr>
            <a:r>
              <a:rPr lang="en-GB" sz="2000" b="1" dirty="0">
                <a:solidFill>
                  <a:schemeClr val="bg1"/>
                </a:solidFill>
              </a:rPr>
              <a:t>Negative framing of ageing as synonymous with disease and disability suggests that ageism and disablism may have lots of overlap </a:t>
            </a:r>
          </a:p>
          <a:p>
            <a:pPr marL="285750" indent="-285750">
              <a:buFont typeface="Arial" panose="020B0604020202020204" pitchFamily="34" charset="0"/>
              <a:buChar char="•"/>
            </a:pPr>
            <a:r>
              <a:rPr lang="en-GB" sz="2000" b="1" dirty="0">
                <a:solidFill>
                  <a:schemeClr val="bg1"/>
                </a:solidFill>
              </a:rPr>
              <a:t>We then define people by certain stereotypes </a:t>
            </a:r>
          </a:p>
        </p:txBody>
      </p:sp>
      <p:pic>
        <p:nvPicPr>
          <p:cNvPr id="8" name="Picture 7" descr="A person standing on a balcony&#10;&#10;Description automatically generated with medium confidence">
            <a:extLst>
              <a:ext uri="{FF2B5EF4-FFF2-40B4-BE49-F238E27FC236}">
                <a16:creationId xmlns:a16="http://schemas.microsoft.com/office/drawing/2014/main" id="{0948C2B8-E065-A7CF-CE3F-95C8464F6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7746" y="1171938"/>
            <a:ext cx="4899916" cy="3279677"/>
          </a:xfrm>
          <a:prstGeom prst="rect">
            <a:avLst/>
          </a:prstGeom>
        </p:spPr>
      </p:pic>
    </p:spTree>
    <p:extLst>
      <p:ext uri="{BB962C8B-B14F-4D97-AF65-F5344CB8AC3E}">
        <p14:creationId xmlns:p14="http://schemas.microsoft.com/office/powerpoint/2010/main" val="796226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geing, inequality and ethnicity: Evidence cards">
            <a:extLst>
              <a:ext uri="{FF2B5EF4-FFF2-40B4-BE49-F238E27FC236}">
                <a16:creationId xmlns:a16="http://schemas.microsoft.com/office/drawing/2014/main" id="{6F7BBD6E-90E6-2551-83A3-3433DD755698}"/>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t="4591" b="459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710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ll screen preview">
            <a:extLst>
              <a:ext uri="{FF2B5EF4-FFF2-40B4-BE49-F238E27FC236}">
                <a16:creationId xmlns:a16="http://schemas.microsoft.com/office/drawing/2014/main" id="{736919C7-FA9F-12B9-848F-4E8955CB8647}"/>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t="4591" b="459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494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101A2-FBB0-4214-A056-A7DB4C252ADB}"/>
              </a:ext>
            </a:extLst>
          </p:cNvPr>
          <p:cNvSpPr>
            <a:spLocks noGrp="1"/>
          </p:cNvSpPr>
          <p:nvPr>
            <p:ph type="ctrTitle"/>
          </p:nvPr>
        </p:nvSpPr>
        <p:spPr>
          <a:xfrm>
            <a:off x="540000" y="1592210"/>
            <a:ext cx="7670746" cy="1680379"/>
          </a:xfrm>
        </p:spPr>
        <p:txBody>
          <a:bodyPr/>
          <a:lstStyle/>
          <a:p>
            <a:r>
              <a:rPr lang="en-GB" dirty="0"/>
              <a:t>Why does Ageism matter?</a:t>
            </a:r>
            <a:endParaRPr lang="en-US" dirty="0"/>
          </a:p>
        </p:txBody>
      </p:sp>
    </p:spTree>
    <p:extLst>
      <p:ext uri="{BB962C8B-B14F-4D97-AF65-F5344CB8AC3E}">
        <p14:creationId xmlns:p14="http://schemas.microsoft.com/office/powerpoint/2010/main" val="500520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EF22BE-F0AD-4A05-A49A-867809A83040}"/>
              </a:ext>
            </a:extLst>
          </p:cNvPr>
          <p:cNvSpPr>
            <a:spLocks noGrp="1"/>
          </p:cNvSpPr>
          <p:nvPr>
            <p:ph idx="13"/>
          </p:nvPr>
        </p:nvSpPr>
        <p:spPr>
          <a:xfrm>
            <a:off x="5303520" y="1405053"/>
            <a:ext cx="6348479" cy="5073805"/>
          </a:xfrm>
        </p:spPr>
        <p:txBody>
          <a:bodyPr anchor="t">
            <a:normAutofit/>
          </a:bodyPr>
          <a:lstStyle/>
          <a:p>
            <a:r>
              <a:rPr lang="en-GB" sz="1600" b="1"/>
              <a:t>Work: </a:t>
            </a:r>
            <a:r>
              <a:rPr lang="en-GB" sz="1600"/>
              <a:t>older workers are seen as having lower levels of performance, and less ability to learn.</a:t>
            </a:r>
          </a:p>
          <a:p>
            <a:r>
              <a:rPr lang="en-GB" sz="1600" b="1"/>
              <a:t>Housing: </a:t>
            </a:r>
            <a:r>
              <a:rPr lang="en-GB" sz="1600"/>
              <a:t>with a reluctance on the part of developers in recent years to build higher levels of accessibility into new homes</a:t>
            </a:r>
          </a:p>
          <a:p>
            <a:r>
              <a:rPr lang="en-GB" sz="1600" b="1"/>
              <a:t>Health and social care</a:t>
            </a:r>
            <a:r>
              <a:rPr lang="en-GB" sz="1600"/>
              <a:t>: ageing seen as an inevitable process of increasingly bad health.</a:t>
            </a:r>
          </a:p>
          <a:p>
            <a:r>
              <a:rPr lang="en-GB" sz="1600" b="1"/>
              <a:t>Media and advertising: </a:t>
            </a:r>
            <a:r>
              <a:rPr lang="en-GB" sz="1600"/>
              <a:t>Skills seemingly become invalid at a certain age, and over 50s absent from the marketing of everyday products.  </a:t>
            </a:r>
          </a:p>
          <a:p>
            <a:endParaRPr lang="en-GB"/>
          </a:p>
        </p:txBody>
      </p:sp>
      <p:sp>
        <p:nvSpPr>
          <p:cNvPr id="2" name="Title 1">
            <a:extLst>
              <a:ext uri="{FF2B5EF4-FFF2-40B4-BE49-F238E27FC236}">
                <a16:creationId xmlns:a16="http://schemas.microsoft.com/office/drawing/2014/main" id="{627948E7-0920-4581-8B62-8A1E4EC90BD5}"/>
              </a:ext>
            </a:extLst>
          </p:cNvPr>
          <p:cNvSpPr>
            <a:spLocks noGrp="1"/>
          </p:cNvSpPr>
          <p:nvPr>
            <p:ph type="title"/>
          </p:nvPr>
        </p:nvSpPr>
        <p:spPr>
          <a:xfrm>
            <a:off x="5547360" y="540001"/>
            <a:ext cx="6104639" cy="1034462"/>
          </a:xfrm>
        </p:spPr>
        <p:txBody>
          <a:bodyPr anchor="t">
            <a:normAutofit/>
          </a:bodyPr>
          <a:lstStyle/>
          <a:p>
            <a:r>
              <a:rPr lang="en-GB" b="1"/>
              <a:t>Everyday ageism</a:t>
            </a:r>
          </a:p>
        </p:txBody>
      </p:sp>
      <p:pic>
        <p:nvPicPr>
          <p:cNvPr id="8" name="Picture Placeholder 7" descr="Text, letter&#10;&#10;Description automatically generated">
            <a:extLst>
              <a:ext uri="{FF2B5EF4-FFF2-40B4-BE49-F238E27FC236}">
                <a16:creationId xmlns:a16="http://schemas.microsoft.com/office/drawing/2014/main" id="{A00EEC79-DAC6-4423-938B-B2B59C51AB44}"/>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7661" r="18216"/>
          <a:stretch/>
        </p:blipFill>
        <p:spPr>
          <a:xfrm>
            <a:off x="311084" y="540001"/>
            <a:ext cx="4576194" cy="5637562"/>
          </a:xfrm>
        </p:spPr>
      </p:pic>
    </p:spTree>
    <p:extLst>
      <p:ext uri="{BB962C8B-B14F-4D97-AF65-F5344CB8AC3E}">
        <p14:creationId xmlns:p14="http://schemas.microsoft.com/office/powerpoint/2010/main" val="353069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101A2-FBB0-4214-A056-A7DB4C252ADB}"/>
              </a:ext>
            </a:extLst>
          </p:cNvPr>
          <p:cNvSpPr>
            <a:spLocks noGrp="1"/>
          </p:cNvSpPr>
          <p:nvPr>
            <p:ph type="ctrTitle"/>
          </p:nvPr>
        </p:nvSpPr>
        <p:spPr>
          <a:xfrm>
            <a:off x="540000" y="1592210"/>
            <a:ext cx="6917243" cy="1680379"/>
          </a:xfrm>
        </p:spPr>
        <p:txBody>
          <a:bodyPr/>
          <a:lstStyle/>
          <a:p>
            <a:r>
              <a:rPr lang="en-GB" dirty="0"/>
              <a:t>How does the way we talk about older age and ageing impact on ageism?</a:t>
            </a:r>
            <a:endParaRPr lang="en-US" dirty="0"/>
          </a:p>
        </p:txBody>
      </p:sp>
    </p:spTree>
    <p:extLst>
      <p:ext uri="{BB962C8B-B14F-4D97-AF65-F5344CB8AC3E}">
        <p14:creationId xmlns:p14="http://schemas.microsoft.com/office/powerpoint/2010/main" val="1822142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E49F8223-AFC7-4E9E-8EA1-4ED85A9B0C45}"/>
              </a:ext>
            </a:extLst>
          </p:cNvPr>
          <p:cNvSpPr>
            <a:spLocks noChangeAspect="1" noChangeArrowheads="1"/>
          </p:cNvSpPr>
          <p:nvPr/>
        </p:nvSpPr>
        <p:spPr bwMode="auto">
          <a:xfrm>
            <a:off x="2661313" y="-5687"/>
            <a:ext cx="3587087" cy="35870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84B99D0-C604-404C-8036-7406090292C4}"/>
              </a:ext>
            </a:extLst>
          </p:cNvPr>
          <p:cNvPicPr>
            <a:picLocks noChangeAspect="1"/>
          </p:cNvPicPr>
          <p:nvPr/>
        </p:nvPicPr>
        <p:blipFill>
          <a:blip r:embed="rId3"/>
          <a:stretch>
            <a:fillRect/>
          </a:stretch>
        </p:blipFill>
        <p:spPr>
          <a:xfrm>
            <a:off x="4454857" y="269606"/>
            <a:ext cx="7292428" cy="6376141"/>
          </a:xfrm>
          <a:prstGeom prst="rect">
            <a:avLst/>
          </a:prstGeom>
        </p:spPr>
      </p:pic>
      <p:sp>
        <p:nvSpPr>
          <p:cNvPr id="7" name="Title 1">
            <a:extLst>
              <a:ext uri="{FF2B5EF4-FFF2-40B4-BE49-F238E27FC236}">
                <a16:creationId xmlns:a16="http://schemas.microsoft.com/office/drawing/2014/main" id="{242E87D1-6365-4834-AF74-DF35ABBCD47F}"/>
              </a:ext>
            </a:extLst>
          </p:cNvPr>
          <p:cNvSpPr>
            <a:spLocks noGrp="1"/>
          </p:cNvSpPr>
          <p:nvPr>
            <p:ph type="title"/>
          </p:nvPr>
        </p:nvSpPr>
        <p:spPr>
          <a:xfrm>
            <a:off x="379119" y="0"/>
            <a:ext cx="4075737" cy="1901904"/>
          </a:xfrm>
        </p:spPr>
        <p:txBody>
          <a:bodyPr anchor="t">
            <a:normAutofit/>
          </a:bodyPr>
          <a:lstStyle/>
          <a:p>
            <a:br>
              <a:rPr lang="en-GB" sz="3200" b="1"/>
            </a:br>
            <a:r>
              <a:rPr lang="en-GB" sz="3200" b="1"/>
              <a:t>What we hear about ageing in public life</a:t>
            </a:r>
          </a:p>
        </p:txBody>
      </p:sp>
    </p:spTree>
    <p:extLst>
      <p:ext uri="{BB962C8B-B14F-4D97-AF65-F5344CB8AC3E}">
        <p14:creationId xmlns:p14="http://schemas.microsoft.com/office/powerpoint/2010/main" val="164696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948E7-0920-4581-8B62-8A1E4EC90BD5}"/>
              </a:ext>
            </a:extLst>
          </p:cNvPr>
          <p:cNvSpPr>
            <a:spLocks noGrp="1"/>
          </p:cNvSpPr>
          <p:nvPr>
            <p:ph type="title"/>
          </p:nvPr>
        </p:nvSpPr>
        <p:spPr>
          <a:xfrm>
            <a:off x="5769835" y="540001"/>
            <a:ext cx="5882164" cy="1034462"/>
          </a:xfrm>
        </p:spPr>
        <p:txBody>
          <a:bodyPr anchor="t">
            <a:normAutofit/>
          </a:bodyPr>
          <a:lstStyle/>
          <a:p>
            <a:r>
              <a:rPr lang="en-GB">
                <a:cs typeface="Arial"/>
              </a:rPr>
              <a:t>How the media talks about ageing and older age</a:t>
            </a:r>
          </a:p>
        </p:txBody>
      </p:sp>
      <p:sp>
        <p:nvSpPr>
          <p:cNvPr id="8" name="Content Placeholder 2">
            <a:extLst>
              <a:ext uri="{FF2B5EF4-FFF2-40B4-BE49-F238E27FC236}">
                <a16:creationId xmlns:a16="http://schemas.microsoft.com/office/drawing/2014/main" id="{D04B0560-C070-44D8-B4E5-D6B06D91E5C7}"/>
              </a:ext>
            </a:extLst>
          </p:cNvPr>
          <p:cNvSpPr>
            <a:spLocks noGrp="1"/>
          </p:cNvSpPr>
          <p:nvPr>
            <p:ph idx="13"/>
          </p:nvPr>
        </p:nvSpPr>
        <p:spPr>
          <a:xfrm>
            <a:off x="5664820" y="1784197"/>
            <a:ext cx="5987179" cy="712424"/>
          </a:xfrm>
        </p:spPr>
        <p:txBody>
          <a:bodyPr anchor="t">
            <a:noAutofit/>
          </a:bodyPr>
          <a:lstStyle/>
          <a:p>
            <a:r>
              <a:rPr lang="en-GB" sz="1800"/>
              <a:t>Represented as a time of inevitable decline towards frailty and ultimately death</a:t>
            </a:r>
          </a:p>
          <a:p>
            <a:endParaRPr lang="en-GB" sz="1800"/>
          </a:p>
          <a:p>
            <a:endParaRPr lang="en-GB" sz="1800"/>
          </a:p>
          <a:p>
            <a:pPr marL="0" indent="0">
              <a:buNone/>
            </a:pPr>
            <a:endParaRPr lang="en-GB" sz="1800"/>
          </a:p>
        </p:txBody>
      </p:sp>
      <p:sp>
        <p:nvSpPr>
          <p:cNvPr id="9" name="Content Placeholder 2">
            <a:extLst>
              <a:ext uri="{FF2B5EF4-FFF2-40B4-BE49-F238E27FC236}">
                <a16:creationId xmlns:a16="http://schemas.microsoft.com/office/drawing/2014/main" id="{E9B87C49-5FEB-4382-AFA4-B5C278D596AA}"/>
              </a:ext>
            </a:extLst>
          </p:cNvPr>
          <p:cNvSpPr txBox="1">
            <a:spLocks/>
          </p:cNvSpPr>
          <p:nvPr/>
        </p:nvSpPr>
        <p:spPr>
          <a:xfrm>
            <a:off x="5664819" y="2706355"/>
            <a:ext cx="5987179" cy="712424"/>
          </a:xfrm>
          <a:prstGeom prst="rect">
            <a:avLst/>
          </a:prstGeom>
        </p:spPr>
        <p:txBody>
          <a:bodyPr vert="horz" lIns="0" tIns="0" rIns="0" bIns="0" rtlCol="0" anchor="t" anchorCtr="0">
            <a:noAutofit/>
          </a:bodyPr>
          <a:lst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Older people framed as inherently vulnerable – particularly in the context of scams</a:t>
            </a:r>
          </a:p>
        </p:txBody>
      </p:sp>
      <p:sp>
        <p:nvSpPr>
          <p:cNvPr id="10" name="Content Placeholder 2">
            <a:extLst>
              <a:ext uri="{FF2B5EF4-FFF2-40B4-BE49-F238E27FC236}">
                <a16:creationId xmlns:a16="http://schemas.microsoft.com/office/drawing/2014/main" id="{EFCFB8CD-ABC4-4EE9-85EB-8FCCDEBD993A}"/>
              </a:ext>
            </a:extLst>
          </p:cNvPr>
          <p:cNvSpPr txBox="1">
            <a:spLocks/>
          </p:cNvSpPr>
          <p:nvPr/>
        </p:nvSpPr>
        <p:spPr>
          <a:xfrm>
            <a:off x="5664819" y="3628513"/>
            <a:ext cx="5987179" cy="1257386"/>
          </a:xfrm>
          <a:prstGeom prst="rect">
            <a:avLst/>
          </a:prstGeom>
        </p:spPr>
        <p:txBody>
          <a:bodyPr vert="horz" lIns="0" tIns="0" rIns="0" bIns="0" rtlCol="0" anchor="t" anchorCtr="0">
            <a:noAutofit/>
          </a:bodyPr>
          <a:lst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Tabloids tend to tell stories about individuals experience a crisis, whereas broadsheets tend to tell stories about services and society in crisis</a:t>
            </a:r>
          </a:p>
        </p:txBody>
      </p:sp>
      <p:sp>
        <p:nvSpPr>
          <p:cNvPr id="11" name="Content Placeholder 2">
            <a:extLst>
              <a:ext uri="{FF2B5EF4-FFF2-40B4-BE49-F238E27FC236}">
                <a16:creationId xmlns:a16="http://schemas.microsoft.com/office/drawing/2014/main" id="{E0121B64-D96F-41F1-99D0-44708943D906}"/>
              </a:ext>
            </a:extLst>
          </p:cNvPr>
          <p:cNvSpPr txBox="1">
            <a:spLocks/>
          </p:cNvSpPr>
          <p:nvPr/>
        </p:nvSpPr>
        <p:spPr>
          <a:xfrm>
            <a:off x="5664818" y="4885899"/>
            <a:ext cx="5987179" cy="1257386"/>
          </a:xfrm>
          <a:prstGeom prst="rect">
            <a:avLst/>
          </a:prstGeom>
        </p:spPr>
        <p:txBody>
          <a:bodyPr vert="horz" lIns="0" tIns="0" rIns="0" bIns="0" rtlCol="0" anchor="t" anchorCtr="0">
            <a:noAutofit/>
          </a:bodyPr>
          <a:lst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Social media often caricatures older people, particularly in terms of gender. However, also offers a chance to speak differently about age.</a:t>
            </a:r>
          </a:p>
        </p:txBody>
      </p:sp>
      <p:pic>
        <p:nvPicPr>
          <p:cNvPr id="5" name="Picture 4">
            <a:extLst>
              <a:ext uri="{FF2B5EF4-FFF2-40B4-BE49-F238E27FC236}">
                <a16:creationId xmlns:a16="http://schemas.microsoft.com/office/drawing/2014/main" id="{3DCA573C-7B28-405A-AC0A-5EB7B008A13C}"/>
              </a:ext>
            </a:extLst>
          </p:cNvPr>
          <p:cNvPicPr>
            <a:picLocks noChangeAspect="1"/>
          </p:cNvPicPr>
          <p:nvPr/>
        </p:nvPicPr>
        <p:blipFill rotWithShape="1">
          <a:blip r:embed="rId3"/>
          <a:srcRect l="18789" r="5279" b="31985"/>
          <a:stretch/>
        </p:blipFill>
        <p:spPr>
          <a:xfrm>
            <a:off x="714375" y="970004"/>
            <a:ext cx="4443413" cy="1628385"/>
          </a:xfrm>
          <a:prstGeom prst="rect">
            <a:avLst/>
          </a:prstGeom>
        </p:spPr>
      </p:pic>
      <p:pic>
        <p:nvPicPr>
          <p:cNvPr id="6" name="Picture 5">
            <a:extLst>
              <a:ext uri="{FF2B5EF4-FFF2-40B4-BE49-F238E27FC236}">
                <a16:creationId xmlns:a16="http://schemas.microsoft.com/office/drawing/2014/main" id="{6E03CFF6-0272-4A57-AA9E-B653AF396886}"/>
              </a:ext>
            </a:extLst>
          </p:cNvPr>
          <p:cNvPicPr>
            <a:picLocks noChangeAspect="1"/>
          </p:cNvPicPr>
          <p:nvPr/>
        </p:nvPicPr>
        <p:blipFill>
          <a:blip r:embed="rId4"/>
          <a:stretch>
            <a:fillRect/>
          </a:stretch>
        </p:blipFill>
        <p:spPr>
          <a:xfrm>
            <a:off x="657407" y="2881542"/>
            <a:ext cx="4643256" cy="1509058"/>
          </a:xfrm>
          <a:prstGeom prst="rect">
            <a:avLst/>
          </a:prstGeom>
        </p:spPr>
      </p:pic>
      <p:pic>
        <p:nvPicPr>
          <p:cNvPr id="12" name="Picture 11">
            <a:extLst>
              <a:ext uri="{FF2B5EF4-FFF2-40B4-BE49-F238E27FC236}">
                <a16:creationId xmlns:a16="http://schemas.microsoft.com/office/drawing/2014/main" id="{70BD7C59-27E5-4FB2-9F0B-895B5AC76C4A}"/>
              </a:ext>
            </a:extLst>
          </p:cNvPr>
          <p:cNvPicPr>
            <a:picLocks noChangeAspect="1"/>
          </p:cNvPicPr>
          <p:nvPr/>
        </p:nvPicPr>
        <p:blipFill>
          <a:blip r:embed="rId5"/>
          <a:stretch>
            <a:fillRect/>
          </a:stretch>
        </p:blipFill>
        <p:spPr>
          <a:xfrm>
            <a:off x="526790" y="4816762"/>
            <a:ext cx="5243045" cy="991295"/>
          </a:xfrm>
          <a:prstGeom prst="rect">
            <a:avLst/>
          </a:prstGeom>
        </p:spPr>
      </p:pic>
    </p:spTree>
    <p:extLst>
      <p:ext uri="{BB962C8B-B14F-4D97-AF65-F5344CB8AC3E}">
        <p14:creationId xmlns:p14="http://schemas.microsoft.com/office/powerpoint/2010/main" val="232533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build="p"/>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hart, bubble chart&#10;&#10;Description automatically generated">
            <a:extLst>
              <a:ext uri="{FF2B5EF4-FFF2-40B4-BE49-F238E27FC236}">
                <a16:creationId xmlns:a16="http://schemas.microsoft.com/office/drawing/2014/main" id="{334E0EBE-D9D4-4E67-B2C0-BD25551A36B1}"/>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 t="3793" r="2" b="1104"/>
          <a:stretch/>
        </p:blipFill>
        <p:spPr>
          <a:xfrm>
            <a:off x="540000" y="625346"/>
            <a:ext cx="11112000" cy="5946142"/>
          </a:xfrm>
        </p:spPr>
      </p:pic>
    </p:spTree>
    <p:extLst>
      <p:ext uri="{BB962C8B-B14F-4D97-AF65-F5344CB8AC3E}">
        <p14:creationId xmlns:p14="http://schemas.microsoft.com/office/powerpoint/2010/main" val="827438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948E7-0920-4581-8B62-8A1E4EC90BD5}"/>
              </a:ext>
            </a:extLst>
          </p:cNvPr>
          <p:cNvSpPr>
            <a:spLocks noGrp="1"/>
          </p:cNvSpPr>
          <p:nvPr>
            <p:ph type="title"/>
          </p:nvPr>
        </p:nvSpPr>
        <p:spPr>
          <a:xfrm>
            <a:off x="5769835" y="540001"/>
            <a:ext cx="5882164" cy="1034462"/>
          </a:xfrm>
        </p:spPr>
        <p:txBody>
          <a:bodyPr anchor="t">
            <a:normAutofit/>
          </a:bodyPr>
          <a:lstStyle/>
          <a:p>
            <a:r>
              <a:rPr lang="en-GB"/>
              <a:t>How adverts talk about ageing and older age</a:t>
            </a:r>
          </a:p>
        </p:txBody>
      </p:sp>
      <p:sp>
        <p:nvSpPr>
          <p:cNvPr id="8" name="Content Placeholder 2">
            <a:extLst>
              <a:ext uri="{FF2B5EF4-FFF2-40B4-BE49-F238E27FC236}">
                <a16:creationId xmlns:a16="http://schemas.microsoft.com/office/drawing/2014/main" id="{6F4C3B83-307F-483B-B000-7E578339E337}"/>
              </a:ext>
            </a:extLst>
          </p:cNvPr>
          <p:cNvSpPr>
            <a:spLocks noGrp="1"/>
          </p:cNvSpPr>
          <p:nvPr>
            <p:ph idx="13"/>
          </p:nvPr>
        </p:nvSpPr>
        <p:spPr>
          <a:xfrm>
            <a:off x="5664816" y="1881579"/>
            <a:ext cx="5987179" cy="1150072"/>
          </a:xfrm>
        </p:spPr>
        <p:txBody>
          <a:bodyPr anchor="t">
            <a:noAutofit/>
          </a:bodyPr>
          <a:lstStyle/>
          <a:p>
            <a:r>
              <a:rPr lang="en-GB" sz="1800"/>
              <a:t>Also caricatures older age – argued by stakeholders to be necessary due to how products are sold</a:t>
            </a:r>
          </a:p>
        </p:txBody>
      </p:sp>
      <p:sp>
        <p:nvSpPr>
          <p:cNvPr id="9" name="Content Placeholder 2">
            <a:extLst>
              <a:ext uri="{FF2B5EF4-FFF2-40B4-BE49-F238E27FC236}">
                <a16:creationId xmlns:a16="http://schemas.microsoft.com/office/drawing/2014/main" id="{6FC452E6-D8A3-49F9-AEAA-C404958FE1A5}"/>
              </a:ext>
            </a:extLst>
          </p:cNvPr>
          <p:cNvSpPr txBox="1">
            <a:spLocks/>
          </p:cNvSpPr>
          <p:nvPr/>
        </p:nvSpPr>
        <p:spPr>
          <a:xfrm>
            <a:off x="5664815" y="3373258"/>
            <a:ext cx="5987179" cy="712424"/>
          </a:xfrm>
          <a:prstGeom prst="rect">
            <a:avLst/>
          </a:prstGeom>
        </p:spPr>
        <p:txBody>
          <a:bodyPr vert="horz" lIns="0" tIns="0" rIns="0" bIns="0" rtlCol="0" anchor="t" anchorCtr="0">
            <a:noAutofit/>
          </a:bodyPr>
          <a:lst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Seemingly positive language more common, but themes of death and decline still apparent – e.g. ‘anti-ageing’ products</a:t>
            </a:r>
          </a:p>
        </p:txBody>
      </p:sp>
      <p:sp>
        <p:nvSpPr>
          <p:cNvPr id="10" name="Content Placeholder 2">
            <a:extLst>
              <a:ext uri="{FF2B5EF4-FFF2-40B4-BE49-F238E27FC236}">
                <a16:creationId xmlns:a16="http://schemas.microsoft.com/office/drawing/2014/main" id="{06AAE112-9560-4801-B415-0DBFEC7DAF8C}"/>
              </a:ext>
            </a:extLst>
          </p:cNvPr>
          <p:cNvSpPr txBox="1">
            <a:spLocks/>
          </p:cNvSpPr>
          <p:nvPr/>
        </p:nvSpPr>
        <p:spPr>
          <a:xfrm>
            <a:off x="5664817" y="5139713"/>
            <a:ext cx="5987179" cy="712424"/>
          </a:xfrm>
          <a:prstGeom prst="rect">
            <a:avLst/>
          </a:prstGeom>
        </p:spPr>
        <p:txBody>
          <a:bodyPr vert="horz" lIns="0" tIns="0" rIns="0" bIns="0" rtlCol="0" anchor="t" anchorCtr="0">
            <a:noAutofit/>
          </a:bodyPr>
          <a:lstStyle>
            <a:lvl1pPr marL="342900" indent="-342900" algn="l" defTabSz="914400" rtl="0" eaLnBrk="1" latinLnBrk="0" hangingPunct="1">
              <a:lnSpc>
                <a:spcPts val="2700"/>
              </a:lnSpc>
              <a:spcBef>
                <a:spcPts val="0"/>
              </a:spcBef>
              <a:spcAft>
                <a:spcPts val="1400"/>
              </a:spcAft>
              <a:buFont typeface="Arial" panose="020B0604020202020204" pitchFamily="34" charset="0"/>
              <a:buChar char="–"/>
              <a:defRPr sz="2100" kern="1200">
                <a:solidFill>
                  <a:schemeClr val="tx1"/>
                </a:solidFill>
                <a:latin typeface="+mn-lt"/>
                <a:ea typeface="+mn-ea"/>
                <a:cs typeface="+mn-cs"/>
              </a:defRPr>
            </a:lvl1pPr>
            <a:lvl2pPr marL="216000" indent="-216000" algn="l" defTabSz="914400" rtl="0" eaLnBrk="1" latinLnBrk="0" hangingPunct="1">
              <a:lnSpc>
                <a:spcPts val="2700"/>
              </a:lnSpc>
              <a:spcBef>
                <a:spcPts val="0"/>
              </a:spcBef>
              <a:spcAft>
                <a:spcPts val="1200"/>
              </a:spcAft>
              <a:buClr>
                <a:schemeClr val="tx1"/>
              </a:buClr>
              <a:buFont typeface="Symbol" panose="05050102010706020507" pitchFamily="18" charset="2"/>
              <a:buChar char="-"/>
              <a:defRPr sz="2100" kern="1200">
                <a:solidFill>
                  <a:schemeClr val="tx1"/>
                </a:solidFill>
                <a:latin typeface="+mn-lt"/>
                <a:ea typeface="+mn-ea"/>
                <a:cs typeface="+mn-cs"/>
              </a:defRPr>
            </a:lvl2pPr>
            <a:lvl3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3pPr>
            <a:lvl4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4pPr>
            <a:lvl5pPr marL="540000" indent="-180000" algn="l" defTabSz="914400" rtl="0" eaLnBrk="1" latinLnBrk="0" hangingPunct="1">
              <a:lnSpc>
                <a:spcPts val="2700"/>
              </a:lnSpc>
              <a:spcBef>
                <a:spcPts val="0"/>
              </a:spcBef>
              <a:spcAft>
                <a:spcPts val="1200"/>
              </a:spcAft>
              <a:buClr>
                <a:schemeClr val="tx1"/>
              </a:buClr>
              <a:buSzPct val="80000"/>
              <a:buFont typeface="Symbol" panose="05050102010706020507" pitchFamily="18" charset="2"/>
              <a:buChar char="-"/>
              <a:defRPr sz="2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Adverts tend to  portray older people as all the same: powerless to affect their own lives and often not being very active</a:t>
            </a:r>
          </a:p>
        </p:txBody>
      </p:sp>
      <p:pic>
        <p:nvPicPr>
          <p:cNvPr id="5" name="Picture 4">
            <a:extLst>
              <a:ext uri="{FF2B5EF4-FFF2-40B4-BE49-F238E27FC236}">
                <a16:creationId xmlns:a16="http://schemas.microsoft.com/office/drawing/2014/main" id="{AE16E773-2824-4AB2-99E2-94B063AD100B}"/>
              </a:ext>
            </a:extLst>
          </p:cNvPr>
          <p:cNvPicPr>
            <a:picLocks noChangeAspect="1"/>
          </p:cNvPicPr>
          <p:nvPr/>
        </p:nvPicPr>
        <p:blipFill>
          <a:blip r:embed="rId3"/>
          <a:stretch>
            <a:fillRect/>
          </a:stretch>
        </p:blipFill>
        <p:spPr>
          <a:xfrm>
            <a:off x="1668548" y="450151"/>
            <a:ext cx="3455307" cy="1823848"/>
          </a:xfrm>
          <a:prstGeom prst="rect">
            <a:avLst/>
          </a:prstGeom>
        </p:spPr>
      </p:pic>
      <p:pic>
        <p:nvPicPr>
          <p:cNvPr id="11" name="Picture 6" descr="Bollywood star Kajol is 38 years old, the right age to appear in an anti ageing advert you would have thought. But wait, it appears she looks like a 20 year old! Photoshoptastic!">
            <a:extLst>
              <a:ext uri="{FF2B5EF4-FFF2-40B4-BE49-F238E27FC236}">
                <a16:creationId xmlns:a16="http://schemas.microsoft.com/office/drawing/2014/main" id="{DE6EF82C-9B23-4FA8-985C-68B0E7EC9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01" y="1230955"/>
            <a:ext cx="2605285" cy="30045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a:extLst>
              <a:ext uri="{FF2B5EF4-FFF2-40B4-BE49-F238E27FC236}">
                <a16:creationId xmlns:a16="http://schemas.microsoft.com/office/drawing/2014/main" id="{93F22A41-CBC5-4BF5-8BEE-93FD41EFC1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8423"/>
          <a:stretch/>
        </p:blipFill>
        <p:spPr bwMode="auto">
          <a:xfrm>
            <a:off x="818700" y="4344191"/>
            <a:ext cx="3563223" cy="18238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19DC59E-7689-419C-8998-5599E1790E74}"/>
              </a:ext>
            </a:extLst>
          </p:cNvPr>
          <p:cNvPicPr>
            <a:picLocks noChangeAspect="1"/>
          </p:cNvPicPr>
          <p:nvPr/>
        </p:nvPicPr>
        <p:blipFill rotWithShape="1">
          <a:blip r:embed="rId6"/>
          <a:srcRect r="19649"/>
          <a:stretch/>
        </p:blipFill>
        <p:spPr>
          <a:xfrm>
            <a:off x="2518570" y="2734769"/>
            <a:ext cx="2605285" cy="1823848"/>
          </a:xfrm>
          <a:prstGeom prst="rect">
            <a:avLst/>
          </a:prstGeom>
        </p:spPr>
      </p:pic>
    </p:spTree>
    <p:extLst>
      <p:ext uri="{BB962C8B-B14F-4D97-AF65-F5344CB8AC3E}">
        <p14:creationId xmlns:p14="http://schemas.microsoft.com/office/powerpoint/2010/main" val="138776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hart, bubble chart&#10;&#10;Description automatically generated">
            <a:extLst>
              <a:ext uri="{FF2B5EF4-FFF2-40B4-BE49-F238E27FC236}">
                <a16:creationId xmlns:a16="http://schemas.microsoft.com/office/drawing/2014/main" id="{35C93392-BE17-461F-80E2-EB37144612E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4921" b="4921"/>
          <a:stretch>
            <a:fillRect/>
          </a:stretch>
        </p:blipFill>
        <p:spPr/>
      </p:pic>
    </p:spTree>
    <p:extLst>
      <p:ext uri="{BB962C8B-B14F-4D97-AF65-F5344CB8AC3E}">
        <p14:creationId xmlns:p14="http://schemas.microsoft.com/office/powerpoint/2010/main" val="3586580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FFC2-AC52-49E4-B0F3-6246DA92C334}"/>
              </a:ext>
            </a:extLst>
          </p:cNvPr>
          <p:cNvSpPr>
            <a:spLocks noGrp="1"/>
          </p:cNvSpPr>
          <p:nvPr>
            <p:ph type="ctrTitle"/>
          </p:nvPr>
        </p:nvSpPr>
        <p:spPr/>
        <p:txBody>
          <a:bodyPr anchor="t">
            <a:normAutofit/>
          </a:bodyPr>
          <a:lstStyle/>
          <a:p>
            <a:r>
              <a:rPr lang="en-GB" dirty="0">
                <a:cs typeface="Arial"/>
              </a:rPr>
              <a:t>Imagery</a:t>
            </a:r>
          </a:p>
        </p:txBody>
      </p:sp>
    </p:spTree>
    <p:extLst>
      <p:ext uri="{BB962C8B-B14F-4D97-AF65-F5344CB8AC3E}">
        <p14:creationId xmlns:p14="http://schemas.microsoft.com/office/powerpoint/2010/main" val="1454152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a:extLst>
              <a:ext uri="{FF2B5EF4-FFF2-40B4-BE49-F238E27FC236}">
                <a16:creationId xmlns:a16="http://schemas.microsoft.com/office/drawing/2014/main" id="{3C898D26-7943-4EBC-9689-45F5A6D1ADFD}"/>
              </a:ext>
            </a:extLst>
          </p:cNvPr>
          <p:cNvPicPr>
            <a:picLocks noGrp="1" noChangeAspect="1"/>
          </p:cNvPicPr>
          <p:nvPr>
            <p:ph type="pic" sz="quarter" idx="14"/>
          </p:nvPr>
        </p:nvPicPr>
        <p:blipFill rotWithShape="1">
          <a:blip r:embed="rId3"/>
          <a:srcRect l="-413" r="32906"/>
          <a:stretch/>
        </p:blipFill>
        <p:spPr>
          <a:xfrm>
            <a:off x="7469024" y="2878817"/>
            <a:ext cx="3950515" cy="3595132"/>
          </a:xfrm>
        </p:spPr>
      </p:pic>
      <p:pic>
        <p:nvPicPr>
          <p:cNvPr id="6" name="Picture 5">
            <a:extLst>
              <a:ext uri="{FF2B5EF4-FFF2-40B4-BE49-F238E27FC236}">
                <a16:creationId xmlns:a16="http://schemas.microsoft.com/office/drawing/2014/main" id="{0BE98636-D4CF-4E2E-93CB-10AB6746D2C4}"/>
              </a:ext>
            </a:extLst>
          </p:cNvPr>
          <p:cNvPicPr>
            <a:picLocks noChangeAspect="1"/>
          </p:cNvPicPr>
          <p:nvPr/>
        </p:nvPicPr>
        <p:blipFill rotWithShape="1">
          <a:blip r:embed="rId4"/>
          <a:srcRect b="12995"/>
          <a:stretch/>
        </p:blipFill>
        <p:spPr>
          <a:xfrm>
            <a:off x="4271153" y="3760197"/>
            <a:ext cx="2626769" cy="2253533"/>
          </a:xfrm>
          <a:prstGeom prst="rect">
            <a:avLst/>
          </a:prstGeom>
        </p:spPr>
      </p:pic>
      <p:pic>
        <p:nvPicPr>
          <p:cNvPr id="7" name="Picture 6">
            <a:extLst>
              <a:ext uri="{FF2B5EF4-FFF2-40B4-BE49-F238E27FC236}">
                <a16:creationId xmlns:a16="http://schemas.microsoft.com/office/drawing/2014/main" id="{A4CC3EDB-4150-457E-96C4-3734CB6ACFF1}"/>
              </a:ext>
            </a:extLst>
          </p:cNvPr>
          <p:cNvPicPr>
            <a:picLocks noChangeAspect="1"/>
          </p:cNvPicPr>
          <p:nvPr/>
        </p:nvPicPr>
        <p:blipFill>
          <a:blip r:embed="rId5"/>
          <a:stretch>
            <a:fillRect/>
          </a:stretch>
        </p:blipFill>
        <p:spPr>
          <a:xfrm>
            <a:off x="840828" y="3760197"/>
            <a:ext cx="2859224" cy="2320645"/>
          </a:xfrm>
          <a:prstGeom prst="rect">
            <a:avLst/>
          </a:prstGeom>
        </p:spPr>
      </p:pic>
      <p:pic>
        <p:nvPicPr>
          <p:cNvPr id="10" name="Picture 9">
            <a:extLst>
              <a:ext uri="{FF2B5EF4-FFF2-40B4-BE49-F238E27FC236}">
                <a16:creationId xmlns:a16="http://schemas.microsoft.com/office/drawing/2014/main" id="{E667556B-8D2F-456B-84AE-04CDA36CA70F}"/>
              </a:ext>
            </a:extLst>
          </p:cNvPr>
          <p:cNvPicPr>
            <a:picLocks noChangeAspect="1"/>
          </p:cNvPicPr>
          <p:nvPr/>
        </p:nvPicPr>
        <p:blipFill rotWithShape="1">
          <a:blip r:embed="rId6"/>
          <a:srcRect t="630" b="19626"/>
          <a:stretch/>
        </p:blipFill>
        <p:spPr>
          <a:xfrm>
            <a:off x="447721" y="195944"/>
            <a:ext cx="3430627" cy="3308558"/>
          </a:xfrm>
          <a:prstGeom prst="rect">
            <a:avLst/>
          </a:prstGeom>
        </p:spPr>
      </p:pic>
      <p:pic>
        <p:nvPicPr>
          <p:cNvPr id="12" name="Picture 11">
            <a:extLst>
              <a:ext uri="{FF2B5EF4-FFF2-40B4-BE49-F238E27FC236}">
                <a16:creationId xmlns:a16="http://schemas.microsoft.com/office/drawing/2014/main" id="{3D038B52-C513-49D7-877A-931484C5C032}"/>
              </a:ext>
            </a:extLst>
          </p:cNvPr>
          <p:cNvPicPr>
            <a:picLocks noChangeAspect="1"/>
          </p:cNvPicPr>
          <p:nvPr/>
        </p:nvPicPr>
        <p:blipFill>
          <a:blip r:embed="rId7"/>
          <a:stretch>
            <a:fillRect/>
          </a:stretch>
        </p:blipFill>
        <p:spPr>
          <a:xfrm>
            <a:off x="5375304" y="345552"/>
            <a:ext cx="5246050" cy="2361640"/>
          </a:xfrm>
          <a:prstGeom prst="rect">
            <a:avLst/>
          </a:prstGeom>
        </p:spPr>
      </p:pic>
    </p:spTree>
    <p:extLst>
      <p:ext uri="{BB962C8B-B14F-4D97-AF65-F5344CB8AC3E}">
        <p14:creationId xmlns:p14="http://schemas.microsoft.com/office/powerpoint/2010/main" val="1706664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6A27B-B5F0-4ECA-B79A-CA0DACDA9ABA}"/>
              </a:ext>
            </a:extLst>
          </p:cNvPr>
          <p:cNvSpPr>
            <a:spLocks noGrp="1"/>
          </p:cNvSpPr>
          <p:nvPr>
            <p:ph type="title"/>
          </p:nvPr>
        </p:nvSpPr>
        <p:spPr/>
        <p:txBody>
          <a:bodyPr/>
          <a:lstStyle/>
          <a:p>
            <a:r>
              <a:rPr lang="en-GB" dirty="0"/>
              <a:t>Depictions of older people</a:t>
            </a:r>
          </a:p>
        </p:txBody>
      </p:sp>
      <p:sp>
        <p:nvSpPr>
          <p:cNvPr id="6" name="Content Placeholder 5">
            <a:extLst>
              <a:ext uri="{FF2B5EF4-FFF2-40B4-BE49-F238E27FC236}">
                <a16:creationId xmlns:a16="http://schemas.microsoft.com/office/drawing/2014/main" id="{73A9CDD3-3BCB-46D6-BE9A-4DC5990412E0}"/>
              </a:ext>
            </a:extLst>
          </p:cNvPr>
          <p:cNvSpPr>
            <a:spLocks noGrp="1"/>
          </p:cNvSpPr>
          <p:nvPr>
            <p:ph idx="1"/>
          </p:nvPr>
        </p:nvSpPr>
        <p:spPr>
          <a:xfrm>
            <a:off x="539999" y="1574463"/>
            <a:ext cx="5400000" cy="4423114"/>
          </a:xfrm>
        </p:spPr>
        <p:txBody>
          <a:bodyPr/>
          <a:lstStyle/>
          <a:p>
            <a:pPr>
              <a:lnSpc>
                <a:spcPct val="100000"/>
              </a:lnSpc>
            </a:pPr>
            <a:r>
              <a:rPr lang="en-GB" sz="2400" dirty="0"/>
              <a:t>Older people are presented as more of a burden than a benefit</a:t>
            </a:r>
          </a:p>
          <a:p>
            <a:pPr>
              <a:lnSpc>
                <a:spcPct val="100000"/>
              </a:lnSpc>
            </a:pPr>
            <a:r>
              <a:rPr lang="en-GB" sz="2400" dirty="0"/>
              <a:t>There is a dearth of images of older people, particularly older women and disabled older people</a:t>
            </a:r>
          </a:p>
          <a:p>
            <a:pPr>
              <a:lnSpc>
                <a:spcPct val="100000"/>
              </a:lnSpc>
            </a:pPr>
            <a:r>
              <a:rPr lang="en-GB" sz="2400" dirty="0"/>
              <a:t>Images aren’t representative or realistic</a:t>
            </a:r>
          </a:p>
          <a:p>
            <a:pPr>
              <a:lnSpc>
                <a:spcPct val="100000"/>
              </a:lnSpc>
            </a:pPr>
            <a:endParaRPr lang="en-GB" sz="2400" dirty="0"/>
          </a:p>
        </p:txBody>
      </p:sp>
      <p:pic>
        <p:nvPicPr>
          <p:cNvPr id="2050" name="Picture 2">
            <a:extLst>
              <a:ext uri="{FF2B5EF4-FFF2-40B4-BE49-F238E27FC236}">
                <a16:creationId xmlns:a16="http://schemas.microsoft.com/office/drawing/2014/main" id="{CD16C055-9D90-4B00-B6B4-C07B581A8A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7941" y="473526"/>
            <a:ext cx="4597371" cy="28983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31025BA-28A6-4F10-B2F8-7133E3DAE4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510"/>
          <a:stretch/>
        </p:blipFill>
        <p:spPr bwMode="auto">
          <a:xfrm>
            <a:off x="6897941" y="3438092"/>
            <a:ext cx="4597372" cy="2842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343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101A2-FBB0-4214-A056-A7DB4C252ADB}"/>
              </a:ext>
            </a:extLst>
          </p:cNvPr>
          <p:cNvSpPr>
            <a:spLocks noGrp="1"/>
          </p:cNvSpPr>
          <p:nvPr>
            <p:ph type="ctrTitle"/>
          </p:nvPr>
        </p:nvSpPr>
        <p:spPr>
          <a:xfrm>
            <a:off x="540000" y="1592210"/>
            <a:ext cx="4561389" cy="1680379"/>
          </a:xfrm>
        </p:spPr>
        <p:txBody>
          <a:bodyPr/>
          <a:lstStyle/>
          <a:p>
            <a:r>
              <a:rPr lang="en-GB"/>
              <a:t>What do we think about ageing and older age?</a:t>
            </a:r>
            <a:endParaRPr lang="en-US"/>
          </a:p>
        </p:txBody>
      </p:sp>
    </p:spTree>
    <p:extLst>
      <p:ext uri="{BB962C8B-B14F-4D97-AF65-F5344CB8AC3E}">
        <p14:creationId xmlns:p14="http://schemas.microsoft.com/office/powerpoint/2010/main" val="2593431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3528D9-1FBA-46D8-90BF-FAA6522CE194}"/>
              </a:ext>
            </a:extLst>
          </p:cNvPr>
          <p:cNvPicPr>
            <a:picLocks noChangeAspect="1"/>
          </p:cNvPicPr>
          <p:nvPr/>
        </p:nvPicPr>
        <p:blipFill>
          <a:blip r:embed="rId2"/>
          <a:stretch>
            <a:fillRect/>
          </a:stretch>
        </p:blipFill>
        <p:spPr>
          <a:xfrm>
            <a:off x="1172663" y="540002"/>
            <a:ext cx="9846224" cy="5636962"/>
          </a:xfrm>
          <a:prstGeom prst="rect">
            <a:avLst/>
          </a:prstGeom>
          <a:noFill/>
        </p:spPr>
      </p:pic>
    </p:spTree>
    <p:extLst>
      <p:ext uri="{BB962C8B-B14F-4D97-AF65-F5344CB8AC3E}">
        <p14:creationId xmlns:p14="http://schemas.microsoft.com/office/powerpoint/2010/main" val="948450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271CBF-5F22-45BA-A71F-BDFE077B1ED3}"/>
              </a:ext>
            </a:extLst>
          </p:cNvPr>
          <p:cNvPicPr>
            <a:picLocks noChangeAspect="1"/>
          </p:cNvPicPr>
          <p:nvPr/>
        </p:nvPicPr>
        <p:blipFill>
          <a:blip r:embed="rId2"/>
          <a:stretch>
            <a:fillRect/>
          </a:stretch>
        </p:blipFill>
        <p:spPr>
          <a:xfrm>
            <a:off x="1017430" y="540002"/>
            <a:ext cx="10156689" cy="5636962"/>
          </a:xfrm>
          <a:prstGeom prst="rect">
            <a:avLst/>
          </a:prstGeom>
          <a:noFill/>
        </p:spPr>
      </p:pic>
    </p:spTree>
    <p:extLst>
      <p:ext uri="{BB962C8B-B14F-4D97-AF65-F5344CB8AC3E}">
        <p14:creationId xmlns:p14="http://schemas.microsoft.com/office/powerpoint/2010/main" val="3968808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C8D087CE-541E-446B-B18C-DFFC0E2F6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204" y="540002"/>
            <a:ext cx="10111142" cy="5636962"/>
          </a:xfrm>
          <a:prstGeom prst="rect">
            <a:avLst/>
          </a:prstGeom>
          <a:noFill/>
        </p:spPr>
      </p:pic>
    </p:spTree>
    <p:extLst>
      <p:ext uri="{BB962C8B-B14F-4D97-AF65-F5344CB8AC3E}">
        <p14:creationId xmlns:p14="http://schemas.microsoft.com/office/powerpoint/2010/main" val="2816457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10;&#10;Description automatically generated">
            <a:extLst>
              <a:ext uri="{FF2B5EF4-FFF2-40B4-BE49-F238E27FC236}">
                <a16:creationId xmlns:a16="http://schemas.microsoft.com/office/drawing/2014/main" id="{05DCCB4C-0EFB-4C50-A92B-9C205C068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204" y="540002"/>
            <a:ext cx="10111142" cy="5636962"/>
          </a:xfrm>
          <a:prstGeom prst="rect">
            <a:avLst/>
          </a:prstGeom>
          <a:noFill/>
        </p:spPr>
      </p:pic>
    </p:spTree>
    <p:extLst>
      <p:ext uri="{BB962C8B-B14F-4D97-AF65-F5344CB8AC3E}">
        <p14:creationId xmlns:p14="http://schemas.microsoft.com/office/powerpoint/2010/main" val="4180554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BAA71E84-61FB-4B57-333D-54E442175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19" y="177179"/>
            <a:ext cx="11954663" cy="6569309"/>
          </a:xfrm>
          <a:prstGeom prst="rect">
            <a:avLst/>
          </a:prstGeom>
        </p:spPr>
      </p:pic>
    </p:spTree>
    <p:extLst>
      <p:ext uri="{BB962C8B-B14F-4D97-AF65-F5344CB8AC3E}">
        <p14:creationId xmlns:p14="http://schemas.microsoft.com/office/powerpoint/2010/main" val="3550937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A8A6BD-BF94-FCD2-CAB8-2068D4AEE85C}"/>
              </a:ext>
            </a:extLst>
          </p:cNvPr>
          <p:cNvSpPr>
            <a:spLocks noGrp="1"/>
          </p:cNvSpPr>
          <p:nvPr>
            <p:ph type="body" sz="quarter" idx="10"/>
          </p:nvPr>
        </p:nvSpPr>
        <p:spPr>
          <a:xfrm>
            <a:off x="373779" y="345439"/>
            <a:ext cx="9598896" cy="901429"/>
          </a:xfrm>
        </p:spPr>
        <p:txBody>
          <a:bodyPr/>
          <a:lstStyle/>
          <a:p>
            <a:r>
              <a:rPr lang="en-GB"/>
              <a:t>Why a campaign?</a:t>
            </a:r>
          </a:p>
        </p:txBody>
      </p:sp>
      <p:graphicFrame>
        <p:nvGraphicFramePr>
          <p:cNvPr id="8" name="TextBox 3">
            <a:extLst>
              <a:ext uri="{FF2B5EF4-FFF2-40B4-BE49-F238E27FC236}">
                <a16:creationId xmlns:a16="http://schemas.microsoft.com/office/drawing/2014/main" id="{C172073D-7539-75B3-E657-09288859559F}"/>
              </a:ext>
            </a:extLst>
          </p:cNvPr>
          <p:cNvGraphicFramePr/>
          <p:nvPr/>
        </p:nvGraphicFramePr>
        <p:xfrm>
          <a:off x="690880" y="1531349"/>
          <a:ext cx="10881360" cy="4818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0729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FFC2-AC52-49E4-B0F3-6246DA92C334}"/>
              </a:ext>
            </a:extLst>
          </p:cNvPr>
          <p:cNvSpPr>
            <a:spLocks noGrp="1"/>
          </p:cNvSpPr>
          <p:nvPr>
            <p:ph type="ctrTitle"/>
          </p:nvPr>
        </p:nvSpPr>
        <p:spPr>
          <a:xfrm>
            <a:off x="540000" y="1592210"/>
            <a:ext cx="9055104" cy="1680379"/>
          </a:xfrm>
        </p:spPr>
        <p:txBody>
          <a:bodyPr anchor="t">
            <a:normAutofit fontScale="90000"/>
          </a:bodyPr>
          <a:lstStyle/>
          <a:p>
            <a:r>
              <a:rPr lang="en-GB" dirty="0">
                <a:cs typeface="Arial"/>
              </a:rPr>
              <a:t>Building an age-friendly movement – forthcoming campaign </a:t>
            </a:r>
          </a:p>
        </p:txBody>
      </p:sp>
    </p:spTree>
    <p:extLst>
      <p:ext uri="{BB962C8B-B14F-4D97-AF65-F5344CB8AC3E}">
        <p14:creationId xmlns:p14="http://schemas.microsoft.com/office/powerpoint/2010/main" val="1203585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0A8653E-D008-4ED7-B9F6-521D6C793C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1945"/>
          <a:stretch/>
        </p:blipFill>
        <p:spPr bwMode="auto">
          <a:xfrm>
            <a:off x="5845243" y="4137659"/>
            <a:ext cx="6156257" cy="27931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Placeholder 7">
            <a:extLst>
              <a:ext uri="{FF2B5EF4-FFF2-40B4-BE49-F238E27FC236}">
                <a16:creationId xmlns:a16="http://schemas.microsoft.com/office/drawing/2014/main" id="{E59FF62D-6A39-5ECB-886E-3F61D060F6BE}"/>
              </a:ext>
            </a:extLst>
          </p:cNvPr>
          <p:cNvPicPr>
            <a:picLocks noChangeAspect="1"/>
          </p:cNvPicPr>
          <p:nvPr/>
        </p:nvPicPr>
        <p:blipFill rotWithShape="1">
          <a:blip r:embed="rId4"/>
          <a:srcRect l="50226" t="15568" r="553"/>
          <a:stretch/>
        </p:blipFill>
        <p:spPr>
          <a:xfrm>
            <a:off x="6210299" y="267984"/>
            <a:ext cx="5370245" cy="3748213"/>
          </a:xfrm>
          <a:prstGeom prst="rect">
            <a:avLst/>
          </a:prstGeom>
        </p:spPr>
      </p:pic>
      <p:pic>
        <p:nvPicPr>
          <p:cNvPr id="4" name="Picture 3">
            <a:extLst>
              <a:ext uri="{FF2B5EF4-FFF2-40B4-BE49-F238E27FC236}">
                <a16:creationId xmlns:a16="http://schemas.microsoft.com/office/drawing/2014/main" id="{2540FB7B-930E-1B1D-5CF9-BBBD55817A1C}"/>
              </a:ext>
            </a:extLst>
          </p:cNvPr>
          <p:cNvPicPr>
            <a:picLocks noChangeAspect="1"/>
          </p:cNvPicPr>
          <p:nvPr/>
        </p:nvPicPr>
        <p:blipFill>
          <a:blip r:embed="rId5"/>
          <a:stretch>
            <a:fillRect/>
          </a:stretch>
        </p:blipFill>
        <p:spPr>
          <a:xfrm>
            <a:off x="404955" y="4137659"/>
            <a:ext cx="5440288" cy="2586990"/>
          </a:xfrm>
          <a:prstGeom prst="rect">
            <a:avLst/>
          </a:prstGeom>
        </p:spPr>
      </p:pic>
      <p:pic>
        <p:nvPicPr>
          <p:cNvPr id="6" name="Picture 5">
            <a:extLst>
              <a:ext uri="{FF2B5EF4-FFF2-40B4-BE49-F238E27FC236}">
                <a16:creationId xmlns:a16="http://schemas.microsoft.com/office/drawing/2014/main" id="{A874444F-0838-50E2-85E9-2DF4E1E46A7B}"/>
              </a:ext>
            </a:extLst>
          </p:cNvPr>
          <p:cNvPicPr>
            <a:picLocks noChangeAspect="1"/>
          </p:cNvPicPr>
          <p:nvPr/>
        </p:nvPicPr>
        <p:blipFill>
          <a:blip r:embed="rId6"/>
          <a:stretch>
            <a:fillRect/>
          </a:stretch>
        </p:blipFill>
        <p:spPr>
          <a:xfrm>
            <a:off x="404955" y="416117"/>
            <a:ext cx="3104444" cy="3428999"/>
          </a:xfrm>
          <a:prstGeom prst="rect">
            <a:avLst/>
          </a:prstGeom>
        </p:spPr>
      </p:pic>
      <p:pic>
        <p:nvPicPr>
          <p:cNvPr id="8" name="Picture 7">
            <a:extLst>
              <a:ext uri="{FF2B5EF4-FFF2-40B4-BE49-F238E27FC236}">
                <a16:creationId xmlns:a16="http://schemas.microsoft.com/office/drawing/2014/main" id="{A63E206B-CBA0-F206-534E-3A0EEC7693FD}"/>
              </a:ext>
            </a:extLst>
          </p:cNvPr>
          <p:cNvPicPr>
            <a:picLocks noChangeAspect="1"/>
          </p:cNvPicPr>
          <p:nvPr/>
        </p:nvPicPr>
        <p:blipFill>
          <a:blip r:embed="rId7"/>
          <a:stretch>
            <a:fillRect/>
          </a:stretch>
        </p:blipFill>
        <p:spPr>
          <a:xfrm>
            <a:off x="2920309" y="393167"/>
            <a:ext cx="2924934" cy="3451949"/>
          </a:xfrm>
          <a:prstGeom prst="rect">
            <a:avLst/>
          </a:prstGeom>
        </p:spPr>
      </p:pic>
    </p:spTree>
    <p:extLst>
      <p:ext uri="{BB962C8B-B14F-4D97-AF65-F5344CB8AC3E}">
        <p14:creationId xmlns:p14="http://schemas.microsoft.com/office/powerpoint/2010/main" val="828903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erson, sofa, indoor, sitting&#10;&#10;Description automatically generated">
            <a:extLst>
              <a:ext uri="{FF2B5EF4-FFF2-40B4-BE49-F238E27FC236}">
                <a16:creationId xmlns:a16="http://schemas.microsoft.com/office/drawing/2014/main" id="{AD2B9870-7195-385B-6D0B-51CC712ED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450" y="342900"/>
            <a:ext cx="8801100" cy="5867400"/>
          </a:xfrm>
          <a:prstGeom prst="rect">
            <a:avLst/>
          </a:prstGeom>
        </p:spPr>
      </p:pic>
    </p:spTree>
    <p:extLst>
      <p:ext uri="{BB962C8B-B14F-4D97-AF65-F5344CB8AC3E}">
        <p14:creationId xmlns:p14="http://schemas.microsoft.com/office/powerpoint/2010/main" val="352036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6D68A-528A-A477-241F-BFAE92392CCF}"/>
              </a:ext>
            </a:extLst>
          </p:cNvPr>
          <p:cNvSpPr>
            <a:spLocks noGrp="1"/>
          </p:cNvSpPr>
          <p:nvPr>
            <p:ph type="title"/>
          </p:nvPr>
        </p:nvSpPr>
        <p:spPr/>
        <p:txBody>
          <a:bodyPr/>
          <a:lstStyle/>
          <a:p>
            <a:r>
              <a:rPr lang="en-GB" b="1" dirty="0"/>
              <a:t>Ageism explained </a:t>
            </a:r>
          </a:p>
        </p:txBody>
      </p:sp>
      <p:pic>
        <p:nvPicPr>
          <p:cNvPr id="5" name="Online Media 4" title="Ageism: Explained">
            <a:hlinkClick r:id="" action="ppaction://media"/>
            <a:extLst>
              <a:ext uri="{FF2B5EF4-FFF2-40B4-BE49-F238E27FC236}">
                <a16:creationId xmlns:a16="http://schemas.microsoft.com/office/drawing/2014/main" id="{36095126-45E8-D512-A83A-E4F787D9736B}"/>
              </a:ext>
            </a:extLst>
          </p:cNvPr>
          <p:cNvPicPr>
            <a:picLocks noGrp="1" noRot="1" noChangeAspect="1"/>
          </p:cNvPicPr>
          <p:nvPr>
            <p:ph idx="1"/>
            <a:videoFile r:link="rId1"/>
          </p:nvPr>
        </p:nvPicPr>
        <p:blipFill>
          <a:blip r:embed="rId4"/>
          <a:stretch>
            <a:fillRect/>
          </a:stretch>
        </p:blipFill>
        <p:spPr>
          <a:xfrm>
            <a:off x="2895600" y="1636713"/>
            <a:ext cx="6586538" cy="3721100"/>
          </a:xfrm>
          <a:prstGeom prst="rect">
            <a:avLst/>
          </a:prstGeom>
        </p:spPr>
      </p:pic>
    </p:spTree>
    <p:extLst>
      <p:ext uri="{BB962C8B-B14F-4D97-AF65-F5344CB8AC3E}">
        <p14:creationId xmlns:p14="http://schemas.microsoft.com/office/powerpoint/2010/main" val="294033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22CF3-2D6A-2909-3434-52C8E4563822}"/>
              </a:ext>
            </a:extLst>
          </p:cNvPr>
          <p:cNvSpPr>
            <a:spLocks noGrp="1"/>
          </p:cNvSpPr>
          <p:nvPr>
            <p:ph type="title"/>
          </p:nvPr>
        </p:nvSpPr>
        <p:spPr>
          <a:xfrm>
            <a:off x="539999" y="540001"/>
            <a:ext cx="11112000" cy="1034462"/>
          </a:xfrm>
        </p:spPr>
        <p:txBody>
          <a:bodyPr anchor="t">
            <a:normAutofit/>
          </a:bodyPr>
          <a:lstStyle/>
          <a:p>
            <a:r>
              <a:rPr lang="en-GB" sz="4000" b="1" dirty="0">
                <a:solidFill>
                  <a:schemeClr val="accent1">
                    <a:lumMod val="75000"/>
                  </a:schemeClr>
                </a:solidFill>
              </a:rPr>
              <a:t>Support our campaign!</a:t>
            </a:r>
          </a:p>
        </p:txBody>
      </p:sp>
      <p:sp>
        <p:nvSpPr>
          <p:cNvPr id="3" name="Content Placeholder 2">
            <a:extLst>
              <a:ext uri="{FF2B5EF4-FFF2-40B4-BE49-F238E27FC236}">
                <a16:creationId xmlns:a16="http://schemas.microsoft.com/office/drawing/2014/main" id="{018D228F-B0AB-F9B2-EEE3-608A332832B5}"/>
              </a:ext>
            </a:extLst>
          </p:cNvPr>
          <p:cNvSpPr>
            <a:spLocks noGrp="1"/>
          </p:cNvSpPr>
          <p:nvPr>
            <p:ph idx="1"/>
          </p:nvPr>
        </p:nvSpPr>
        <p:spPr>
          <a:xfrm>
            <a:off x="712719" y="833821"/>
            <a:ext cx="5480691" cy="5484178"/>
          </a:xfrm>
        </p:spPr>
        <p:txBody>
          <a:bodyPr anchor="t">
            <a:normAutofit fontScale="55000" lnSpcReduction="20000"/>
          </a:bodyPr>
          <a:lstStyle/>
          <a:p>
            <a:pPr rtl="0" fontAlgn="base"/>
            <a:endParaRPr lang="en-GB" sz="2000" b="1" dirty="0"/>
          </a:p>
          <a:p>
            <a:pPr rtl="0" fontAlgn="base">
              <a:buFont typeface="Arial" panose="020B0604020202020204" pitchFamily="34" charset="0"/>
              <a:buChar char="•"/>
            </a:pPr>
            <a:r>
              <a:rPr lang="en-GB" sz="4200" b="1" dirty="0"/>
              <a:t>Launching in October</a:t>
            </a:r>
          </a:p>
          <a:p>
            <a:pPr rtl="0" fontAlgn="base">
              <a:buFont typeface="Arial" panose="020B0604020202020204" pitchFamily="34" charset="0"/>
              <a:buChar char="•"/>
            </a:pPr>
            <a:r>
              <a:rPr lang="en-GB" sz="4200" b="1" dirty="0"/>
              <a:t>Three years</a:t>
            </a:r>
          </a:p>
          <a:p>
            <a:pPr rtl="0" fontAlgn="base">
              <a:buFont typeface="Arial" panose="020B0604020202020204" pitchFamily="34" charset="0"/>
              <a:buChar char="•"/>
            </a:pPr>
            <a:r>
              <a:rPr lang="en-GB" sz="4200" b="0" i="0" dirty="0">
                <a:effectLst/>
              </a:rPr>
              <a:t>Three key components every year to shift public attitudes at scale:  </a:t>
            </a:r>
          </a:p>
          <a:p>
            <a:pPr lvl="2" fontAlgn="base">
              <a:buFont typeface="Wingdings" panose="05000000000000000000" pitchFamily="2" charset="2"/>
              <a:buChar char="Ø"/>
            </a:pPr>
            <a:r>
              <a:rPr lang="en-GB" sz="4200" b="1" dirty="0"/>
              <a:t>Mass reach advertising - </a:t>
            </a:r>
            <a:r>
              <a:rPr lang="en-GB" sz="4200" dirty="0"/>
              <a:t>targeted at audience we want to shift but reaching a wider audience</a:t>
            </a:r>
          </a:p>
          <a:p>
            <a:pPr lvl="2" fontAlgn="base">
              <a:buFont typeface="Wingdings" panose="05000000000000000000" pitchFamily="2" charset="2"/>
              <a:buChar char="Ø"/>
            </a:pPr>
            <a:r>
              <a:rPr lang="en-GB" sz="4200" b="1" dirty="0">
                <a:effectLst/>
              </a:rPr>
              <a:t>Action day</a:t>
            </a:r>
            <a:r>
              <a:rPr lang="en-GB" sz="4200" b="0" dirty="0">
                <a:effectLst/>
              </a:rPr>
              <a:t> – collective action, targeted at our “warmer” audiences</a:t>
            </a:r>
          </a:p>
          <a:p>
            <a:pPr lvl="2" fontAlgn="base">
              <a:buFont typeface="Wingdings" panose="05000000000000000000" pitchFamily="2" charset="2"/>
              <a:buChar char="Ø"/>
            </a:pPr>
            <a:r>
              <a:rPr lang="en-GB" sz="4200" b="1" dirty="0">
                <a:effectLst/>
              </a:rPr>
              <a:t>“Always on” campaigning</a:t>
            </a:r>
            <a:r>
              <a:rPr lang="en-GB" sz="4200" b="0" dirty="0">
                <a:effectLst/>
              </a:rPr>
              <a:t> </a:t>
            </a:r>
            <a:r>
              <a:rPr lang="en-GB" sz="4200" b="0" i="0" dirty="0">
                <a:effectLst/>
              </a:rPr>
              <a:t>– mini-campaigns, PR moments and commentary throughout the year</a:t>
            </a:r>
          </a:p>
        </p:txBody>
      </p:sp>
      <p:graphicFrame>
        <p:nvGraphicFramePr>
          <p:cNvPr id="4" name="Diagram 3">
            <a:extLst>
              <a:ext uri="{FF2B5EF4-FFF2-40B4-BE49-F238E27FC236}">
                <a16:creationId xmlns:a16="http://schemas.microsoft.com/office/drawing/2014/main" id="{91C20697-F7A2-FF93-1CA7-3C1F892D4766}"/>
              </a:ext>
            </a:extLst>
          </p:cNvPr>
          <p:cNvGraphicFramePr/>
          <p:nvPr/>
        </p:nvGraphicFramePr>
        <p:xfrm>
          <a:off x="6972300" y="1440980"/>
          <a:ext cx="4190552" cy="4533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2426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FFC2-AC52-49E4-B0F3-6246DA92C334}"/>
              </a:ext>
            </a:extLst>
          </p:cNvPr>
          <p:cNvSpPr>
            <a:spLocks noGrp="1"/>
          </p:cNvSpPr>
          <p:nvPr>
            <p:ph type="ctrTitle"/>
          </p:nvPr>
        </p:nvSpPr>
        <p:spPr>
          <a:xfrm>
            <a:off x="540000" y="1592210"/>
            <a:ext cx="10903317" cy="1680379"/>
          </a:xfrm>
        </p:spPr>
        <p:txBody>
          <a:bodyPr anchor="t">
            <a:normAutofit fontScale="90000"/>
          </a:bodyPr>
          <a:lstStyle/>
          <a:p>
            <a:r>
              <a:rPr lang="en-GB" sz="6700" dirty="0">
                <a:latin typeface="+mn-lt"/>
                <a:cs typeface="Arial"/>
              </a:rPr>
              <a:t>Campaign for a </a:t>
            </a:r>
            <a:r>
              <a:rPr lang="en-GB" sz="6700" b="1" i="0" dirty="0">
                <a:solidFill>
                  <a:srgbClr val="FFFFFF"/>
                </a:solidFill>
                <a:effectLst/>
                <a:latin typeface="+mn-lt"/>
              </a:rPr>
              <a:t>Commissioner for Older People and Ageing</a:t>
            </a:r>
            <a:br>
              <a:rPr lang="en-GB" b="1" i="0" dirty="0">
                <a:solidFill>
                  <a:srgbClr val="FFFFFF"/>
                </a:solidFill>
                <a:effectLst/>
                <a:latin typeface="gordita"/>
              </a:rPr>
            </a:br>
            <a:endParaRPr lang="en-GB" dirty="0">
              <a:cs typeface="Arial"/>
            </a:endParaRPr>
          </a:p>
        </p:txBody>
      </p:sp>
    </p:spTree>
    <p:extLst>
      <p:ext uri="{BB962C8B-B14F-4D97-AF65-F5344CB8AC3E}">
        <p14:creationId xmlns:p14="http://schemas.microsoft.com/office/powerpoint/2010/main" val="3774573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D5AA4F-A84F-4099-848A-D9A2DC88138E}"/>
              </a:ext>
            </a:extLst>
          </p:cNvPr>
          <p:cNvPicPr>
            <a:picLocks noChangeAspect="1"/>
          </p:cNvPicPr>
          <p:nvPr/>
        </p:nvPicPr>
        <p:blipFill>
          <a:blip r:embed="rId3"/>
          <a:stretch>
            <a:fillRect/>
          </a:stretch>
        </p:blipFill>
        <p:spPr>
          <a:xfrm>
            <a:off x="1040202" y="540002"/>
            <a:ext cx="10111145" cy="5636962"/>
          </a:xfrm>
          <a:prstGeom prst="rect">
            <a:avLst/>
          </a:prstGeom>
          <a:noFill/>
        </p:spPr>
      </p:pic>
    </p:spTree>
    <p:extLst>
      <p:ext uri="{BB962C8B-B14F-4D97-AF65-F5344CB8AC3E}">
        <p14:creationId xmlns:p14="http://schemas.microsoft.com/office/powerpoint/2010/main" val="3940532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A672332-ABEC-FED1-0CCD-41B5828CA3E9}"/>
              </a:ext>
            </a:extLst>
          </p:cNvPr>
          <p:cNvSpPr>
            <a:spLocks noGrp="1"/>
          </p:cNvSpPr>
          <p:nvPr>
            <p:ph type="subTitle" idx="1"/>
          </p:nvPr>
        </p:nvSpPr>
        <p:spPr>
          <a:xfrm>
            <a:off x="460099" y="1953803"/>
            <a:ext cx="8985559" cy="3306354"/>
          </a:xfrm>
        </p:spPr>
        <p:txBody>
          <a:bodyPr/>
          <a:lstStyle/>
          <a:p>
            <a:r>
              <a:rPr lang="en-GB" b="1" i="0" dirty="0">
                <a:solidFill>
                  <a:srgbClr val="412468"/>
                </a:solidFill>
                <a:effectLst/>
                <a:latin typeface="gordita"/>
              </a:rPr>
              <a:t> 1. A Commissioner could help government form an ageing population strategy</a:t>
            </a:r>
          </a:p>
          <a:p>
            <a:endParaRPr lang="en-GB" b="1" dirty="0">
              <a:solidFill>
                <a:srgbClr val="412468"/>
              </a:solidFill>
              <a:latin typeface="gordita"/>
            </a:endParaRPr>
          </a:p>
          <a:p>
            <a:r>
              <a:rPr lang="en-GB" b="1" dirty="0">
                <a:solidFill>
                  <a:srgbClr val="412468"/>
                </a:solidFill>
                <a:latin typeface="gordita"/>
              </a:rPr>
              <a:t> 2. </a:t>
            </a:r>
            <a:r>
              <a:rPr lang="en-GB" b="1" i="0" dirty="0">
                <a:solidFill>
                  <a:srgbClr val="412468"/>
                </a:solidFill>
                <a:effectLst/>
                <a:latin typeface="gordita"/>
              </a:rPr>
              <a:t>A Commissioner would address growing ageing inequalities</a:t>
            </a:r>
          </a:p>
          <a:p>
            <a:endParaRPr lang="en-GB" b="1" dirty="0">
              <a:solidFill>
                <a:srgbClr val="412468"/>
              </a:solidFill>
              <a:latin typeface="gordita"/>
            </a:endParaRPr>
          </a:p>
          <a:p>
            <a:r>
              <a:rPr lang="en-GB" b="1" i="0" dirty="0">
                <a:solidFill>
                  <a:srgbClr val="412468"/>
                </a:solidFill>
                <a:effectLst/>
                <a:latin typeface="gordita"/>
              </a:rPr>
              <a:t> 3. A Commissioner would champion the rights of older people</a:t>
            </a:r>
          </a:p>
          <a:p>
            <a:endParaRPr lang="en-GB" b="1" dirty="0">
              <a:solidFill>
                <a:srgbClr val="412468"/>
              </a:solidFill>
              <a:latin typeface="gordita"/>
            </a:endParaRPr>
          </a:p>
          <a:p>
            <a:r>
              <a:rPr lang="en-GB" b="1" dirty="0">
                <a:solidFill>
                  <a:srgbClr val="412468"/>
                </a:solidFill>
                <a:latin typeface="gordita"/>
              </a:rPr>
              <a:t> 4. </a:t>
            </a:r>
            <a:r>
              <a:rPr lang="en-GB" b="1" i="0" dirty="0">
                <a:solidFill>
                  <a:srgbClr val="412468"/>
                </a:solidFill>
                <a:effectLst/>
                <a:latin typeface="gordita"/>
              </a:rPr>
              <a:t>A Commissioner could help redefine attitudes towards ageing</a:t>
            </a:r>
          </a:p>
          <a:p>
            <a:endParaRPr lang="en-GB" b="1" dirty="0">
              <a:solidFill>
                <a:srgbClr val="412468"/>
              </a:solidFill>
              <a:latin typeface="gordita"/>
            </a:endParaRPr>
          </a:p>
          <a:p>
            <a:r>
              <a:rPr lang="en-GB" b="1" i="0" dirty="0">
                <a:solidFill>
                  <a:srgbClr val="412468"/>
                </a:solidFill>
                <a:effectLst/>
                <a:latin typeface="gordita"/>
              </a:rPr>
              <a:t> 5. Ageing better benefits all of us</a:t>
            </a:r>
            <a:endParaRPr lang="en-GB" b="0" i="0" dirty="0">
              <a:solidFill>
                <a:srgbClr val="412468"/>
              </a:solidFill>
              <a:effectLst/>
              <a:latin typeface="gordita"/>
            </a:endParaRPr>
          </a:p>
          <a:p>
            <a:endParaRPr lang="en-GB" b="0" i="0" dirty="0">
              <a:solidFill>
                <a:srgbClr val="412468"/>
              </a:solidFill>
              <a:effectLst/>
              <a:latin typeface="gordita"/>
            </a:endParaRPr>
          </a:p>
          <a:p>
            <a:endParaRPr lang="en-GB" b="1" i="0" dirty="0">
              <a:solidFill>
                <a:srgbClr val="412468"/>
              </a:solidFill>
              <a:effectLst/>
              <a:latin typeface="gordita"/>
            </a:endParaRPr>
          </a:p>
          <a:p>
            <a:endParaRPr lang="en-GB" b="1" dirty="0">
              <a:solidFill>
                <a:srgbClr val="412468"/>
              </a:solidFill>
              <a:latin typeface="gordita"/>
            </a:endParaRPr>
          </a:p>
          <a:p>
            <a:endParaRPr lang="en-GB" b="0" i="0" dirty="0">
              <a:solidFill>
                <a:srgbClr val="412468"/>
              </a:solidFill>
              <a:effectLst/>
              <a:latin typeface="gordita"/>
            </a:endParaRPr>
          </a:p>
          <a:p>
            <a:endParaRPr lang="en-GB" b="0" i="0" dirty="0">
              <a:solidFill>
                <a:srgbClr val="412468"/>
              </a:solidFill>
              <a:effectLst/>
              <a:latin typeface="gordita"/>
            </a:endParaRPr>
          </a:p>
          <a:p>
            <a:endParaRPr lang="en-GB" b="0" i="0" dirty="0">
              <a:solidFill>
                <a:srgbClr val="412468"/>
              </a:solidFill>
              <a:effectLst/>
              <a:latin typeface="gordita"/>
            </a:endParaRPr>
          </a:p>
          <a:p>
            <a:endParaRPr lang="en-GB" dirty="0"/>
          </a:p>
        </p:txBody>
      </p:sp>
    </p:spTree>
    <p:extLst>
      <p:ext uri="{BB962C8B-B14F-4D97-AF65-F5344CB8AC3E}">
        <p14:creationId xmlns:p14="http://schemas.microsoft.com/office/powerpoint/2010/main" val="42696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38DE803-1FB9-C875-23EF-732FEFFEBF5E}"/>
              </a:ext>
            </a:extLst>
          </p:cNvPr>
          <p:cNvSpPr>
            <a:spLocks noGrp="1"/>
          </p:cNvSpPr>
          <p:nvPr>
            <p:ph type="pic" sz="quarter" idx="14"/>
          </p:nvPr>
        </p:nvSpPr>
        <p:spPr/>
      </p:sp>
      <p:pic>
        <p:nvPicPr>
          <p:cNvPr id="2050" name="Picture 2" descr="COPA organisations">
            <a:extLst>
              <a:ext uri="{FF2B5EF4-FFF2-40B4-BE49-F238E27FC236}">
                <a16:creationId xmlns:a16="http://schemas.microsoft.com/office/drawing/2014/main" id="{5E2EB6C7-CAA6-8B4E-01F7-5AF9295E8F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008" y="783265"/>
            <a:ext cx="8318745" cy="5545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629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FFC2-AC52-49E4-B0F3-6246DA92C334}"/>
              </a:ext>
            </a:extLst>
          </p:cNvPr>
          <p:cNvSpPr>
            <a:spLocks noGrp="1"/>
          </p:cNvSpPr>
          <p:nvPr>
            <p:ph type="ctrTitle"/>
          </p:nvPr>
        </p:nvSpPr>
        <p:spPr/>
        <p:txBody>
          <a:bodyPr anchor="t">
            <a:normAutofit/>
          </a:bodyPr>
          <a:lstStyle/>
          <a:p>
            <a:r>
              <a:rPr lang="en-GB" dirty="0">
                <a:cs typeface="Arial"/>
              </a:rPr>
              <a:t>Questions</a:t>
            </a:r>
          </a:p>
        </p:txBody>
      </p:sp>
    </p:spTree>
    <p:extLst>
      <p:ext uri="{BB962C8B-B14F-4D97-AF65-F5344CB8AC3E}">
        <p14:creationId xmlns:p14="http://schemas.microsoft.com/office/powerpoint/2010/main" val="3454923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65E1A-B8FE-4F07-AFBB-4011DFE5B17D}"/>
              </a:ext>
            </a:extLst>
          </p:cNvPr>
          <p:cNvSpPr>
            <a:spLocks noGrp="1"/>
          </p:cNvSpPr>
          <p:nvPr>
            <p:ph type="ctrTitle"/>
          </p:nvPr>
        </p:nvSpPr>
        <p:spPr/>
        <p:txBody>
          <a:bodyPr/>
          <a:lstStyle/>
          <a:p>
            <a:r>
              <a:rPr lang="en-GB"/>
              <a:t>Thank you</a:t>
            </a:r>
          </a:p>
        </p:txBody>
      </p:sp>
      <p:sp>
        <p:nvSpPr>
          <p:cNvPr id="3" name="Subtitle 2">
            <a:extLst>
              <a:ext uri="{FF2B5EF4-FFF2-40B4-BE49-F238E27FC236}">
                <a16:creationId xmlns:a16="http://schemas.microsoft.com/office/drawing/2014/main" id="{CFCD8459-69E5-4980-8E09-7D48EA51FFDB}"/>
              </a:ext>
            </a:extLst>
          </p:cNvPr>
          <p:cNvSpPr>
            <a:spLocks noGrp="1"/>
          </p:cNvSpPr>
          <p:nvPr>
            <p:ph type="subTitle" idx="1"/>
          </p:nvPr>
        </p:nvSpPr>
        <p:spPr/>
        <p:txBody>
          <a:bodyPr/>
          <a:lstStyle/>
          <a:p>
            <a:r>
              <a:rPr lang="en-US" dirty="0"/>
              <a:t>info@ageing-better.org.uk</a:t>
            </a:r>
          </a:p>
          <a:p>
            <a:r>
              <a:rPr lang="en-US" dirty="0"/>
              <a:t>@Ageing_Better</a:t>
            </a:r>
          </a:p>
        </p:txBody>
      </p:sp>
      <p:sp>
        <p:nvSpPr>
          <p:cNvPr id="9" name="Rectangle 8">
            <a:extLst>
              <a:ext uri="{FF2B5EF4-FFF2-40B4-BE49-F238E27FC236}">
                <a16:creationId xmlns:a16="http://schemas.microsoft.com/office/drawing/2014/main" id="{9810D9B9-019B-4108-8698-DEBE8197F77A}"/>
              </a:ext>
            </a:extLst>
          </p:cNvPr>
          <p:cNvSpPr/>
          <p:nvPr/>
        </p:nvSpPr>
        <p:spPr>
          <a:xfrm>
            <a:off x="443748" y="6101766"/>
            <a:ext cx="2563403" cy="6315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5513596"/>
      </p:ext>
    </p:extLst>
  </p:cSld>
  <p:clrMapOvr>
    <a:masterClrMapping/>
  </p:clrMapOvr>
</p:sld>
</file>

<file path=ppt/theme/theme1.xml><?xml version="1.0" encoding="utf-8"?>
<a:theme xmlns:a="http://schemas.openxmlformats.org/drawingml/2006/main" name="Office Theme">
  <a:themeElements>
    <a:clrScheme name="CFAB Theme Colours">
      <a:dk1>
        <a:sysClr val="windowText" lastClr="000000"/>
      </a:dk1>
      <a:lt1>
        <a:sysClr val="window" lastClr="FFFFFF"/>
      </a:lt1>
      <a:dk2>
        <a:srgbClr val="412468"/>
      </a:dk2>
      <a:lt2>
        <a:srgbClr val="B7B6CA"/>
      </a:lt2>
      <a:accent1>
        <a:srgbClr val="412468"/>
      </a:accent1>
      <a:accent2>
        <a:srgbClr val="7F5CA3"/>
      </a:accent2>
      <a:accent3>
        <a:srgbClr val="F06680"/>
      </a:accent3>
      <a:accent4>
        <a:srgbClr val="FDC41F"/>
      </a:accent4>
      <a:accent5>
        <a:srgbClr val="24736D"/>
      </a:accent5>
      <a:accent6>
        <a:srgbClr val="6BBFA3"/>
      </a:accent6>
      <a:hlink>
        <a:srgbClr val="412468"/>
      </a:hlink>
      <a:folHlink>
        <a:srgbClr val="7F5CA3"/>
      </a:folHlink>
    </a:clrScheme>
    <a:fontScheme name="CFAB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FAB_Presentation" id="{75B55EB3-898B-40EF-86E2-EF1B7F5F7C4E}" vid="{CB10ADAE-814F-4ADF-9303-5E4D4505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3AE67BD3BADF49B7A22B07C4324F5A" ma:contentTypeVersion="14" ma:contentTypeDescription="Create a new document." ma:contentTypeScope="" ma:versionID="37299b51b1b480d135629e6cd9e133dd">
  <xsd:schema xmlns:xsd="http://www.w3.org/2001/XMLSchema" xmlns:xs="http://www.w3.org/2001/XMLSchema" xmlns:p="http://schemas.microsoft.com/office/2006/metadata/properties" xmlns:ns2="45aae688-2891-4e1c-9d50-9b6abb6f6fc9" xmlns:ns3="0f7f6451-332d-4563-b29e-be0670c99532" targetNamespace="http://schemas.microsoft.com/office/2006/metadata/properties" ma:root="true" ma:fieldsID="a09e86d7c12b1bc99ac5f4a8a60519a5" ns2:_="" ns3:_="">
    <xsd:import namespace="45aae688-2891-4e1c-9d50-9b6abb6f6fc9"/>
    <xsd:import namespace="0f7f6451-332d-4563-b29e-be0670c9953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ae688-2891-4e1c-9d50-9b6abb6f6f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619fbf-a491-4819-8265-8a3d053321e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f7f6451-332d-4563-b29e-be0670c9953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8bdb97d-abc1-4ee2-8a5b-c26eae65edcd}" ma:internalName="TaxCatchAll" ma:showField="CatchAllData" ma:web="0f7f6451-332d-4563-b29e-be0670c995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f7f6451-332d-4563-b29e-be0670c99532">
      <UserInfo>
        <DisplayName>Luke Price</DisplayName>
        <AccountId>61</AccountId>
        <AccountType/>
      </UserInfo>
      <UserInfo>
        <DisplayName>Charlotte Lewis</DisplayName>
        <AccountId>20982</AccountId>
        <AccountType/>
      </UserInfo>
      <UserInfo>
        <DisplayName>Jemma Mouland</DisplayName>
        <AccountId>60</AccountId>
        <AccountType/>
      </UserInfo>
      <UserInfo>
        <DisplayName>Niall Ryan</DisplayName>
        <AccountId>5309</AccountId>
        <AccountType/>
      </UserInfo>
    </SharedWithUsers>
    <TaxCatchAll xmlns="0f7f6451-332d-4563-b29e-be0670c99532" xsi:nil="true"/>
    <lcf76f155ced4ddcb4097134ff3c332f xmlns="45aae688-2891-4e1c-9d50-9b6abb6f6fc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E289AE6-F82D-470B-8F8A-095C02904C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aae688-2891-4e1c-9d50-9b6abb6f6fc9"/>
    <ds:schemaRef ds:uri="0f7f6451-332d-4563-b29e-be0670c995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85CB4-F30F-4442-BB8E-0A968BDB55A0}">
  <ds:schemaRefs>
    <ds:schemaRef ds:uri="http://schemas.microsoft.com/sharepoint/v3/contenttype/forms"/>
  </ds:schemaRefs>
</ds:datastoreItem>
</file>

<file path=customXml/itemProps3.xml><?xml version="1.0" encoding="utf-8"?>
<ds:datastoreItem xmlns:ds="http://schemas.openxmlformats.org/officeDocument/2006/customXml" ds:itemID="{2124B5B8-5F16-4908-A66B-882E417DF1C7}">
  <ds:schemaRefs>
    <ds:schemaRef ds:uri="http://schemas.openxmlformats.org/package/2006/metadata/core-properties"/>
    <ds:schemaRef ds:uri="http://schemas.microsoft.com/office/2006/metadata/properties"/>
    <ds:schemaRef ds:uri="0f7f6451-332d-4563-b29e-be0670c99532"/>
    <ds:schemaRef ds:uri="http://purl.org/dc/dcmitype/"/>
    <ds:schemaRef ds:uri="http://schemas.microsoft.com/office/2006/documentManagement/types"/>
    <ds:schemaRef ds:uri="http://schemas.microsoft.com/office/infopath/2007/PartnerControls"/>
    <ds:schemaRef ds:uri="http://purl.org/dc/elements/1.1/"/>
    <ds:schemaRef ds:uri="45aae688-2891-4e1c-9d50-9b6abb6f6fc9"/>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673</TotalTime>
  <Words>3050</Words>
  <Application>Microsoft Office PowerPoint</Application>
  <PresentationFormat>Widescreen</PresentationFormat>
  <Paragraphs>260</Paragraphs>
  <Slides>40</Slides>
  <Notes>34</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Arial</vt:lpstr>
      <vt:lpstr>Calibri</vt:lpstr>
      <vt:lpstr>Frutiger W01</vt:lpstr>
      <vt:lpstr>gordita</vt:lpstr>
      <vt:lpstr>Gordita-Medium</vt:lpstr>
      <vt:lpstr>Gordita-Regular</vt:lpstr>
      <vt:lpstr>Segoe UI</vt:lpstr>
      <vt:lpstr>Symbol</vt:lpstr>
      <vt:lpstr>TwitterChirp</vt:lpstr>
      <vt:lpstr>Wingdings</vt:lpstr>
      <vt:lpstr>Office Theme</vt:lpstr>
      <vt:lpstr>Tackling Ageism </vt:lpstr>
      <vt:lpstr>Ageing Better</vt:lpstr>
      <vt:lpstr>Our population</vt:lpstr>
      <vt:lpstr>The Centre for Ageing Better </vt:lpstr>
      <vt:lpstr>What is ageism?</vt:lpstr>
      <vt:lpstr>Ageism</vt:lpstr>
      <vt:lpstr>PowerPoint Presentation</vt:lpstr>
      <vt:lpstr>PowerPoint Presentation</vt:lpstr>
      <vt:lpstr>Intersectionality</vt:lpstr>
      <vt:lpstr>PowerPoint Presentation</vt:lpstr>
      <vt:lpstr>PowerPoint Presentation</vt:lpstr>
      <vt:lpstr>Why does Ageism matter?</vt:lpstr>
      <vt:lpstr>Everyday ageism</vt:lpstr>
      <vt:lpstr>How does the way we talk about older age and ageing impact on ageism?</vt:lpstr>
      <vt:lpstr> What we hear about ageing in public life</vt:lpstr>
      <vt:lpstr>How the media talks about ageing and older age</vt:lpstr>
      <vt:lpstr>PowerPoint Presentation</vt:lpstr>
      <vt:lpstr>How adverts talk about ageing and older age</vt:lpstr>
      <vt:lpstr>PowerPoint Presentation</vt:lpstr>
      <vt:lpstr>Imagery</vt:lpstr>
      <vt:lpstr>PowerPoint Presentation</vt:lpstr>
      <vt:lpstr>Depictions of older people</vt:lpstr>
      <vt:lpstr>What do we think about ageing and older age?</vt:lpstr>
      <vt:lpstr>PowerPoint Presentation</vt:lpstr>
      <vt:lpstr>PowerPoint Presentation</vt:lpstr>
      <vt:lpstr>PowerPoint Presentation</vt:lpstr>
      <vt:lpstr>PowerPoint Presentation</vt:lpstr>
      <vt:lpstr>PowerPoint Presentation</vt:lpstr>
      <vt:lpstr>PowerPoint Presentation</vt:lpstr>
      <vt:lpstr>Building an age-friendly movement – forthcoming campaign </vt:lpstr>
      <vt:lpstr>PowerPoint Presentation</vt:lpstr>
      <vt:lpstr>PowerPoint Presentation</vt:lpstr>
      <vt:lpstr>Ageism explained </vt:lpstr>
      <vt:lpstr>Support our campaign!</vt:lpstr>
      <vt:lpstr>Campaign for a Commissioner for Older People and Ageing </vt:lpstr>
      <vt:lpstr>PowerPoint Presentation</vt:lpstr>
      <vt:lpstr>PowerPoint Presentation</vt:lpstr>
      <vt:lpstr>PowerPoint Presentation</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Yehia Nasr</dc:creator>
  <cp:lastModifiedBy>Jenny Manchester</cp:lastModifiedBy>
  <cp:revision>8</cp:revision>
  <dcterms:created xsi:type="dcterms:W3CDTF">2020-01-03T10:36:44Z</dcterms:created>
  <dcterms:modified xsi:type="dcterms:W3CDTF">2023-04-28T12:00:12Z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0x0101005D3AE67BD3BADF49B7A22B07C4324F5A</vt:lpwstr>
  </property>
  <property fmtid="{D5CDD505-2E9C-101B-9397-08002B2CF9AE}" pid="3" name="MediaServiceImageTags">
    <vt:lpwstr/>
  </property>
</Properties>
</file>