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2" r:id="rId1"/>
  </p:sldMasterIdLst>
  <p:notesMasterIdLst>
    <p:notesMasterId r:id="rId13"/>
  </p:notesMasterIdLst>
  <p:sldIdLst>
    <p:sldId id="256" r:id="rId2"/>
    <p:sldId id="295" r:id="rId3"/>
    <p:sldId id="305" r:id="rId4"/>
    <p:sldId id="299" r:id="rId5"/>
    <p:sldId id="274" r:id="rId6"/>
    <p:sldId id="300" r:id="rId7"/>
    <p:sldId id="303" r:id="rId8"/>
    <p:sldId id="304" r:id="rId9"/>
    <p:sldId id="294" r:id="rId10"/>
    <p:sldId id="301" r:id="rId11"/>
    <p:sldId id="306"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8594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6" autoAdjust="0"/>
    <p:restoredTop sz="94660"/>
  </p:normalViewPr>
  <p:slideViewPr>
    <p:cSldViewPr snapToGrid="0">
      <p:cViewPr varScale="1">
        <p:scale>
          <a:sx n="106" d="100"/>
          <a:sy n="106" d="100"/>
        </p:scale>
        <p:origin x="792"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743617A-1C77-4B40-A2A4-B097B0E2F9EA}" type="datetimeFigureOut">
              <a:rPr lang="en-GB" smtClean="0"/>
              <a:t>27/04/2023</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6E24CEC-2AC1-4A7F-8302-FBB517F2DE7A}" type="slidenum">
              <a:rPr lang="en-GB" smtClean="0"/>
              <a:t>‹#›</a:t>
            </a:fld>
            <a:endParaRPr lang="en-GB"/>
          </a:p>
        </p:txBody>
      </p:sp>
    </p:spTree>
    <p:extLst>
      <p:ext uri="{BB962C8B-B14F-4D97-AF65-F5344CB8AC3E}">
        <p14:creationId xmlns:p14="http://schemas.microsoft.com/office/powerpoint/2010/main" val="8282448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136C0D-98B9-4A71-8253-400F741F74B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B7DF00B9-C550-89E4-BE35-D02A14E432B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B68F1C86-A982-7DC7-6EA7-60879239D7C8}"/>
              </a:ext>
            </a:extLst>
          </p:cNvPr>
          <p:cNvSpPr>
            <a:spLocks noGrp="1"/>
          </p:cNvSpPr>
          <p:nvPr>
            <p:ph type="dt" sz="half" idx="10"/>
          </p:nvPr>
        </p:nvSpPr>
        <p:spPr/>
        <p:txBody>
          <a:bodyPr/>
          <a:lstStyle/>
          <a:p>
            <a:fld id="{14705653-DCCB-4D9D-9426-8EE744A6478F}" type="datetimeFigureOut">
              <a:rPr lang="en-GB" smtClean="0"/>
              <a:t>27/04/2023</a:t>
            </a:fld>
            <a:endParaRPr lang="en-GB"/>
          </a:p>
        </p:txBody>
      </p:sp>
      <p:sp>
        <p:nvSpPr>
          <p:cNvPr id="5" name="Footer Placeholder 4">
            <a:extLst>
              <a:ext uri="{FF2B5EF4-FFF2-40B4-BE49-F238E27FC236}">
                <a16:creationId xmlns:a16="http://schemas.microsoft.com/office/drawing/2014/main" id="{C1752024-16CF-8B3A-CB2D-F4F1483258F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8424BF7-C10A-6600-11B3-486D0EAB1D3C}"/>
              </a:ext>
            </a:extLst>
          </p:cNvPr>
          <p:cNvSpPr>
            <a:spLocks noGrp="1"/>
          </p:cNvSpPr>
          <p:nvPr>
            <p:ph type="sldNum" sz="quarter" idx="12"/>
          </p:nvPr>
        </p:nvSpPr>
        <p:spPr/>
        <p:txBody>
          <a:bodyPr/>
          <a:lstStyle/>
          <a:p>
            <a:fld id="{73C6ACD5-8D68-458B-B0A4-E5C85301E0F5}" type="slidenum">
              <a:rPr lang="en-GB" smtClean="0"/>
              <a:t>‹#›</a:t>
            </a:fld>
            <a:endParaRPr lang="en-GB"/>
          </a:p>
        </p:txBody>
      </p:sp>
    </p:spTree>
    <p:extLst>
      <p:ext uri="{BB962C8B-B14F-4D97-AF65-F5344CB8AC3E}">
        <p14:creationId xmlns:p14="http://schemas.microsoft.com/office/powerpoint/2010/main" val="29619606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31CBC9-C45D-4EBA-B4F1-FEDBDFB335F1}"/>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066192AE-0937-EB63-4026-6E076B63D13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5CA5B12-274C-C739-A488-6E7019F0AE4C}"/>
              </a:ext>
            </a:extLst>
          </p:cNvPr>
          <p:cNvSpPr>
            <a:spLocks noGrp="1"/>
          </p:cNvSpPr>
          <p:nvPr>
            <p:ph type="dt" sz="half" idx="10"/>
          </p:nvPr>
        </p:nvSpPr>
        <p:spPr/>
        <p:txBody>
          <a:bodyPr/>
          <a:lstStyle/>
          <a:p>
            <a:fld id="{14705653-DCCB-4D9D-9426-8EE744A6478F}" type="datetimeFigureOut">
              <a:rPr lang="en-GB" smtClean="0"/>
              <a:t>27/04/2023</a:t>
            </a:fld>
            <a:endParaRPr lang="en-GB"/>
          </a:p>
        </p:txBody>
      </p:sp>
      <p:sp>
        <p:nvSpPr>
          <p:cNvPr id="5" name="Footer Placeholder 4">
            <a:extLst>
              <a:ext uri="{FF2B5EF4-FFF2-40B4-BE49-F238E27FC236}">
                <a16:creationId xmlns:a16="http://schemas.microsoft.com/office/drawing/2014/main" id="{78F8B16C-AEDD-C48D-B449-C6B30571A62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D0B2C40-67A2-3959-9C3D-320CC2F584A6}"/>
              </a:ext>
            </a:extLst>
          </p:cNvPr>
          <p:cNvSpPr>
            <a:spLocks noGrp="1"/>
          </p:cNvSpPr>
          <p:nvPr>
            <p:ph type="sldNum" sz="quarter" idx="12"/>
          </p:nvPr>
        </p:nvSpPr>
        <p:spPr/>
        <p:txBody>
          <a:bodyPr/>
          <a:lstStyle/>
          <a:p>
            <a:fld id="{73C6ACD5-8D68-458B-B0A4-E5C85301E0F5}" type="slidenum">
              <a:rPr lang="en-GB" smtClean="0"/>
              <a:t>‹#›</a:t>
            </a:fld>
            <a:endParaRPr lang="en-GB"/>
          </a:p>
        </p:txBody>
      </p:sp>
    </p:spTree>
    <p:extLst>
      <p:ext uri="{BB962C8B-B14F-4D97-AF65-F5344CB8AC3E}">
        <p14:creationId xmlns:p14="http://schemas.microsoft.com/office/powerpoint/2010/main" val="12994112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4BF518-CC21-FD1A-1EAB-CE5EE327CD2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272BA14E-8356-DC49-64CF-817DE7A4220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49DE84B-514A-F7D5-6971-88BABE23C9E5}"/>
              </a:ext>
            </a:extLst>
          </p:cNvPr>
          <p:cNvSpPr>
            <a:spLocks noGrp="1"/>
          </p:cNvSpPr>
          <p:nvPr>
            <p:ph type="dt" sz="half" idx="10"/>
          </p:nvPr>
        </p:nvSpPr>
        <p:spPr/>
        <p:txBody>
          <a:bodyPr/>
          <a:lstStyle/>
          <a:p>
            <a:fld id="{14705653-DCCB-4D9D-9426-8EE744A6478F}" type="datetimeFigureOut">
              <a:rPr lang="en-GB" smtClean="0"/>
              <a:t>27/04/2023</a:t>
            </a:fld>
            <a:endParaRPr lang="en-GB"/>
          </a:p>
        </p:txBody>
      </p:sp>
      <p:sp>
        <p:nvSpPr>
          <p:cNvPr id="5" name="Footer Placeholder 4">
            <a:extLst>
              <a:ext uri="{FF2B5EF4-FFF2-40B4-BE49-F238E27FC236}">
                <a16:creationId xmlns:a16="http://schemas.microsoft.com/office/drawing/2014/main" id="{203559DC-3B51-02F8-EAB6-3DC26B6DC70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33110E3-5F5C-4280-9127-A662D8A2E3C9}"/>
              </a:ext>
            </a:extLst>
          </p:cNvPr>
          <p:cNvSpPr>
            <a:spLocks noGrp="1"/>
          </p:cNvSpPr>
          <p:nvPr>
            <p:ph type="sldNum" sz="quarter" idx="12"/>
          </p:nvPr>
        </p:nvSpPr>
        <p:spPr/>
        <p:txBody>
          <a:bodyPr/>
          <a:lstStyle/>
          <a:p>
            <a:fld id="{73C6ACD5-8D68-458B-B0A4-E5C85301E0F5}" type="slidenum">
              <a:rPr lang="en-GB" smtClean="0"/>
              <a:t>‹#›</a:t>
            </a:fld>
            <a:endParaRPr lang="en-GB"/>
          </a:p>
        </p:txBody>
      </p:sp>
    </p:spTree>
    <p:extLst>
      <p:ext uri="{BB962C8B-B14F-4D97-AF65-F5344CB8AC3E}">
        <p14:creationId xmlns:p14="http://schemas.microsoft.com/office/powerpoint/2010/main" val="39701353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777671-1A50-4359-E6EC-94C4DEBAA49F}"/>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0EE20EA9-1337-942C-FA98-BE18045C97E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E0487FB3-79E3-A900-6A40-F26D9A2DEDB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73B048E1-D880-301F-B563-D955A370154B}"/>
              </a:ext>
            </a:extLst>
          </p:cNvPr>
          <p:cNvSpPr>
            <a:spLocks noGrp="1"/>
          </p:cNvSpPr>
          <p:nvPr>
            <p:ph type="dt" sz="half" idx="10"/>
          </p:nvPr>
        </p:nvSpPr>
        <p:spPr/>
        <p:txBody>
          <a:bodyPr/>
          <a:lstStyle/>
          <a:p>
            <a:fld id="{14705653-DCCB-4D9D-9426-8EE744A6478F}" type="datetimeFigureOut">
              <a:rPr lang="en-GB" smtClean="0"/>
              <a:t>27/04/2023</a:t>
            </a:fld>
            <a:endParaRPr lang="en-GB"/>
          </a:p>
        </p:txBody>
      </p:sp>
      <p:sp>
        <p:nvSpPr>
          <p:cNvPr id="6" name="Footer Placeholder 5">
            <a:extLst>
              <a:ext uri="{FF2B5EF4-FFF2-40B4-BE49-F238E27FC236}">
                <a16:creationId xmlns:a16="http://schemas.microsoft.com/office/drawing/2014/main" id="{C1C12095-FBC0-B234-1C2D-A5F2BDB57A60}"/>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0CFE5555-F704-B64B-9ED6-EFB525B81473}"/>
              </a:ext>
            </a:extLst>
          </p:cNvPr>
          <p:cNvSpPr>
            <a:spLocks noGrp="1"/>
          </p:cNvSpPr>
          <p:nvPr>
            <p:ph type="sldNum" sz="quarter" idx="12"/>
          </p:nvPr>
        </p:nvSpPr>
        <p:spPr/>
        <p:txBody>
          <a:bodyPr/>
          <a:lstStyle/>
          <a:p>
            <a:fld id="{73C6ACD5-8D68-458B-B0A4-E5C85301E0F5}" type="slidenum">
              <a:rPr lang="en-GB" smtClean="0"/>
              <a:t>‹#›</a:t>
            </a:fld>
            <a:endParaRPr lang="en-GB"/>
          </a:p>
        </p:txBody>
      </p:sp>
    </p:spTree>
    <p:extLst>
      <p:ext uri="{BB962C8B-B14F-4D97-AF65-F5344CB8AC3E}">
        <p14:creationId xmlns:p14="http://schemas.microsoft.com/office/powerpoint/2010/main" val="5533307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61AFED-C392-4C75-B7C2-512E56A4C8E4}"/>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E37DC40E-FBBA-73AB-0A6E-F6C072E9F68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268606F-795D-623A-67BF-E2B14CAE0D2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98143135-A902-1A01-C0D1-B92E4246427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72CD8E2-7962-03DC-EB55-3E9BAB2D7F5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5D8E8812-9E45-EE13-BC82-9D91ED350B19}"/>
              </a:ext>
            </a:extLst>
          </p:cNvPr>
          <p:cNvSpPr>
            <a:spLocks noGrp="1"/>
          </p:cNvSpPr>
          <p:nvPr>
            <p:ph type="dt" sz="half" idx="10"/>
          </p:nvPr>
        </p:nvSpPr>
        <p:spPr/>
        <p:txBody>
          <a:bodyPr/>
          <a:lstStyle/>
          <a:p>
            <a:fld id="{14705653-DCCB-4D9D-9426-8EE744A6478F}" type="datetimeFigureOut">
              <a:rPr lang="en-GB" smtClean="0"/>
              <a:t>27/04/2023</a:t>
            </a:fld>
            <a:endParaRPr lang="en-GB"/>
          </a:p>
        </p:txBody>
      </p:sp>
      <p:sp>
        <p:nvSpPr>
          <p:cNvPr id="8" name="Footer Placeholder 7">
            <a:extLst>
              <a:ext uri="{FF2B5EF4-FFF2-40B4-BE49-F238E27FC236}">
                <a16:creationId xmlns:a16="http://schemas.microsoft.com/office/drawing/2014/main" id="{A52FCB6D-DE7B-3D98-9A12-01648A00A6C6}"/>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9307F86E-CE5F-921C-3A6D-9D932EDF9CC2}"/>
              </a:ext>
            </a:extLst>
          </p:cNvPr>
          <p:cNvSpPr>
            <a:spLocks noGrp="1"/>
          </p:cNvSpPr>
          <p:nvPr>
            <p:ph type="sldNum" sz="quarter" idx="12"/>
          </p:nvPr>
        </p:nvSpPr>
        <p:spPr/>
        <p:txBody>
          <a:bodyPr/>
          <a:lstStyle/>
          <a:p>
            <a:fld id="{73C6ACD5-8D68-458B-B0A4-E5C85301E0F5}" type="slidenum">
              <a:rPr lang="en-GB" smtClean="0"/>
              <a:t>‹#›</a:t>
            </a:fld>
            <a:endParaRPr lang="en-GB"/>
          </a:p>
        </p:txBody>
      </p:sp>
    </p:spTree>
    <p:extLst>
      <p:ext uri="{BB962C8B-B14F-4D97-AF65-F5344CB8AC3E}">
        <p14:creationId xmlns:p14="http://schemas.microsoft.com/office/powerpoint/2010/main" val="18483303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E8D0F4-D200-7067-1922-4BF865A5E2D9}"/>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C682A040-1B95-8E19-8352-BC0652E7C92F}"/>
              </a:ext>
            </a:extLst>
          </p:cNvPr>
          <p:cNvSpPr>
            <a:spLocks noGrp="1"/>
          </p:cNvSpPr>
          <p:nvPr>
            <p:ph type="dt" sz="half" idx="10"/>
          </p:nvPr>
        </p:nvSpPr>
        <p:spPr/>
        <p:txBody>
          <a:bodyPr/>
          <a:lstStyle/>
          <a:p>
            <a:fld id="{14705653-DCCB-4D9D-9426-8EE744A6478F}" type="datetimeFigureOut">
              <a:rPr lang="en-GB" smtClean="0"/>
              <a:t>27/04/2023</a:t>
            </a:fld>
            <a:endParaRPr lang="en-GB"/>
          </a:p>
        </p:txBody>
      </p:sp>
      <p:sp>
        <p:nvSpPr>
          <p:cNvPr id="4" name="Footer Placeholder 3">
            <a:extLst>
              <a:ext uri="{FF2B5EF4-FFF2-40B4-BE49-F238E27FC236}">
                <a16:creationId xmlns:a16="http://schemas.microsoft.com/office/drawing/2014/main" id="{E92E9817-E37A-8692-D0F8-0CC79D0C6FF0}"/>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D26EB8E1-CA91-DABE-BDC1-6B566DBC7DBE}"/>
              </a:ext>
            </a:extLst>
          </p:cNvPr>
          <p:cNvSpPr>
            <a:spLocks noGrp="1"/>
          </p:cNvSpPr>
          <p:nvPr>
            <p:ph type="sldNum" sz="quarter" idx="12"/>
          </p:nvPr>
        </p:nvSpPr>
        <p:spPr/>
        <p:txBody>
          <a:bodyPr/>
          <a:lstStyle/>
          <a:p>
            <a:fld id="{73C6ACD5-8D68-458B-B0A4-E5C85301E0F5}" type="slidenum">
              <a:rPr lang="en-GB" smtClean="0"/>
              <a:t>‹#›</a:t>
            </a:fld>
            <a:endParaRPr lang="en-GB"/>
          </a:p>
        </p:txBody>
      </p:sp>
    </p:spTree>
    <p:extLst>
      <p:ext uri="{BB962C8B-B14F-4D97-AF65-F5344CB8AC3E}">
        <p14:creationId xmlns:p14="http://schemas.microsoft.com/office/powerpoint/2010/main" val="21825865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B5837E8-BDCA-E343-D2AD-2B14B5046ADD}"/>
              </a:ext>
            </a:extLst>
          </p:cNvPr>
          <p:cNvSpPr>
            <a:spLocks noGrp="1"/>
          </p:cNvSpPr>
          <p:nvPr>
            <p:ph type="dt" sz="half" idx="10"/>
          </p:nvPr>
        </p:nvSpPr>
        <p:spPr/>
        <p:txBody>
          <a:bodyPr/>
          <a:lstStyle/>
          <a:p>
            <a:fld id="{14705653-DCCB-4D9D-9426-8EE744A6478F}" type="datetimeFigureOut">
              <a:rPr lang="en-GB" smtClean="0"/>
              <a:t>27/04/2023</a:t>
            </a:fld>
            <a:endParaRPr lang="en-GB"/>
          </a:p>
        </p:txBody>
      </p:sp>
      <p:sp>
        <p:nvSpPr>
          <p:cNvPr id="3" name="Footer Placeholder 2">
            <a:extLst>
              <a:ext uri="{FF2B5EF4-FFF2-40B4-BE49-F238E27FC236}">
                <a16:creationId xmlns:a16="http://schemas.microsoft.com/office/drawing/2014/main" id="{3D7657DC-86D5-2B93-7E8C-447117E077C2}"/>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7901AD51-0856-4B40-5154-4CAF8AE11524}"/>
              </a:ext>
            </a:extLst>
          </p:cNvPr>
          <p:cNvSpPr>
            <a:spLocks noGrp="1"/>
          </p:cNvSpPr>
          <p:nvPr>
            <p:ph type="sldNum" sz="quarter" idx="12"/>
          </p:nvPr>
        </p:nvSpPr>
        <p:spPr/>
        <p:txBody>
          <a:bodyPr/>
          <a:lstStyle/>
          <a:p>
            <a:fld id="{73C6ACD5-8D68-458B-B0A4-E5C85301E0F5}" type="slidenum">
              <a:rPr lang="en-GB" smtClean="0"/>
              <a:t>‹#›</a:t>
            </a:fld>
            <a:endParaRPr lang="en-GB"/>
          </a:p>
        </p:txBody>
      </p:sp>
    </p:spTree>
    <p:extLst>
      <p:ext uri="{BB962C8B-B14F-4D97-AF65-F5344CB8AC3E}">
        <p14:creationId xmlns:p14="http://schemas.microsoft.com/office/powerpoint/2010/main" val="10589422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7A9A06-561A-E978-9F5F-2BDA6B90D35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C05366B2-6DCC-C2B0-F8D5-B1CD2815C41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01DAE591-CE81-059C-DD69-81A1952131C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9140A46-D43D-BC32-2622-CE22E5D05A02}"/>
              </a:ext>
            </a:extLst>
          </p:cNvPr>
          <p:cNvSpPr>
            <a:spLocks noGrp="1"/>
          </p:cNvSpPr>
          <p:nvPr>
            <p:ph type="dt" sz="half" idx="10"/>
          </p:nvPr>
        </p:nvSpPr>
        <p:spPr/>
        <p:txBody>
          <a:bodyPr/>
          <a:lstStyle/>
          <a:p>
            <a:fld id="{14705653-DCCB-4D9D-9426-8EE744A6478F}" type="datetimeFigureOut">
              <a:rPr lang="en-GB" smtClean="0"/>
              <a:t>27/04/2023</a:t>
            </a:fld>
            <a:endParaRPr lang="en-GB"/>
          </a:p>
        </p:txBody>
      </p:sp>
      <p:sp>
        <p:nvSpPr>
          <p:cNvPr id="6" name="Footer Placeholder 5">
            <a:extLst>
              <a:ext uri="{FF2B5EF4-FFF2-40B4-BE49-F238E27FC236}">
                <a16:creationId xmlns:a16="http://schemas.microsoft.com/office/drawing/2014/main" id="{7091AA48-0A12-36F0-0D20-DF1161A8774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DB3FD86B-10B7-BB91-ABC3-AF5D18F25B7E}"/>
              </a:ext>
            </a:extLst>
          </p:cNvPr>
          <p:cNvSpPr>
            <a:spLocks noGrp="1"/>
          </p:cNvSpPr>
          <p:nvPr>
            <p:ph type="sldNum" sz="quarter" idx="12"/>
          </p:nvPr>
        </p:nvSpPr>
        <p:spPr/>
        <p:txBody>
          <a:bodyPr/>
          <a:lstStyle/>
          <a:p>
            <a:fld id="{73C6ACD5-8D68-458B-B0A4-E5C85301E0F5}" type="slidenum">
              <a:rPr lang="en-GB" smtClean="0"/>
              <a:t>‹#›</a:t>
            </a:fld>
            <a:endParaRPr lang="en-GB"/>
          </a:p>
        </p:txBody>
      </p:sp>
    </p:spTree>
    <p:extLst>
      <p:ext uri="{BB962C8B-B14F-4D97-AF65-F5344CB8AC3E}">
        <p14:creationId xmlns:p14="http://schemas.microsoft.com/office/powerpoint/2010/main" val="27552017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27ECF-DFD4-2E88-FF1E-5FD0B42A097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F490C159-1C4A-2440-2C5B-B80CD55B1D6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45D4CEA5-A34A-B5C2-F6B8-D396E64105E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6D743C3-3766-84C1-0F85-CF7AD96A9FA1}"/>
              </a:ext>
            </a:extLst>
          </p:cNvPr>
          <p:cNvSpPr>
            <a:spLocks noGrp="1"/>
          </p:cNvSpPr>
          <p:nvPr>
            <p:ph type="dt" sz="half" idx="10"/>
          </p:nvPr>
        </p:nvSpPr>
        <p:spPr/>
        <p:txBody>
          <a:bodyPr/>
          <a:lstStyle/>
          <a:p>
            <a:fld id="{14705653-DCCB-4D9D-9426-8EE744A6478F}" type="datetimeFigureOut">
              <a:rPr lang="en-GB" smtClean="0"/>
              <a:t>27/04/2023</a:t>
            </a:fld>
            <a:endParaRPr lang="en-GB"/>
          </a:p>
        </p:txBody>
      </p:sp>
      <p:sp>
        <p:nvSpPr>
          <p:cNvPr id="6" name="Footer Placeholder 5">
            <a:extLst>
              <a:ext uri="{FF2B5EF4-FFF2-40B4-BE49-F238E27FC236}">
                <a16:creationId xmlns:a16="http://schemas.microsoft.com/office/drawing/2014/main" id="{F28ABF8A-ACD6-E613-21E0-0EA62315BC1E}"/>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A795E6EE-A3B4-3716-742F-9FF15E175B95}"/>
              </a:ext>
            </a:extLst>
          </p:cNvPr>
          <p:cNvSpPr>
            <a:spLocks noGrp="1"/>
          </p:cNvSpPr>
          <p:nvPr>
            <p:ph type="sldNum" sz="quarter" idx="12"/>
          </p:nvPr>
        </p:nvSpPr>
        <p:spPr/>
        <p:txBody>
          <a:bodyPr/>
          <a:lstStyle/>
          <a:p>
            <a:fld id="{73C6ACD5-8D68-458B-B0A4-E5C85301E0F5}" type="slidenum">
              <a:rPr lang="en-GB" smtClean="0"/>
              <a:t>‹#›</a:t>
            </a:fld>
            <a:endParaRPr lang="en-GB"/>
          </a:p>
        </p:txBody>
      </p:sp>
    </p:spTree>
    <p:extLst>
      <p:ext uri="{BB962C8B-B14F-4D97-AF65-F5344CB8AC3E}">
        <p14:creationId xmlns:p14="http://schemas.microsoft.com/office/powerpoint/2010/main" val="28678779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DE36C6-D0A6-48CD-E18E-083A7178D086}"/>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AE163BFA-BAE3-AA98-ECC0-EBE657A59EC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F580A3E-63A5-8B69-2CC8-3A0B993A05EA}"/>
              </a:ext>
            </a:extLst>
          </p:cNvPr>
          <p:cNvSpPr>
            <a:spLocks noGrp="1"/>
          </p:cNvSpPr>
          <p:nvPr>
            <p:ph type="dt" sz="half" idx="10"/>
          </p:nvPr>
        </p:nvSpPr>
        <p:spPr/>
        <p:txBody>
          <a:bodyPr/>
          <a:lstStyle/>
          <a:p>
            <a:fld id="{14705653-DCCB-4D9D-9426-8EE744A6478F}" type="datetimeFigureOut">
              <a:rPr lang="en-GB" smtClean="0"/>
              <a:t>27/04/2023</a:t>
            </a:fld>
            <a:endParaRPr lang="en-GB"/>
          </a:p>
        </p:txBody>
      </p:sp>
      <p:sp>
        <p:nvSpPr>
          <p:cNvPr id="5" name="Footer Placeholder 4">
            <a:extLst>
              <a:ext uri="{FF2B5EF4-FFF2-40B4-BE49-F238E27FC236}">
                <a16:creationId xmlns:a16="http://schemas.microsoft.com/office/drawing/2014/main" id="{103FA307-AEF6-0E13-E5FD-B7A6DD7E336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9DA4CF6-547D-B218-A38D-A097600A944C}"/>
              </a:ext>
            </a:extLst>
          </p:cNvPr>
          <p:cNvSpPr>
            <a:spLocks noGrp="1"/>
          </p:cNvSpPr>
          <p:nvPr>
            <p:ph type="sldNum" sz="quarter" idx="12"/>
          </p:nvPr>
        </p:nvSpPr>
        <p:spPr/>
        <p:txBody>
          <a:bodyPr/>
          <a:lstStyle/>
          <a:p>
            <a:fld id="{73C6ACD5-8D68-458B-B0A4-E5C85301E0F5}" type="slidenum">
              <a:rPr lang="en-GB" smtClean="0"/>
              <a:t>‹#›</a:t>
            </a:fld>
            <a:endParaRPr lang="en-GB"/>
          </a:p>
        </p:txBody>
      </p:sp>
    </p:spTree>
    <p:extLst>
      <p:ext uri="{BB962C8B-B14F-4D97-AF65-F5344CB8AC3E}">
        <p14:creationId xmlns:p14="http://schemas.microsoft.com/office/powerpoint/2010/main" val="19192653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306B9DF-B869-BEF8-E7D1-79DD8CFFD43E}"/>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9931A429-1B9B-0383-0D67-3243947529D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56977A7-A172-305C-978C-F73D9DDB7586}"/>
              </a:ext>
            </a:extLst>
          </p:cNvPr>
          <p:cNvSpPr>
            <a:spLocks noGrp="1"/>
          </p:cNvSpPr>
          <p:nvPr>
            <p:ph type="dt" sz="half" idx="10"/>
          </p:nvPr>
        </p:nvSpPr>
        <p:spPr/>
        <p:txBody>
          <a:bodyPr/>
          <a:lstStyle/>
          <a:p>
            <a:fld id="{14705653-DCCB-4D9D-9426-8EE744A6478F}" type="datetimeFigureOut">
              <a:rPr lang="en-GB" smtClean="0"/>
              <a:t>27/04/2023</a:t>
            </a:fld>
            <a:endParaRPr lang="en-GB"/>
          </a:p>
        </p:txBody>
      </p:sp>
      <p:sp>
        <p:nvSpPr>
          <p:cNvPr id="5" name="Footer Placeholder 4">
            <a:extLst>
              <a:ext uri="{FF2B5EF4-FFF2-40B4-BE49-F238E27FC236}">
                <a16:creationId xmlns:a16="http://schemas.microsoft.com/office/drawing/2014/main" id="{784886E5-2E00-8BCC-A800-98B9662DD95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9888A56-03D7-E6CB-467A-356DCB023362}"/>
              </a:ext>
            </a:extLst>
          </p:cNvPr>
          <p:cNvSpPr>
            <a:spLocks noGrp="1"/>
          </p:cNvSpPr>
          <p:nvPr>
            <p:ph type="sldNum" sz="quarter" idx="12"/>
          </p:nvPr>
        </p:nvSpPr>
        <p:spPr/>
        <p:txBody>
          <a:bodyPr/>
          <a:lstStyle/>
          <a:p>
            <a:fld id="{73C6ACD5-8D68-458B-B0A4-E5C85301E0F5}" type="slidenum">
              <a:rPr lang="en-GB" smtClean="0"/>
              <a:t>‹#›</a:t>
            </a:fld>
            <a:endParaRPr lang="en-GB"/>
          </a:p>
        </p:txBody>
      </p:sp>
    </p:spTree>
    <p:extLst>
      <p:ext uri="{BB962C8B-B14F-4D97-AF65-F5344CB8AC3E}">
        <p14:creationId xmlns:p14="http://schemas.microsoft.com/office/powerpoint/2010/main" val="1465786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0" y="5532437"/>
            <a:ext cx="12192000" cy="1325563"/>
          </a:xfrm>
          <a:solidFill>
            <a:srgbClr val="CC00CC"/>
          </a:solidFill>
        </p:spPr>
        <p:txBody>
          <a:bodyPr/>
          <a:lstStyle>
            <a:lvl1pPr>
              <a:defRPr b="1">
                <a:solidFill>
                  <a:schemeClr val="bg1"/>
                </a:solidFill>
              </a:defRPr>
            </a:lvl1pPr>
          </a:lstStyle>
          <a:p>
            <a:r>
              <a:rPr lang="en-US" dirty="0"/>
              <a:t>Click to edit Master title style</a:t>
            </a:r>
            <a:endParaRPr lang="en-GB" dirty="0"/>
          </a:p>
        </p:txBody>
      </p:sp>
      <p:pic>
        <p:nvPicPr>
          <p:cNvPr id="6" name="Picture 5"/>
          <p:cNvPicPr>
            <a:picLocks noChangeAspect="1"/>
          </p:cNvPicPr>
          <p:nvPr userDrawn="1"/>
        </p:nvPicPr>
        <p:blipFill>
          <a:blip r:embed="rId2"/>
          <a:stretch>
            <a:fillRect/>
          </a:stretch>
        </p:blipFill>
        <p:spPr>
          <a:xfrm>
            <a:off x="10667380" y="158313"/>
            <a:ext cx="1445791" cy="834310"/>
          </a:xfrm>
          <a:prstGeom prst="rect">
            <a:avLst/>
          </a:prstGeom>
        </p:spPr>
      </p:pic>
      <p:sp>
        <p:nvSpPr>
          <p:cNvPr id="11" name="Text Placeholder 10"/>
          <p:cNvSpPr>
            <a:spLocks noGrp="1"/>
          </p:cNvSpPr>
          <p:nvPr>
            <p:ph type="body" sz="quarter" idx="10"/>
          </p:nvPr>
        </p:nvSpPr>
        <p:spPr>
          <a:xfrm>
            <a:off x="161925" y="158750"/>
            <a:ext cx="11950700" cy="52705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3126811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538F359-8CCE-034D-0157-E0DB049C61E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EEA9C8ED-7EF2-32BB-0D42-217C9456F52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4883AFC-F5B3-17F4-0B0F-65D886A9DB7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4705653-DCCB-4D9D-9426-8EE744A6478F}" type="datetimeFigureOut">
              <a:rPr lang="en-GB" smtClean="0"/>
              <a:t>27/04/2023</a:t>
            </a:fld>
            <a:endParaRPr lang="en-GB"/>
          </a:p>
        </p:txBody>
      </p:sp>
      <p:sp>
        <p:nvSpPr>
          <p:cNvPr id="5" name="Footer Placeholder 4">
            <a:extLst>
              <a:ext uri="{FF2B5EF4-FFF2-40B4-BE49-F238E27FC236}">
                <a16:creationId xmlns:a16="http://schemas.microsoft.com/office/drawing/2014/main" id="{EDD03B2D-C805-DBC4-5DAB-2CB76BCE517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F99CBECA-6534-6C36-EF8E-61FB175266E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3C6ACD5-8D68-458B-B0A4-E5C85301E0F5}" type="slidenum">
              <a:rPr lang="en-GB" smtClean="0"/>
              <a:t>‹#›</a:t>
            </a:fld>
            <a:endParaRPr lang="en-GB"/>
          </a:p>
        </p:txBody>
      </p:sp>
    </p:spTree>
    <p:extLst>
      <p:ext uri="{BB962C8B-B14F-4D97-AF65-F5344CB8AC3E}">
        <p14:creationId xmlns:p14="http://schemas.microsoft.com/office/powerpoint/2010/main" val="3124136300"/>
      </p:ext>
    </p:extLst>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 id="2147483675"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hyperlink" Target="https://democracy.leeds.gov.uk/documents/s210202/HWB%2030%20Sept%20Item%2012%20-%20Leeds%20Dementia%20Strategy.pdf" TargetMode="Externa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2.xml"/><Relationship Id="rId6" Type="http://schemas.openxmlformats.org/officeDocument/2006/relationships/hyperlink" Target="https://healthequals.org.uk/" TargetMode="External"/><Relationship Id="rId5" Type="http://schemas.openxmlformats.org/officeDocument/2006/relationships/hyperlink" Target="http://www.raceequalityfoundation.org.uk/" TargetMode="External"/><Relationship Id="rId4" Type="http://schemas.openxmlformats.org/officeDocument/2006/relationships/image" Target="../media/image9.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610500" y="2235200"/>
            <a:ext cx="9144000" cy="2387600"/>
          </a:xfrm>
        </p:spPr>
        <p:txBody>
          <a:bodyPr>
            <a:normAutofit/>
          </a:bodyPr>
          <a:lstStyle/>
          <a:p>
            <a:r>
              <a:rPr lang="en-GB" dirty="0">
                <a:latin typeface="Yanone Kaffeesatz" pitchFamily="2" charset="0"/>
              </a:rPr>
              <a:t>Black, Asian and minority ethnic older people and inequalities</a:t>
            </a:r>
          </a:p>
        </p:txBody>
      </p:sp>
      <p:sp>
        <p:nvSpPr>
          <p:cNvPr id="3" name="Subtitle 2"/>
          <p:cNvSpPr>
            <a:spLocks noGrp="1"/>
          </p:cNvSpPr>
          <p:nvPr>
            <p:ph type="subTitle" idx="1"/>
          </p:nvPr>
        </p:nvSpPr>
        <p:spPr>
          <a:xfrm>
            <a:off x="1523999" y="4880086"/>
            <a:ext cx="9144000" cy="1655762"/>
          </a:xfrm>
        </p:spPr>
        <p:txBody>
          <a:bodyPr>
            <a:normAutofit/>
          </a:bodyPr>
          <a:lstStyle/>
          <a:p>
            <a:r>
              <a:rPr lang="en-GB" sz="3200" dirty="0">
                <a:latin typeface="Assistant" pitchFamily="2" charset="-79"/>
                <a:cs typeface="Assistant" pitchFamily="2" charset="-79"/>
              </a:rPr>
              <a:t>Tracey Bignall</a:t>
            </a:r>
          </a:p>
          <a:p>
            <a:r>
              <a:rPr lang="en-GB" sz="3200" dirty="0">
                <a:latin typeface="Assistant" pitchFamily="2" charset="-79"/>
                <a:cs typeface="Assistant" pitchFamily="2" charset="-79"/>
              </a:rPr>
              <a:t>Senior Policy and Practice Officer</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646951" y="585693"/>
            <a:ext cx="2898097" cy="1681797"/>
          </a:xfrm>
          <a:prstGeom prst="rect">
            <a:avLst/>
          </a:prstGeom>
        </p:spPr>
      </p:pic>
    </p:spTree>
    <p:extLst>
      <p:ext uri="{BB962C8B-B14F-4D97-AF65-F5344CB8AC3E}">
        <p14:creationId xmlns:p14="http://schemas.microsoft.com/office/powerpoint/2010/main" val="9806964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Race Equality Foundation – who we are?</a:t>
            </a:r>
          </a:p>
        </p:txBody>
      </p:sp>
      <p:sp>
        <p:nvSpPr>
          <p:cNvPr id="3" name="Text Placeholder 2"/>
          <p:cNvSpPr>
            <a:spLocks noGrp="1"/>
          </p:cNvSpPr>
          <p:nvPr>
            <p:ph type="body" sz="quarter" idx="10"/>
          </p:nvPr>
        </p:nvSpPr>
        <p:spPr>
          <a:xfrm>
            <a:off x="161925" y="547458"/>
            <a:ext cx="10240507" cy="4881792"/>
          </a:xfrm>
        </p:spPr>
        <p:txBody>
          <a:bodyPr>
            <a:normAutofit/>
          </a:bodyPr>
          <a:lstStyle/>
          <a:p>
            <a:pPr marL="0" indent="0">
              <a:buNone/>
            </a:pPr>
            <a:r>
              <a:rPr lang="en-GB" sz="2400" dirty="0">
                <a:latin typeface="Assistant" pitchFamily="2" charset="-79"/>
                <a:cs typeface="Assistant" pitchFamily="2" charset="-79"/>
              </a:rPr>
              <a:t>Overall aim is to improve experiences and outcomes for Black, Asian and minority ethnic communities. We do this by:</a:t>
            </a:r>
          </a:p>
          <a:p>
            <a:pPr marL="0" indent="0">
              <a:buNone/>
            </a:pPr>
            <a:endParaRPr lang="en-GB" sz="2400" dirty="0">
              <a:latin typeface="Assistant" pitchFamily="2" charset="-79"/>
              <a:cs typeface="Assistant" pitchFamily="2" charset="-79"/>
            </a:endParaRPr>
          </a:p>
          <a:p>
            <a:pPr lvl="0">
              <a:lnSpc>
                <a:spcPct val="100000"/>
              </a:lnSpc>
            </a:pPr>
            <a:r>
              <a:rPr lang="en-GB" sz="2400" dirty="0">
                <a:latin typeface="Assistant" pitchFamily="2"/>
              </a:rPr>
              <a:t>Exploring evidence on discrimination </a:t>
            </a:r>
          </a:p>
          <a:p>
            <a:pPr lvl="0">
              <a:lnSpc>
                <a:spcPct val="100000"/>
              </a:lnSpc>
            </a:pPr>
            <a:r>
              <a:rPr lang="en-GB" sz="2400" dirty="0">
                <a:latin typeface="Assistant" pitchFamily="2"/>
              </a:rPr>
              <a:t>Developing evidence-based better practice</a:t>
            </a:r>
          </a:p>
          <a:p>
            <a:pPr lvl="0">
              <a:lnSpc>
                <a:spcPct val="100000"/>
              </a:lnSpc>
            </a:pPr>
            <a:r>
              <a:rPr lang="en-GB" sz="2400" dirty="0">
                <a:latin typeface="Assistant" pitchFamily="2"/>
              </a:rPr>
              <a:t>Disseminating better practice </a:t>
            </a:r>
          </a:p>
          <a:p>
            <a:pPr lvl="0">
              <a:lnSpc>
                <a:spcPct val="100000"/>
              </a:lnSpc>
            </a:pPr>
            <a:r>
              <a:rPr lang="en-GB" sz="2400" dirty="0">
                <a:latin typeface="Assistant" pitchFamily="2"/>
              </a:rPr>
              <a:t>Work with national and local partners from community, voluntary and statutory sector</a:t>
            </a:r>
          </a:p>
          <a:p>
            <a:pPr marL="0" indent="0">
              <a:buNone/>
            </a:pPr>
            <a:endParaRPr lang="en-GB" dirty="0">
              <a:latin typeface="Assistant" pitchFamily="2" charset="-79"/>
              <a:cs typeface="Assistant" pitchFamily="2" charset="-79"/>
            </a:endParaRPr>
          </a:p>
          <a:p>
            <a:endParaRPr lang="en-GB" dirty="0"/>
          </a:p>
        </p:txBody>
      </p:sp>
    </p:spTree>
    <p:extLst>
      <p:ext uri="{BB962C8B-B14F-4D97-AF65-F5344CB8AC3E}">
        <p14:creationId xmlns:p14="http://schemas.microsoft.com/office/powerpoint/2010/main" val="24675733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Outline</a:t>
            </a:r>
          </a:p>
        </p:txBody>
      </p:sp>
      <p:sp>
        <p:nvSpPr>
          <p:cNvPr id="3" name="Text Placeholder 2"/>
          <p:cNvSpPr>
            <a:spLocks noGrp="1"/>
          </p:cNvSpPr>
          <p:nvPr>
            <p:ph type="body" sz="quarter" idx="10"/>
          </p:nvPr>
        </p:nvSpPr>
        <p:spPr>
          <a:xfrm>
            <a:off x="161925" y="1783532"/>
            <a:ext cx="5934075" cy="3645717"/>
          </a:xfrm>
        </p:spPr>
        <p:txBody>
          <a:bodyPr>
            <a:normAutofit/>
          </a:bodyPr>
          <a:lstStyle/>
          <a:p>
            <a:r>
              <a:rPr lang="en-GB" dirty="0">
                <a:latin typeface="Assistant" pitchFamily="2" charset="-79"/>
                <a:cs typeface="Assistant" pitchFamily="2" charset="-79"/>
              </a:rPr>
              <a:t>Scarce research</a:t>
            </a:r>
          </a:p>
          <a:p>
            <a:r>
              <a:rPr lang="en-GB" dirty="0">
                <a:latin typeface="Assistant" pitchFamily="2" charset="-79"/>
                <a:cs typeface="Assistant" pitchFamily="2" charset="-79"/>
              </a:rPr>
              <a:t>Intersectional issues impact on health </a:t>
            </a:r>
          </a:p>
          <a:p>
            <a:r>
              <a:rPr lang="en-GB" dirty="0">
                <a:latin typeface="Assistant" pitchFamily="2" charset="-79"/>
                <a:cs typeface="Assistant" pitchFamily="2" charset="-79"/>
              </a:rPr>
              <a:t>Inequalities in health </a:t>
            </a:r>
          </a:p>
          <a:p>
            <a:r>
              <a:rPr lang="en-GB" dirty="0">
                <a:latin typeface="Assistant" pitchFamily="2" charset="-79"/>
                <a:cs typeface="Assistant" pitchFamily="2" charset="-79"/>
              </a:rPr>
              <a:t>Action to address inequalities</a:t>
            </a:r>
          </a:p>
          <a:p>
            <a:endParaRPr lang="en-GB" dirty="0"/>
          </a:p>
        </p:txBody>
      </p:sp>
      <p:pic>
        <p:nvPicPr>
          <p:cNvPr id="5" name="Picture 4" descr="A person with a beard and white powder on his face&#10;&#10;Description automatically generated with low confidence">
            <a:extLst>
              <a:ext uri="{FF2B5EF4-FFF2-40B4-BE49-F238E27FC236}">
                <a16:creationId xmlns:a16="http://schemas.microsoft.com/office/drawing/2014/main" id="{A554A480-19AD-5802-B387-FFF0FEFEEF2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572656" y="1063684"/>
            <a:ext cx="3487042" cy="4358803"/>
          </a:xfrm>
          <a:prstGeom prst="rect">
            <a:avLst/>
          </a:prstGeom>
        </p:spPr>
      </p:pic>
    </p:spTree>
    <p:extLst>
      <p:ext uri="{BB962C8B-B14F-4D97-AF65-F5344CB8AC3E}">
        <p14:creationId xmlns:p14="http://schemas.microsoft.com/office/powerpoint/2010/main" val="35543625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0F6644-68BA-6568-E2ED-D12FD6B31FB2}"/>
              </a:ext>
            </a:extLst>
          </p:cNvPr>
          <p:cNvSpPr>
            <a:spLocks noGrp="1"/>
          </p:cNvSpPr>
          <p:nvPr>
            <p:ph type="title"/>
          </p:nvPr>
        </p:nvSpPr>
        <p:spPr/>
        <p:txBody>
          <a:bodyPr/>
          <a:lstStyle/>
          <a:p>
            <a:r>
              <a:rPr lang="en-GB" dirty="0"/>
              <a:t>Breakdown of older people</a:t>
            </a:r>
          </a:p>
        </p:txBody>
      </p:sp>
      <p:sp>
        <p:nvSpPr>
          <p:cNvPr id="3" name="Text Placeholder 2">
            <a:extLst>
              <a:ext uri="{FF2B5EF4-FFF2-40B4-BE49-F238E27FC236}">
                <a16:creationId xmlns:a16="http://schemas.microsoft.com/office/drawing/2014/main" id="{D67D0B6E-26C4-797C-71D0-1F10E6A06FFD}"/>
              </a:ext>
            </a:extLst>
          </p:cNvPr>
          <p:cNvSpPr>
            <a:spLocks noGrp="1"/>
          </p:cNvSpPr>
          <p:nvPr>
            <p:ph type="body" sz="quarter" idx="10"/>
          </p:nvPr>
        </p:nvSpPr>
        <p:spPr/>
        <p:txBody>
          <a:bodyPr/>
          <a:lstStyle/>
          <a:p>
            <a:endParaRPr lang="en-GB" dirty="0"/>
          </a:p>
        </p:txBody>
      </p:sp>
      <p:pic>
        <p:nvPicPr>
          <p:cNvPr id="4" name="Picture 3">
            <a:extLst>
              <a:ext uri="{FF2B5EF4-FFF2-40B4-BE49-F238E27FC236}">
                <a16:creationId xmlns:a16="http://schemas.microsoft.com/office/drawing/2014/main" id="{EF58E272-DC8D-ADC9-531D-28B643077186}"/>
              </a:ext>
            </a:extLst>
          </p:cNvPr>
          <p:cNvPicPr>
            <a:picLocks noChangeAspect="1"/>
          </p:cNvPicPr>
          <p:nvPr/>
        </p:nvPicPr>
        <p:blipFill>
          <a:blip r:embed="rId2"/>
          <a:stretch>
            <a:fillRect/>
          </a:stretch>
        </p:blipFill>
        <p:spPr>
          <a:xfrm>
            <a:off x="801987" y="158750"/>
            <a:ext cx="8776580" cy="5676522"/>
          </a:xfrm>
          <a:prstGeom prst="rect">
            <a:avLst/>
          </a:prstGeom>
        </p:spPr>
      </p:pic>
    </p:spTree>
    <p:extLst>
      <p:ext uri="{BB962C8B-B14F-4D97-AF65-F5344CB8AC3E}">
        <p14:creationId xmlns:p14="http://schemas.microsoft.com/office/powerpoint/2010/main" val="29124635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2" name="Rectangle 31">
            <a:extLst>
              <a:ext uri="{FF2B5EF4-FFF2-40B4-BE49-F238E27FC236}">
                <a16:creationId xmlns:a16="http://schemas.microsoft.com/office/drawing/2014/main" id="{9427AF5F-9A0E-42B7-A252-FD64C9885F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2" y="5840323"/>
            <a:ext cx="12276307" cy="1017677"/>
          </a:xfrm>
        </p:spPr>
        <p:txBody>
          <a:bodyPr vert="horz" lIns="91440" tIns="45720" rIns="91440" bIns="45720" rtlCol="0" anchor="ctr">
            <a:normAutofit/>
          </a:bodyPr>
          <a:lstStyle/>
          <a:p>
            <a:r>
              <a:rPr lang="en-US" sz="4000" dirty="0"/>
              <a:t>Intersectional issues</a:t>
            </a:r>
          </a:p>
        </p:txBody>
      </p:sp>
      <p:sp>
        <p:nvSpPr>
          <p:cNvPr id="3" name="Text Placeholder 2"/>
          <p:cNvSpPr>
            <a:spLocks noGrp="1"/>
          </p:cNvSpPr>
          <p:nvPr>
            <p:ph type="body" sz="quarter" idx="10"/>
          </p:nvPr>
        </p:nvSpPr>
        <p:spPr>
          <a:xfrm>
            <a:off x="310035" y="2199901"/>
            <a:ext cx="4788138" cy="3338742"/>
          </a:xfrm>
        </p:spPr>
        <p:txBody>
          <a:bodyPr vert="horz" lIns="91440" tIns="45720" rIns="91440" bIns="45720" rtlCol="0">
            <a:normAutofit/>
          </a:bodyPr>
          <a:lstStyle/>
          <a:p>
            <a:pPr marL="0"/>
            <a:endParaRPr lang="en-US" sz="2400" dirty="0">
              <a:latin typeface="Assistant" pitchFamily="2" charset="-79"/>
              <a:cs typeface="Assistant" pitchFamily="2" charset="-79"/>
            </a:endParaRPr>
          </a:p>
          <a:p>
            <a:pPr marL="285750"/>
            <a:r>
              <a:rPr lang="en-US" sz="2400" dirty="0">
                <a:latin typeface="Assistant" pitchFamily="2" charset="-79"/>
                <a:cs typeface="Assistant" pitchFamily="2" charset="-79"/>
              </a:rPr>
              <a:t>Poorer health, health inequalities, income, housing, financial insecurity</a:t>
            </a:r>
          </a:p>
          <a:p>
            <a:pPr marL="285750"/>
            <a:r>
              <a:rPr lang="en-US" sz="2400" dirty="0">
                <a:latin typeface="Assistant" pitchFamily="2" charset="-79"/>
                <a:cs typeface="Assistant" pitchFamily="2" charset="-79"/>
              </a:rPr>
              <a:t>Historical racism impacts on both mental and physical  health and adds to inequalities older people face – </a:t>
            </a:r>
            <a:r>
              <a:rPr lang="en-US" sz="2400">
                <a:latin typeface="Assistant" pitchFamily="2" charset="-79"/>
                <a:cs typeface="Assistant" pitchFamily="2" charset="-79"/>
              </a:rPr>
              <a:t>‘weathering </a:t>
            </a:r>
            <a:r>
              <a:rPr lang="en-US" sz="2400" dirty="0">
                <a:latin typeface="Assistant" pitchFamily="2" charset="-79"/>
                <a:cs typeface="Assistant" pitchFamily="2" charset="-79"/>
              </a:rPr>
              <a:t>effect’</a:t>
            </a:r>
          </a:p>
          <a:p>
            <a:pPr marL="0"/>
            <a:endParaRPr lang="en-US" sz="1900" dirty="0">
              <a:latin typeface="Assistant" pitchFamily="2" charset="-79"/>
              <a:cs typeface="Assistant" pitchFamily="2" charset="-79"/>
            </a:endParaRPr>
          </a:p>
          <a:p>
            <a:pPr marL="0"/>
            <a:endParaRPr lang="en-US" sz="1900" dirty="0"/>
          </a:p>
          <a:p>
            <a:pPr marL="285744"/>
            <a:endParaRPr lang="en-US" sz="1900" dirty="0"/>
          </a:p>
          <a:p>
            <a:endParaRPr lang="en-US" sz="1900" dirty="0"/>
          </a:p>
        </p:txBody>
      </p:sp>
      <p:pic>
        <p:nvPicPr>
          <p:cNvPr id="7" name="Picture 6">
            <a:extLst>
              <a:ext uri="{FF2B5EF4-FFF2-40B4-BE49-F238E27FC236}">
                <a16:creationId xmlns:a16="http://schemas.microsoft.com/office/drawing/2014/main" id="{5A27A173-E7FB-DDAC-A281-8169BBE8050D}"/>
              </a:ext>
            </a:extLst>
          </p:cNvPr>
          <p:cNvPicPr>
            <a:picLocks noChangeAspect="1"/>
          </p:cNvPicPr>
          <p:nvPr/>
        </p:nvPicPr>
        <p:blipFill rotWithShape="1">
          <a:blip r:embed="rId2"/>
          <a:srcRect t="7251" r="-1" b="1631"/>
          <a:stretch/>
        </p:blipFill>
        <p:spPr>
          <a:xfrm>
            <a:off x="5185527" y="1615515"/>
            <a:ext cx="6170299" cy="4224808"/>
          </a:xfrm>
          <a:prstGeom prst="rect">
            <a:avLst/>
          </a:prstGeom>
        </p:spPr>
      </p:pic>
      <p:sp>
        <p:nvSpPr>
          <p:cNvPr id="9" name="TextBox 8">
            <a:extLst>
              <a:ext uri="{FF2B5EF4-FFF2-40B4-BE49-F238E27FC236}">
                <a16:creationId xmlns:a16="http://schemas.microsoft.com/office/drawing/2014/main" id="{FEA67635-3BE2-3D54-4EEC-2322069AA103}"/>
              </a:ext>
            </a:extLst>
          </p:cNvPr>
          <p:cNvSpPr txBox="1"/>
          <p:nvPr/>
        </p:nvSpPr>
        <p:spPr>
          <a:xfrm>
            <a:off x="350614" y="790226"/>
            <a:ext cx="9641940" cy="1107996"/>
          </a:xfrm>
          <a:prstGeom prst="rect">
            <a:avLst/>
          </a:prstGeom>
          <a:noFill/>
        </p:spPr>
        <p:txBody>
          <a:bodyPr wrap="square" rtlCol="0">
            <a:spAutoFit/>
          </a:bodyPr>
          <a:lstStyle/>
          <a:p>
            <a:r>
              <a:rPr lang="en-US" sz="2400" dirty="0">
                <a:latin typeface="Assistant" pitchFamily="2" charset="-79"/>
                <a:cs typeface="Assistant" pitchFamily="2" charset="-79"/>
              </a:rPr>
              <a:t>Intersections between socioeconomic status, ethnicity and racism intensify inequalities in health for ethnic groups (Marmot et al, 2020).</a:t>
            </a:r>
          </a:p>
          <a:p>
            <a:endParaRPr lang="en-GB" dirty="0"/>
          </a:p>
        </p:txBody>
      </p:sp>
    </p:spTree>
    <p:extLst>
      <p:ext uri="{BB962C8B-B14F-4D97-AF65-F5344CB8AC3E}">
        <p14:creationId xmlns:p14="http://schemas.microsoft.com/office/powerpoint/2010/main" val="15909949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B28509-9B0C-90D1-7D2C-869DB9C22E72}"/>
              </a:ext>
            </a:extLst>
          </p:cNvPr>
          <p:cNvSpPr>
            <a:spLocks noGrp="1"/>
          </p:cNvSpPr>
          <p:nvPr>
            <p:ph type="title"/>
          </p:nvPr>
        </p:nvSpPr>
        <p:spPr/>
        <p:txBody>
          <a:bodyPr/>
          <a:lstStyle/>
          <a:p>
            <a:r>
              <a:rPr lang="en-GB" dirty="0"/>
              <a:t>Work and no play? </a:t>
            </a:r>
          </a:p>
        </p:txBody>
      </p:sp>
      <p:sp>
        <p:nvSpPr>
          <p:cNvPr id="3" name="Text Placeholder 2">
            <a:extLst>
              <a:ext uri="{FF2B5EF4-FFF2-40B4-BE49-F238E27FC236}">
                <a16:creationId xmlns:a16="http://schemas.microsoft.com/office/drawing/2014/main" id="{0B684778-82FA-84E5-4E5D-786354DF2C84}"/>
              </a:ext>
            </a:extLst>
          </p:cNvPr>
          <p:cNvSpPr>
            <a:spLocks noGrp="1"/>
          </p:cNvSpPr>
          <p:nvPr>
            <p:ph type="body" sz="quarter" idx="10"/>
          </p:nvPr>
        </p:nvSpPr>
        <p:spPr/>
        <p:txBody>
          <a:bodyPr>
            <a:normAutofit/>
          </a:bodyPr>
          <a:lstStyle/>
          <a:p>
            <a:pPr marL="0" indent="0">
              <a:buNone/>
            </a:pPr>
            <a:endParaRPr lang="en-GB" dirty="0"/>
          </a:p>
        </p:txBody>
      </p:sp>
      <p:sp>
        <p:nvSpPr>
          <p:cNvPr id="7" name="TextBox 6">
            <a:extLst>
              <a:ext uri="{FF2B5EF4-FFF2-40B4-BE49-F238E27FC236}">
                <a16:creationId xmlns:a16="http://schemas.microsoft.com/office/drawing/2014/main" id="{6BC860AA-C913-C708-BAC4-0140C04EFA9E}"/>
              </a:ext>
            </a:extLst>
          </p:cNvPr>
          <p:cNvSpPr txBox="1"/>
          <p:nvPr/>
        </p:nvSpPr>
        <p:spPr>
          <a:xfrm>
            <a:off x="380245" y="974501"/>
            <a:ext cx="6400801" cy="3139321"/>
          </a:xfrm>
          <a:prstGeom prst="rect">
            <a:avLst/>
          </a:prstGeom>
          <a:noFill/>
        </p:spPr>
        <p:txBody>
          <a:bodyPr wrap="square" rtlCol="0">
            <a:spAutoFit/>
          </a:bodyPr>
          <a:lstStyle/>
          <a:p>
            <a:pPr marL="0" indent="0">
              <a:buNone/>
            </a:pPr>
            <a:r>
              <a:rPr lang="en-GB" sz="2000" b="1" dirty="0">
                <a:latin typeface="Assistant" pitchFamily="2" charset="-79"/>
                <a:cs typeface="Assistant" pitchFamily="2" charset="-79"/>
              </a:rPr>
              <a:t>Income and employment</a:t>
            </a:r>
          </a:p>
          <a:p>
            <a:pPr marL="285750" indent="-285750">
              <a:buFont typeface="Arial" panose="020B0604020202020204" pitchFamily="34" charset="0"/>
              <a:buChar char="•"/>
            </a:pPr>
            <a:r>
              <a:rPr lang="en-US" sz="2000" b="0" i="0" dirty="0">
                <a:solidFill>
                  <a:srgbClr val="0B0C0C"/>
                </a:solidFill>
                <a:effectLst/>
                <a:latin typeface="Assistant" pitchFamily="2" charset="-79"/>
                <a:cs typeface="Assistant" pitchFamily="2" charset="-79"/>
              </a:rPr>
              <a:t>Persistent poverty - deprivation</a:t>
            </a:r>
          </a:p>
          <a:p>
            <a:pPr marL="285750" indent="-285750">
              <a:buFont typeface="Arial" panose="020B0604020202020204" pitchFamily="34" charset="0"/>
              <a:buChar char="•"/>
            </a:pPr>
            <a:r>
              <a:rPr lang="en-US" sz="2000" b="0" i="0" dirty="0">
                <a:solidFill>
                  <a:srgbClr val="0B0C0C"/>
                </a:solidFill>
                <a:effectLst/>
                <a:latin typeface="Assistant" pitchFamily="2" charset="-79"/>
                <a:cs typeface="Assistant" pitchFamily="2" charset="-79"/>
              </a:rPr>
              <a:t>Minority ethnic communities tend to have lower em</a:t>
            </a:r>
            <a:r>
              <a:rPr lang="en-US" sz="2000" dirty="0">
                <a:solidFill>
                  <a:srgbClr val="0B0C0C"/>
                </a:solidFill>
                <a:latin typeface="Assistant" pitchFamily="2" charset="-79"/>
                <a:cs typeface="Assistant" pitchFamily="2" charset="-79"/>
              </a:rPr>
              <a:t>ployment rates with the</a:t>
            </a:r>
            <a:r>
              <a:rPr lang="en-US" sz="2000" b="0" i="0" dirty="0">
                <a:solidFill>
                  <a:srgbClr val="0B0C0C"/>
                </a:solidFill>
                <a:effectLst/>
                <a:latin typeface="Assistant" pitchFamily="2" charset="-79"/>
                <a:cs typeface="Assistant" pitchFamily="2" charset="-79"/>
              </a:rPr>
              <a:t> lowest employment rate was in the combined Pakistani and Bangladeshi ethnic group (ONS, 2021)</a:t>
            </a:r>
          </a:p>
          <a:p>
            <a:pPr marL="285750" indent="-285750">
              <a:buFont typeface="Arial" panose="020B0604020202020204" pitchFamily="34" charset="0"/>
              <a:buChar char="•"/>
            </a:pPr>
            <a:r>
              <a:rPr lang="en-GB" sz="2000" dirty="0">
                <a:latin typeface="Assistant" pitchFamily="2" charset="-79"/>
                <a:cs typeface="Assistant" pitchFamily="2" charset="-79"/>
              </a:rPr>
              <a:t>More likely to be in paid work in their 50s and 60s than white groups and are less likely to have retired (Centre for Better Ageing).</a:t>
            </a:r>
          </a:p>
          <a:p>
            <a:endParaRPr lang="en-GB" dirty="0"/>
          </a:p>
        </p:txBody>
      </p:sp>
      <p:sp>
        <p:nvSpPr>
          <p:cNvPr id="9" name="TextBox 8">
            <a:extLst>
              <a:ext uri="{FF2B5EF4-FFF2-40B4-BE49-F238E27FC236}">
                <a16:creationId xmlns:a16="http://schemas.microsoft.com/office/drawing/2014/main" id="{5087E1CC-238E-AD88-7CDE-D4D379BF9938}"/>
              </a:ext>
            </a:extLst>
          </p:cNvPr>
          <p:cNvSpPr txBox="1"/>
          <p:nvPr/>
        </p:nvSpPr>
        <p:spPr>
          <a:xfrm>
            <a:off x="380245" y="3971317"/>
            <a:ext cx="6174464" cy="1600438"/>
          </a:xfrm>
          <a:prstGeom prst="rect">
            <a:avLst/>
          </a:prstGeom>
          <a:noFill/>
        </p:spPr>
        <p:txBody>
          <a:bodyPr wrap="square" rtlCol="0">
            <a:spAutoFit/>
          </a:bodyPr>
          <a:lstStyle/>
          <a:p>
            <a:r>
              <a:rPr lang="en-GB" sz="2000" b="1" dirty="0">
                <a:latin typeface="Assistant" pitchFamily="2" charset="-79"/>
                <a:cs typeface="Assistant" pitchFamily="2" charset="-79"/>
              </a:rPr>
              <a:t>Unpaid carers</a:t>
            </a:r>
          </a:p>
          <a:p>
            <a:r>
              <a:rPr lang="en-GB" sz="2000" kern="0" dirty="0">
                <a:solidFill>
                  <a:srgbClr val="323132"/>
                </a:solidFill>
                <a:effectLst/>
                <a:latin typeface="Assistant" pitchFamily="2" charset="-79"/>
                <a:ea typeface="Calibri" panose="020F0502020204030204" pitchFamily="34" charset="0"/>
                <a:cs typeface="Assistant" pitchFamily="2" charset="-79"/>
              </a:rPr>
              <a:t>People in ethnic groups with higher rates of disability and poorer health typically also provided more unpaid care (ONS, 2023)</a:t>
            </a:r>
          </a:p>
          <a:p>
            <a:endParaRPr lang="en-GB" dirty="0"/>
          </a:p>
        </p:txBody>
      </p:sp>
      <p:pic>
        <p:nvPicPr>
          <p:cNvPr id="12" name="Picture 11">
            <a:extLst>
              <a:ext uri="{FF2B5EF4-FFF2-40B4-BE49-F238E27FC236}">
                <a16:creationId xmlns:a16="http://schemas.microsoft.com/office/drawing/2014/main" id="{A5311625-4289-6CBC-5EDF-47D956885D9D}"/>
              </a:ext>
            </a:extLst>
          </p:cNvPr>
          <p:cNvPicPr>
            <a:picLocks noChangeAspect="1"/>
          </p:cNvPicPr>
          <p:nvPr/>
        </p:nvPicPr>
        <p:blipFill>
          <a:blip r:embed="rId2"/>
          <a:stretch>
            <a:fillRect/>
          </a:stretch>
        </p:blipFill>
        <p:spPr>
          <a:xfrm>
            <a:off x="7257863" y="55221"/>
            <a:ext cx="3044980" cy="5477557"/>
          </a:xfrm>
          <a:prstGeom prst="rect">
            <a:avLst/>
          </a:prstGeom>
        </p:spPr>
      </p:pic>
      <p:sp>
        <p:nvSpPr>
          <p:cNvPr id="13" name="TextBox 12">
            <a:extLst>
              <a:ext uri="{FF2B5EF4-FFF2-40B4-BE49-F238E27FC236}">
                <a16:creationId xmlns:a16="http://schemas.microsoft.com/office/drawing/2014/main" id="{3EC7905A-B04C-4227-4C17-60685779DBE8}"/>
              </a:ext>
            </a:extLst>
          </p:cNvPr>
          <p:cNvSpPr txBox="1"/>
          <p:nvPr/>
        </p:nvSpPr>
        <p:spPr>
          <a:xfrm>
            <a:off x="10455259" y="4429274"/>
            <a:ext cx="1736741" cy="954107"/>
          </a:xfrm>
          <a:prstGeom prst="rect">
            <a:avLst/>
          </a:prstGeom>
          <a:noFill/>
        </p:spPr>
        <p:txBody>
          <a:bodyPr wrap="square" rtlCol="0">
            <a:spAutoFit/>
          </a:bodyPr>
          <a:lstStyle/>
          <a:p>
            <a:r>
              <a:rPr lang="en-GB" sz="1400" b="1" dirty="0"/>
              <a:t>Percentage of 16-64 year old who were employed (ONS, 2023)</a:t>
            </a:r>
          </a:p>
        </p:txBody>
      </p:sp>
    </p:spTree>
    <p:extLst>
      <p:ext uri="{BB962C8B-B14F-4D97-AF65-F5344CB8AC3E}">
        <p14:creationId xmlns:p14="http://schemas.microsoft.com/office/powerpoint/2010/main" val="37631216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3ACA42-06B5-8FC5-7E73-6E1BD9704672}"/>
              </a:ext>
            </a:extLst>
          </p:cNvPr>
          <p:cNvSpPr>
            <a:spLocks noGrp="1"/>
          </p:cNvSpPr>
          <p:nvPr>
            <p:ph type="title"/>
          </p:nvPr>
        </p:nvSpPr>
        <p:spPr/>
        <p:txBody>
          <a:bodyPr/>
          <a:lstStyle/>
          <a:p>
            <a:r>
              <a:rPr lang="en-GB" dirty="0"/>
              <a:t>Health conditions and ethnicity</a:t>
            </a:r>
          </a:p>
        </p:txBody>
      </p:sp>
      <p:sp>
        <p:nvSpPr>
          <p:cNvPr id="3" name="Text Placeholder 2">
            <a:extLst>
              <a:ext uri="{FF2B5EF4-FFF2-40B4-BE49-F238E27FC236}">
                <a16:creationId xmlns:a16="http://schemas.microsoft.com/office/drawing/2014/main" id="{892636EF-12C7-FD06-A364-6DFD1EFEEFE6}"/>
              </a:ext>
            </a:extLst>
          </p:cNvPr>
          <p:cNvSpPr>
            <a:spLocks noGrp="1"/>
          </p:cNvSpPr>
          <p:nvPr>
            <p:ph type="body" sz="quarter" idx="10"/>
          </p:nvPr>
        </p:nvSpPr>
        <p:spPr/>
        <p:txBody>
          <a:bodyPr>
            <a:normAutofit fontScale="85000" lnSpcReduction="20000"/>
          </a:bodyPr>
          <a:lstStyle/>
          <a:p>
            <a:pPr marL="0" indent="0">
              <a:buNone/>
            </a:pPr>
            <a:endParaRPr lang="en-GB" sz="4700" dirty="0">
              <a:latin typeface="Yanone Kaffeesatz" pitchFamily="2"/>
            </a:endParaRPr>
          </a:p>
          <a:p>
            <a:pPr marL="0" indent="0">
              <a:buNone/>
            </a:pPr>
            <a:endParaRPr lang="en-GB" sz="3600" dirty="0">
              <a:latin typeface="Yanone Kaffeesatz" pitchFamily="2"/>
            </a:endParaRPr>
          </a:p>
          <a:p>
            <a:pPr marL="0" lvl="0" indent="0">
              <a:buNone/>
            </a:pPr>
            <a:r>
              <a:rPr lang="en-GB" sz="3000" dirty="0">
                <a:solidFill>
                  <a:srgbClr val="7030A0"/>
                </a:solidFill>
                <a:latin typeface="Yanone Kaffeesatz" pitchFamily="2" charset="0"/>
                <a:cs typeface="Assistant" pitchFamily="2" charset="-79"/>
              </a:rPr>
              <a:t>Cardiovascular Disease (CVD)</a:t>
            </a:r>
          </a:p>
          <a:p>
            <a:pPr lvl="0"/>
            <a:r>
              <a:rPr lang="en-GB" sz="2600" dirty="0">
                <a:latin typeface="Assistant" pitchFamily="2" charset="-79"/>
                <a:cs typeface="Assistant" pitchFamily="2" charset="-79"/>
              </a:rPr>
              <a:t>Higher incidence, prevalence and mortality from CVD in South Asians</a:t>
            </a:r>
          </a:p>
          <a:p>
            <a:pPr lvl="0"/>
            <a:r>
              <a:rPr lang="en-GB" sz="2600" dirty="0">
                <a:latin typeface="Assistant" pitchFamily="2" charset="-79"/>
                <a:cs typeface="Assistant" pitchFamily="2" charset="-79"/>
              </a:rPr>
              <a:t>South Asians are at increased risk of developing Coronary heart disease </a:t>
            </a:r>
          </a:p>
          <a:p>
            <a:pPr lvl="0"/>
            <a:r>
              <a:rPr lang="en-GB" sz="2600" dirty="0">
                <a:latin typeface="Assistant" pitchFamily="2" charset="-79"/>
                <a:cs typeface="Assistant" pitchFamily="2" charset="-79"/>
              </a:rPr>
              <a:t>African, Caribbean and South Asians more likely to have high blood pressure</a:t>
            </a:r>
          </a:p>
          <a:p>
            <a:pPr lvl="0"/>
            <a:endParaRPr lang="en-GB" sz="2600" dirty="0">
              <a:latin typeface="Assistant" pitchFamily="2" charset="-79"/>
              <a:cs typeface="Assistant" pitchFamily="2" charset="-79"/>
            </a:endParaRPr>
          </a:p>
          <a:p>
            <a:pPr marL="0" lvl="0" indent="0">
              <a:buNone/>
            </a:pPr>
            <a:r>
              <a:rPr lang="en-GB" sz="3000" dirty="0">
                <a:solidFill>
                  <a:srgbClr val="CC0000"/>
                </a:solidFill>
                <a:latin typeface="Yanone Kaffeesatz" pitchFamily="2" charset="0"/>
                <a:cs typeface="Assistant" pitchFamily="2" charset="-79"/>
              </a:rPr>
              <a:t>Type two diabetes</a:t>
            </a:r>
          </a:p>
          <a:p>
            <a:pPr lvl="0"/>
            <a:r>
              <a:rPr lang="en-GB" sz="2600" dirty="0">
                <a:latin typeface="Assistant" pitchFamily="2" charset="-79"/>
                <a:cs typeface="Assistant" pitchFamily="2" charset="-79"/>
              </a:rPr>
              <a:t>African, Caribbean and South Asians increased risk of developing type 2 diabetes, and from a younger age</a:t>
            </a:r>
          </a:p>
          <a:p>
            <a:pPr lvl="0"/>
            <a:endParaRPr lang="en-GB" sz="2600" dirty="0">
              <a:latin typeface="Assistant" pitchFamily="2" charset="-79"/>
              <a:cs typeface="Assistant" pitchFamily="2" charset="-79"/>
            </a:endParaRPr>
          </a:p>
          <a:p>
            <a:pPr marL="0" lvl="0" indent="0">
              <a:buNone/>
            </a:pPr>
            <a:r>
              <a:rPr lang="en-GB" sz="3000" dirty="0">
                <a:solidFill>
                  <a:srgbClr val="0070C0"/>
                </a:solidFill>
                <a:latin typeface="Yanone Kaffeesatz" pitchFamily="2" charset="0"/>
                <a:cs typeface="Assistant" pitchFamily="2" charset="-79"/>
              </a:rPr>
              <a:t>Obesity </a:t>
            </a:r>
          </a:p>
          <a:p>
            <a:pPr lvl="0"/>
            <a:r>
              <a:rPr lang="en-GB" sz="2600" dirty="0">
                <a:latin typeface="Assistant" pitchFamily="2" charset="-79"/>
                <a:cs typeface="Assistant" pitchFamily="2" charset="-79"/>
              </a:rPr>
              <a:t>Black people have the highest percentage of overweight or obese adults out of all ethnic groups </a:t>
            </a:r>
          </a:p>
          <a:p>
            <a:pPr marL="0" indent="0">
              <a:buNone/>
            </a:pPr>
            <a:endParaRPr lang="en-GB" sz="3600" dirty="0"/>
          </a:p>
        </p:txBody>
      </p:sp>
    </p:spTree>
    <p:extLst>
      <p:ext uri="{BB962C8B-B14F-4D97-AF65-F5344CB8AC3E}">
        <p14:creationId xmlns:p14="http://schemas.microsoft.com/office/powerpoint/2010/main" val="9588652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BBDE90-8142-AA08-AFC1-328B0F05ACBE}"/>
              </a:ext>
            </a:extLst>
          </p:cNvPr>
          <p:cNvSpPr>
            <a:spLocks noGrp="1"/>
          </p:cNvSpPr>
          <p:nvPr>
            <p:ph type="title"/>
          </p:nvPr>
        </p:nvSpPr>
        <p:spPr/>
        <p:txBody>
          <a:bodyPr>
            <a:normAutofit/>
          </a:bodyPr>
          <a:lstStyle/>
          <a:p>
            <a:r>
              <a:rPr lang="en-GB" sz="4000" dirty="0">
                <a:cs typeface="Calibri" pitchFamily="34"/>
              </a:rPr>
              <a:t>Dementia research and Black, Asian and minority ethnic communities</a:t>
            </a:r>
            <a:endParaRPr lang="en-GB" sz="4000" dirty="0"/>
          </a:p>
        </p:txBody>
      </p:sp>
      <p:sp>
        <p:nvSpPr>
          <p:cNvPr id="3" name="Text Placeholder 2">
            <a:extLst>
              <a:ext uri="{FF2B5EF4-FFF2-40B4-BE49-F238E27FC236}">
                <a16:creationId xmlns:a16="http://schemas.microsoft.com/office/drawing/2014/main" id="{052BBE3F-6458-0F80-3C8D-9764941F6D44}"/>
              </a:ext>
            </a:extLst>
          </p:cNvPr>
          <p:cNvSpPr>
            <a:spLocks noGrp="1"/>
          </p:cNvSpPr>
          <p:nvPr>
            <p:ph type="body" sz="quarter" idx="10"/>
          </p:nvPr>
        </p:nvSpPr>
        <p:spPr/>
        <p:txBody>
          <a:bodyPr/>
          <a:lstStyle/>
          <a:p>
            <a:pPr lvl="0">
              <a:lnSpc>
                <a:spcPct val="80000"/>
              </a:lnSpc>
            </a:pPr>
            <a:endParaRPr lang="en-GB" sz="2400" dirty="0">
              <a:latin typeface="Assistant" pitchFamily="2"/>
            </a:endParaRPr>
          </a:p>
          <a:p>
            <a:pPr lvl="0">
              <a:lnSpc>
                <a:spcPct val="80000"/>
              </a:lnSpc>
            </a:pPr>
            <a:endParaRPr lang="en-GB" sz="2400" dirty="0">
              <a:latin typeface="Assistant" pitchFamily="2"/>
            </a:endParaRPr>
          </a:p>
          <a:p>
            <a:pPr marL="0" lvl="0" indent="0">
              <a:lnSpc>
                <a:spcPct val="80000"/>
              </a:lnSpc>
              <a:buNone/>
            </a:pPr>
            <a:endParaRPr lang="en-GB" sz="1200" dirty="0">
              <a:latin typeface="Assistant" pitchFamily="2"/>
            </a:endParaRPr>
          </a:p>
          <a:p>
            <a:pPr lvl="0">
              <a:lnSpc>
                <a:spcPct val="80000"/>
              </a:lnSpc>
            </a:pPr>
            <a:r>
              <a:rPr lang="en-GB" sz="2400" dirty="0">
                <a:latin typeface="Assistant" pitchFamily="2"/>
              </a:rPr>
              <a:t>Black and South Asian people are younger at point of dementia diagnosis, have less survival time and die at a younger age</a:t>
            </a:r>
          </a:p>
          <a:p>
            <a:pPr marL="0" lvl="0" indent="0">
              <a:lnSpc>
                <a:spcPct val="80000"/>
              </a:lnSpc>
              <a:buNone/>
            </a:pPr>
            <a:endParaRPr lang="en-GB" sz="1200" dirty="0">
              <a:latin typeface="Assistant" pitchFamily="2"/>
            </a:endParaRPr>
          </a:p>
          <a:p>
            <a:pPr>
              <a:lnSpc>
                <a:spcPct val="80000"/>
              </a:lnSpc>
            </a:pPr>
            <a:r>
              <a:rPr lang="en-GB" sz="2400" dirty="0">
                <a:latin typeface="Assistant" pitchFamily="2"/>
              </a:rPr>
              <a:t>25,000 people from Black, Asian and minority ethnic communities have dementia – this is predicted to double by 2026 – with the greatest increase expected in South Asian communities</a:t>
            </a:r>
          </a:p>
          <a:p>
            <a:pPr>
              <a:lnSpc>
                <a:spcPct val="80000"/>
              </a:lnSpc>
            </a:pPr>
            <a:endParaRPr lang="en-GB" sz="2400" dirty="0">
              <a:latin typeface="Assistant" pitchFamily="2"/>
            </a:endParaRPr>
          </a:p>
          <a:p>
            <a:pPr lvl="0">
              <a:lnSpc>
                <a:spcPct val="80000"/>
              </a:lnSpc>
            </a:pPr>
            <a:r>
              <a:rPr lang="en-GB" sz="2400" dirty="0">
                <a:solidFill>
                  <a:srgbClr val="212121"/>
                </a:solidFill>
                <a:latin typeface="Assistant" pitchFamily="2"/>
              </a:rPr>
              <a:t>Socioeconomic deprivation in England and Wales is associated with increased dementia mortality, younger age at death with dementia, and poorer access to specialist diagnosis</a:t>
            </a:r>
          </a:p>
          <a:p>
            <a:pPr marL="0" lvl="0" indent="0">
              <a:lnSpc>
                <a:spcPct val="50000"/>
              </a:lnSpc>
              <a:buNone/>
            </a:pPr>
            <a:r>
              <a:rPr lang="en-GB" sz="2400" dirty="0">
                <a:latin typeface="Assistant" pitchFamily="2"/>
              </a:rPr>
              <a:t>(</a:t>
            </a:r>
            <a:r>
              <a:rPr lang="en-GB" sz="2400" dirty="0" err="1">
                <a:latin typeface="Assistant" pitchFamily="2"/>
              </a:rPr>
              <a:t>Mukadam</a:t>
            </a:r>
            <a:r>
              <a:rPr lang="en-GB" sz="2400" dirty="0">
                <a:latin typeface="Assistant" pitchFamily="2"/>
              </a:rPr>
              <a:t> </a:t>
            </a:r>
            <a:r>
              <a:rPr lang="en-GB" sz="2400" i="1" dirty="0">
                <a:latin typeface="Assistant" pitchFamily="2"/>
              </a:rPr>
              <a:t>et al</a:t>
            </a:r>
            <a:r>
              <a:rPr lang="en-GB" sz="2400" dirty="0">
                <a:latin typeface="Assistant" pitchFamily="2"/>
              </a:rPr>
              <a:t>., 2022, </a:t>
            </a:r>
            <a:r>
              <a:rPr lang="en-GB" sz="2400" dirty="0" err="1">
                <a:latin typeface="Assistant" pitchFamily="2"/>
              </a:rPr>
              <a:t>Shiekh</a:t>
            </a:r>
            <a:r>
              <a:rPr lang="en-GB" sz="2400" dirty="0">
                <a:latin typeface="Assistant" pitchFamily="2"/>
              </a:rPr>
              <a:t> et al., 2020, </a:t>
            </a:r>
            <a:r>
              <a:rPr lang="en-GB" sz="2400" dirty="0" err="1">
                <a:latin typeface="Assistant" pitchFamily="2"/>
              </a:rPr>
              <a:t>Jitlal</a:t>
            </a:r>
            <a:r>
              <a:rPr lang="en-GB" sz="2400" dirty="0">
                <a:latin typeface="Assistant" pitchFamily="2"/>
              </a:rPr>
              <a:t> et al., 2021)</a:t>
            </a:r>
          </a:p>
          <a:p>
            <a:pPr marL="0" lvl="0" indent="0">
              <a:lnSpc>
                <a:spcPct val="50000"/>
              </a:lnSpc>
              <a:buNone/>
            </a:pPr>
            <a:endParaRPr lang="en-GB" sz="2400" dirty="0">
              <a:latin typeface="Assistant" pitchFamily="2"/>
            </a:endParaRPr>
          </a:p>
          <a:p>
            <a:pPr>
              <a:lnSpc>
                <a:spcPct val="50000"/>
              </a:lnSpc>
            </a:pPr>
            <a:r>
              <a:rPr lang="en-GB" sz="2400" dirty="0">
                <a:latin typeface="Assistant" pitchFamily="2"/>
              </a:rPr>
              <a:t>Disparities with reablement services.</a:t>
            </a:r>
          </a:p>
          <a:p>
            <a:endParaRPr lang="en-GB" dirty="0"/>
          </a:p>
        </p:txBody>
      </p:sp>
    </p:spTree>
    <p:extLst>
      <p:ext uri="{BB962C8B-B14F-4D97-AF65-F5344CB8AC3E}">
        <p14:creationId xmlns:p14="http://schemas.microsoft.com/office/powerpoint/2010/main" val="31986848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Multiple long term conditions, age and inequalities</a:t>
            </a:r>
          </a:p>
        </p:txBody>
      </p:sp>
      <p:sp>
        <p:nvSpPr>
          <p:cNvPr id="3" name="Text Placeholder 2"/>
          <p:cNvSpPr>
            <a:spLocks noGrp="1"/>
          </p:cNvSpPr>
          <p:nvPr>
            <p:ph type="body" sz="quarter" idx="10"/>
          </p:nvPr>
        </p:nvSpPr>
        <p:spPr/>
        <p:txBody>
          <a:bodyPr>
            <a:normAutofit fontScale="92500" lnSpcReduction="10000"/>
          </a:bodyPr>
          <a:lstStyle/>
          <a:p>
            <a:pPr marL="0" indent="0">
              <a:buNone/>
            </a:pPr>
            <a:endParaRPr lang="en-GB" sz="2400" dirty="0">
              <a:latin typeface="Assistant" pitchFamily="2" charset="-79"/>
              <a:cs typeface="Assistant" pitchFamily="2" charset="-79"/>
            </a:endParaRPr>
          </a:p>
          <a:p>
            <a:pPr marL="0" indent="0">
              <a:buNone/>
            </a:pPr>
            <a:endParaRPr lang="en-GB" sz="2400" dirty="0">
              <a:latin typeface="Assistant" pitchFamily="2" charset="-79"/>
              <a:cs typeface="Assistant" pitchFamily="2" charset="-79"/>
            </a:endParaRPr>
          </a:p>
          <a:p>
            <a:pPr marL="0" indent="0">
              <a:buNone/>
            </a:pPr>
            <a:endParaRPr lang="en-GB" sz="2400" dirty="0">
              <a:latin typeface="Assistant" pitchFamily="2" charset="-79"/>
              <a:cs typeface="Assistant" pitchFamily="2" charset="-79"/>
            </a:endParaRPr>
          </a:p>
          <a:p>
            <a:r>
              <a:rPr lang="en-GB" sz="2400" dirty="0">
                <a:latin typeface="Assistant" pitchFamily="2" charset="-79"/>
                <a:cs typeface="Assistant" pitchFamily="2" charset="-79"/>
              </a:rPr>
              <a:t>Risk of long term condition increases with age</a:t>
            </a:r>
          </a:p>
          <a:p>
            <a:endParaRPr lang="en-GB" sz="2400" dirty="0">
              <a:latin typeface="Assistant" pitchFamily="2" charset="-79"/>
              <a:cs typeface="Assistant" pitchFamily="2" charset="-79"/>
            </a:endParaRPr>
          </a:p>
          <a:p>
            <a:r>
              <a:rPr lang="en-GB" sz="2400" dirty="0">
                <a:latin typeface="Assistant" pitchFamily="2" charset="-79"/>
                <a:cs typeface="Assistant" pitchFamily="2" charset="-79"/>
              </a:rPr>
              <a:t>Ethnic inequalities in Multiple Long Term Conditions emerge by middle age. Most </a:t>
            </a:r>
            <a:r>
              <a:rPr lang="en-GB" sz="2400" dirty="0" err="1">
                <a:latin typeface="Assistant" pitchFamily="2" charset="-79"/>
                <a:cs typeface="Assistant" pitchFamily="2" charset="-79"/>
              </a:rPr>
              <a:t>minoritised</a:t>
            </a:r>
            <a:r>
              <a:rPr lang="en-GB" sz="2400" dirty="0">
                <a:latin typeface="Assistant" pitchFamily="2" charset="-79"/>
                <a:cs typeface="Assistant" pitchFamily="2" charset="-79"/>
              </a:rPr>
              <a:t> ethnic people age 45 years and above had higher prevalence of MLTCs than people of white British ethnicity. These ethnic inequalities extended into later life as older Indian, Pakistani, Black Caribbean and people of Other ethnicity were found to be at an increased risk of MLTCs when compared to older white British people (</a:t>
            </a:r>
            <a:r>
              <a:rPr lang="en-GB" sz="2400" dirty="0" err="1">
                <a:latin typeface="Assistant" pitchFamily="2" charset="-79"/>
                <a:cs typeface="Assistant" pitchFamily="2" charset="-79"/>
              </a:rPr>
              <a:t>Hayanga</a:t>
            </a:r>
            <a:r>
              <a:rPr lang="en-GB" sz="2400" dirty="0">
                <a:latin typeface="Assistant" pitchFamily="2" charset="-79"/>
                <a:cs typeface="Assistant" pitchFamily="2" charset="-79"/>
              </a:rPr>
              <a:t> et al (2022)</a:t>
            </a:r>
          </a:p>
          <a:p>
            <a:endParaRPr lang="en-GB" sz="2400" dirty="0">
              <a:latin typeface="Assistant" pitchFamily="2" charset="-79"/>
              <a:cs typeface="Assistant" pitchFamily="2" charset="-79"/>
            </a:endParaRPr>
          </a:p>
          <a:p>
            <a:r>
              <a:rPr lang="en-GB" sz="2400" dirty="0">
                <a:latin typeface="Assistant" pitchFamily="2" charset="-79"/>
                <a:cs typeface="Assistant" pitchFamily="2" charset="-79"/>
              </a:rPr>
              <a:t>Inequalities in health related quality of life with older ethnic minority adults associated with a decrease in life expectancy, with estimates of disability-free life expectancy being 10 years lower for Bangladeshi men and 12 years lower for Pakistani women than white British counterparts (Watkinson et al, 2023)</a:t>
            </a:r>
          </a:p>
        </p:txBody>
      </p:sp>
    </p:spTree>
    <p:extLst>
      <p:ext uri="{BB962C8B-B14F-4D97-AF65-F5344CB8AC3E}">
        <p14:creationId xmlns:p14="http://schemas.microsoft.com/office/powerpoint/2010/main" val="29741748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AC7B07-47CF-0336-CBB2-09D61A2C655C}"/>
              </a:ext>
            </a:extLst>
          </p:cNvPr>
          <p:cNvSpPr>
            <a:spLocks noGrp="1"/>
          </p:cNvSpPr>
          <p:nvPr>
            <p:ph type="title"/>
          </p:nvPr>
        </p:nvSpPr>
        <p:spPr/>
        <p:txBody>
          <a:bodyPr/>
          <a:lstStyle/>
          <a:p>
            <a:r>
              <a:rPr lang="en-GB" dirty="0"/>
              <a:t>Action to address inequalities</a:t>
            </a:r>
          </a:p>
        </p:txBody>
      </p:sp>
      <p:sp>
        <p:nvSpPr>
          <p:cNvPr id="3" name="Text Placeholder 2">
            <a:extLst>
              <a:ext uri="{FF2B5EF4-FFF2-40B4-BE49-F238E27FC236}">
                <a16:creationId xmlns:a16="http://schemas.microsoft.com/office/drawing/2014/main" id="{48BB0D43-1511-6448-FEBB-557A4BBD7A43}"/>
              </a:ext>
            </a:extLst>
          </p:cNvPr>
          <p:cNvSpPr>
            <a:spLocks noGrp="1"/>
          </p:cNvSpPr>
          <p:nvPr>
            <p:ph type="body" sz="quarter" idx="10"/>
          </p:nvPr>
        </p:nvSpPr>
        <p:spPr/>
        <p:txBody>
          <a:bodyPr>
            <a:normAutofit/>
          </a:bodyPr>
          <a:lstStyle/>
          <a:p>
            <a:endParaRPr lang="en-GB" dirty="0"/>
          </a:p>
          <a:p>
            <a:endParaRPr lang="en-GB" dirty="0"/>
          </a:p>
          <a:p>
            <a:pPr marL="0" indent="0">
              <a:buNone/>
            </a:pPr>
            <a:r>
              <a:rPr lang="en-GB" sz="2400" dirty="0">
                <a:latin typeface="Assistant" pitchFamily="2" charset="-79"/>
                <a:cs typeface="Assistant" pitchFamily="2" charset="-79"/>
              </a:rPr>
              <a:t>Overall, </a:t>
            </a:r>
            <a:r>
              <a:rPr lang="en-GB" sz="2400" dirty="0">
                <a:effectLst/>
                <a:latin typeface="Assistant" pitchFamily="2" charset="-79"/>
                <a:ea typeface="Calibri" panose="020F0502020204030204" pitchFamily="34" charset="0"/>
                <a:cs typeface="Assistant" pitchFamily="2" charset="-79"/>
              </a:rPr>
              <a:t>policy changes are need to improve equity of socioeconomic opportunity and access to services for older adults from minority ethnic groups</a:t>
            </a:r>
            <a:endParaRPr lang="en-GB" sz="2400" dirty="0">
              <a:latin typeface="Assistant" pitchFamily="2" charset="-79"/>
              <a:cs typeface="Assistant" pitchFamily="2" charset="-79"/>
            </a:endParaRPr>
          </a:p>
          <a:p>
            <a:r>
              <a:rPr lang="en-GB" sz="2400" dirty="0">
                <a:effectLst/>
                <a:latin typeface="Assistant" pitchFamily="2" charset="-79"/>
                <a:ea typeface="Calibri" panose="020F0502020204030204" pitchFamily="34" charset="0"/>
                <a:cs typeface="Assistant" pitchFamily="2" charset="-79"/>
              </a:rPr>
              <a:t>Further research to understand the drivers of inequalities – address challenges to inclusion in research.</a:t>
            </a:r>
          </a:p>
          <a:p>
            <a:r>
              <a:rPr lang="en-GB" sz="2400" dirty="0">
                <a:latin typeface="Assistant" pitchFamily="2" charset="-79"/>
                <a:cs typeface="Assistant" pitchFamily="2" charset="-79"/>
              </a:rPr>
              <a:t>Better data needs to be collected e.g. recording of ethnicity (and relevance throughout the life course) and used to inform practice </a:t>
            </a:r>
          </a:p>
          <a:p>
            <a:r>
              <a:rPr lang="en-GB" sz="2400" dirty="0">
                <a:latin typeface="Assistant" pitchFamily="2" charset="-79"/>
                <a:cs typeface="Assistant" pitchFamily="2" charset="-79"/>
              </a:rPr>
              <a:t>Black and Asian led voluntary organisations are often at the forefront of addressing needs of Black, Asian and minority ethnic older people but need better resourcing.</a:t>
            </a:r>
          </a:p>
          <a:p>
            <a:pPr lvl="0"/>
            <a:r>
              <a:rPr lang="en-GB" sz="2400" dirty="0">
                <a:latin typeface="Assistant" pitchFamily="2" charset="-79"/>
                <a:cs typeface="Assistant" pitchFamily="2" charset="-79"/>
              </a:rPr>
              <a:t>More collaborative working between health and care services, voluntary sector and local authorities to create whole system change - </a:t>
            </a:r>
            <a:r>
              <a:rPr lang="en-GB" sz="2400" dirty="0">
                <a:latin typeface="Assistant" pitchFamily="2" charset="-79"/>
                <a:cs typeface="Assistant" pitchFamily="2" charset="-79"/>
                <a:hlinkClick r:id="rId2">
                  <a:extLst>
                    <a:ext uri="{A12FA001-AC4F-418D-AE19-62706E023703}">
                      <ahyp:hlinkClr xmlns:ahyp="http://schemas.microsoft.com/office/drawing/2018/hyperlinkcolor" val="tx"/>
                    </a:ext>
                  </a:extLst>
                </a:hlinkClick>
              </a:rPr>
              <a:t>Leeds Dementia Partnership</a:t>
            </a:r>
            <a:endParaRPr lang="en-GB" sz="2400" dirty="0">
              <a:latin typeface="Assistant" pitchFamily="2" charset="-79"/>
              <a:cs typeface="Assistant" pitchFamily="2" charset="-79"/>
            </a:endParaRPr>
          </a:p>
          <a:p>
            <a:endParaRPr lang="en-GB" dirty="0"/>
          </a:p>
        </p:txBody>
      </p:sp>
    </p:spTree>
    <p:extLst>
      <p:ext uri="{BB962C8B-B14F-4D97-AF65-F5344CB8AC3E}">
        <p14:creationId xmlns:p14="http://schemas.microsoft.com/office/powerpoint/2010/main" val="58301990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More information</a:t>
            </a:r>
          </a:p>
        </p:txBody>
      </p:sp>
      <p:sp>
        <p:nvSpPr>
          <p:cNvPr id="3" name="Text Placeholder 2"/>
          <p:cNvSpPr>
            <a:spLocks noGrp="1"/>
          </p:cNvSpPr>
          <p:nvPr>
            <p:ph type="body" sz="quarter" idx="10"/>
          </p:nvPr>
        </p:nvSpPr>
        <p:spPr>
          <a:xfrm>
            <a:off x="161925" y="547458"/>
            <a:ext cx="5934075" cy="4881792"/>
          </a:xfrm>
        </p:spPr>
        <p:txBody>
          <a:bodyPr>
            <a:normAutofit/>
          </a:bodyPr>
          <a:lstStyle/>
          <a:p>
            <a:pPr marL="0" indent="0">
              <a:buNone/>
            </a:pPr>
            <a:endParaRPr lang="en-GB" dirty="0">
              <a:latin typeface="Assistant" pitchFamily="2" charset="-79"/>
              <a:cs typeface="Assistant" pitchFamily="2" charset="-79"/>
            </a:endParaRPr>
          </a:p>
          <a:p>
            <a:endParaRPr lang="en-GB" dirty="0"/>
          </a:p>
        </p:txBody>
      </p:sp>
      <p:pic>
        <p:nvPicPr>
          <p:cNvPr id="4" name="Picture 3">
            <a:extLst>
              <a:ext uri="{FF2B5EF4-FFF2-40B4-BE49-F238E27FC236}">
                <a16:creationId xmlns:a16="http://schemas.microsoft.com/office/drawing/2014/main" id="{BA9AB3D6-21DF-D5B5-1B62-AB3B408AC6C3}"/>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999942" y="1870585"/>
            <a:ext cx="2966937" cy="1943100"/>
          </a:xfrm>
          <a:prstGeom prst="rect">
            <a:avLst/>
          </a:prstGeom>
          <a:noFill/>
          <a:ln>
            <a:noFill/>
          </a:ln>
        </p:spPr>
      </p:pic>
      <p:pic>
        <p:nvPicPr>
          <p:cNvPr id="6" name="Picture 5">
            <a:extLst>
              <a:ext uri="{FF2B5EF4-FFF2-40B4-BE49-F238E27FC236}">
                <a16:creationId xmlns:a16="http://schemas.microsoft.com/office/drawing/2014/main" id="{7824C672-98A7-48AA-F242-4E6AE97F9A5C}"/>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289259" y="547457"/>
            <a:ext cx="2438400" cy="2428875"/>
          </a:xfrm>
          <a:prstGeom prst="rect">
            <a:avLst/>
          </a:prstGeom>
          <a:noFill/>
          <a:ln>
            <a:noFill/>
          </a:ln>
        </p:spPr>
      </p:pic>
      <p:pic>
        <p:nvPicPr>
          <p:cNvPr id="7" name="Picture 6">
            <a:extLst>
              <a:ext uri="{FF2B5EF4-FFF2-40B4-BE49-F238E27FC236}">
                <a16:creationId xmlns:a16="http://schemas.microsoft.com/office/drawing/2014/main" id="{EC1F0122-712C-ACB7-E11E-687177B9FCD6}"/>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096000" y="3386057"/>
            <a:ext cx="3135549" cy="2014146"/>
          </a:xfrm>
          <a:prstGeom prst="rect">
            <a:avLst/>
          </a:prstGeom>
          <a:noFill/>
          <a:ln>
            <a:noFill/>
          </a:ln>
        </p:spPr>
      </p:pic>
      <p:sp>
        <p:nvSpPr>
          <p:cNvPr id="5" name="TextBox 4">
            <a:extLst>
              <a:ext uri="{FF2B5EF4-FFF2-40B4-BE49-F238E27FC236}">
                <a16:creationId xmlns:a16="http://schemas.microsoft.com/office/drawing/2014/main" id="{B4061E7C-64A5-9BDF-732C-EBF5D4572D0B}"/>
              </a:ext>
            </a:extLst>
          </p:cNvPr>
          <p:cNvSpPr txBox="1"/>
          <p:nvPr/>
        </p:nvSpPr>
        <p:spPr>
          <a:xfrm>
            <a:off x="669956" y="941560"/>
            <a:ext cx="5278171" cy="4031873"/>
          </a:xfrm>
          <a:prstGeom prst="rect">
            <a:avLst/>
          </a:prstGeom>
          <a:noFill/>
        </p:spPr>
        <p:txBody>
          <a:bodyPr wrap="square" rtlCol="0">
            <a:spAutoFit/>
          </a:bodyPr>
          <a:lstStyle/>
          <a:p>
            <a:pPr marL="0" indent="0" algn="ctr">
              <a:buNone/>
            </a:pPr>
            <a:endParaRPr lang="en-GB" sz="2000" dirty="0">
              <a:latin typeface="Assistant" pitchFamily="2" charset="-79"/>
              <a:cs typeface="Assistant" pitchFamily="2" charset="-79"/>
            </a:endParaRPr>
          </a:p>
          <a:p>
            <a:pPr marL="0" indent="0" algn="ctr">
              <a:buNone/>
            </a:pPr>
            <a:endParaRPr lang="en-GB" sz="2000" dirty="0">
              <a:latin typeface="Assistant" pitchFamily="2" charset="-79"/>
              <a:cs typeface="Assistant" pitchFamily="2" charset="-79"/>
            </a:endParaRPr>
          </a:p>
          <a:p>
            <a:pPr marL="0" indent="0" algn="ctr">
              <a:buNone/>
            </a:pPr>
            <a:endParaRPr lang="en-GB" sz="2000" dirty="0">
              <a:latin typeface="Assistant" pitchFamily="2" charset="-79"/>
              <a:cs typeface="Assistant" pitchFamily="2" charset="-79"/>
            </a:endParaRPr>
          </a:p>
          <a:p>
            <a:pPr marL="0" indent="0" algn="ctr">
              <a:buNone/>
            </a:pPr>
            <a:r>
              <a:rPr lang="en-GB" sz="2000" dirty="0">
                <a:latin typeface="Assistant" pitchFamily="2" charset="-79"/>
                <a:cs typeface="Assistant" pitchFamily="2" charset="-79"/>
              </a:rPr>
              <a:t>Please visit our website for more information and sign up to our newsletter</a:t>
            </a:r>
          </a:p>
          <a:p>
            <a:pPr marL="0" indent="0" algn="ctr">
              <a:buNone/>
            </a:pPr>
            <a:r>
              <a:rPr lang="en-GB" sz="2000" dirty="0">
                <a:latin typeface="Assistant" pitchFamily="2" charset="-79"/>
                <a:cs typeface="Assistant" pitchFamily="2" charset="-79"/>
                <a:hlinkClick r:id="rId5"/>
              </a:rPr>
              <a:t>www.raceequalityfoundation.org.uk</a:t>
            </a:r>
            <a:endParaRPr lang="en-GB" sz="2000" dirty="0">
              <a:latin typeface="Assistant" pitchFamily="2" charset="-79"/>
              <a:cs typeface="Assistant" pitchFamily="2" charset="-79"/>
            </a:endParaRPr>
          </a:p>
          <a:p>
            <a:pPr marL="0" indent="0" algn="ctr">
              <a:buNone/>
            </a:pPr>
            <a:endParaRPr lang="en-GB" sz="2000" dirty="0">
              <a:latin typeface="Assistant" pitchFamily="2" charset="-79"/>
              <a:cs typeface="Assistant" pitchFamily="2" charset="-79"/>
            </a:endParaRPr>
          </a:p>
          <a:p>
            <a:pPr marL="0" indent="0" algn="ctr">
              <a:buNone/>
            </a:pPr>
            <a:endParaRPr lang="en-GB" sz="2000" dirty="0">
              <a:latin typeface="Assistant" pitchFamily="2" charset="-79"/>
              <a:cs typeface="Assistant" pitchFamily="2" charset="-79"/>
            </a:endParaRPr>
          </a:p>
          <a:p>
            <a:pPr marL="0" indent="0" algn="ctr">
              <a:buNone/>
            </a:pPr>
            <a:r>
              <a:rPr lang="en-GB" sz="2000" dirty="0">
                <a:latin typeface="Assistant" pitchFamily="2" charset="-79"/>
                <a:cs typeface="Assistant" pitchFamily="2" charset="-79"/>
              </a:rPr>
              <a:t>Also sign up to the Health Equals campaign at:</a:t>
            </a:r>
          </a:p>
          <a:p>
            <a:pPr marL="0" indent="0" algn="ctr">
              <a:buNone/>
            </a:pPr>
            <a:r>
              <a:rPr lang="en-GB" sz="2000" dirty="0">
                <a:latin typeface="Assistant" pitchFamily="2" charset="-79"/>
                <a:cs typeface="Assistant" pitchFamily="2" charset="-79"/>
                <a:hlinkClick r:id="rId6"/>
              </a:rPr>
              <a:t>https://healthequals.org.uk/</a:t>
            </a:r>
            <a:endParaRPr lang="en-GB" sz="2000" dirty="0">
              <a:latin typeface="Assistant" pitchFamily="2" charset="-79"/>
              <a:cs typeface="Assistant" pitchFamily="2" charset="-79"/>
            </a:endParaRPr>
          </a:p>
          <a:p>
            <a:pPr marL="0" indent="0" algn="ctr">
              <a:buNone/>
            </a:pPr>
            <a:endParaRPr lang="en-GB" sz="2000" dirty="0">
              <a:latin typeface="Assistant" pitchFamily="2" charset="-79"/>
              <a:cs typeface="Assistant" pitchFamily="2" charset="-79"/>
            </a:endParaRPr>
          </a:p>
          <a:p>
            <a:pPr marL="0" indent="0" algn="ctr">
              <a:buNone/>
            </a:pPr>
            <a:endParaRPr lang="en-GB" dirty="0">
              <a:latin typeface="Assistant" pitchFamily="2" charset="-79"/>
              <a:cs typeface="Assistant" pitchFamily="2" charset="-79"/>
            </a:endParaRPr>
          </a:p>
          <a:p>
            <a:endParaRPr lang="en-GB" dirty="0"/>
          </a:p>
        </p:txBody>
      </p:sp>
    </p:spTree>
    <p:extLst>
      <p:ext uri="{BB962C8B-B14F-4D97-AF65-F5344CB8AC3E}">
        <p14:creationId xmlns:p14="http://schemas.microsoft.com/office/powerpoint/2010/main" val="323917650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Gallery</Template>
  <TotalTime>663</TotalTime>
  <Words>753</Words>
  <Application>Microsoft Office PowerPoint</Application>
  <PresentationFormat>Widescreen</PresentationFormat>
  <Paragraphs>84</Paragraphs>
  <Slides>11</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11</vt:i4>
      </vt:variant>
    </vt:vector>
  </HeadingPairs>
  <TitlesOfParts>
    <vt:vector size="17" baseType="lpstr">
      <vt:lpstr>Arial</vt:lpstr>
      <vt:lpstr>Assistant</vt:lpstr>
      <vt:lpstr>Calibri</vt:lpstr>
      <vt:lpstr>Calibri Light</vt:lpstr>
      <vt:lpstr>Yanone Kaffeesatz</vt:lpstr>
      <vt:lpstr>Office Theme</vt:lpstr>
      <vt:lpstr>Black, Asian and minority ethnic older people and inequalities</vt:lpstr>
      <vt:lpstr>Race Equality Foundation – who we are?</vt:lpstr>
      <vt:lpstr>Outline</vt:lpstr>
      <vt:lpstr>Breakdown of older people</vt:lpstr>
      <vt:lpstr>Intersectional issues</vt:lpstr>
      <vt:lpstr>Work and no play? </vt:lpstr>
      <vt:lpstr>Health conditions and ethnicity</vt:lpstr>
      <vt:lpstr>Dementia research and Black, Asian and minority ethnic communities</vt:lpstr>
      <vt:lpstr>Multiple long term conditions, age and inequalities</vt:lpstr>
      <vt:lpstr>Action to address inequalities</vt:lpstr>
      <vt:lpstr>More information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account</dc:creator>
  <cp:lastModifiedBy>Tracey Bignall</cp:lastModifiedBy>
  <cp:revision>12</cp:revision>
  <dcterms:created xsi:type="dcterms:W3CDTF">2022-09-09T17:02:03Z</dcterms:created>
  <dcterms:modified xsi:type="dcterms:W3CDTF">2023-04-27T13:44:42Z</dcterms:modified>
</cp:coreProperties>
</file>