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0.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1.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2.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3.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4.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5.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6.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7.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18.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19.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0.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21.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22.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23.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681" r:id="rId2"/>
  </p:sldMasterIdLst>
  <p:notesMasterIdLst>
    <p:notesMasterId r:id="rId28"/>
  </p:notesMasterIdLst>
  <p:sldIdLst>
    <p:sldId id="404" r:id="rId3"/>
    <p:sldId id="257" r:id="rId4"/>
    <p:sldId id="410" r:id="rId5"/>
    <p:sldId id="487" r:id="rId6"/>
    <p:sldId id="294" r:id="rId7"/>
    <p:sldId id="511" r:id="rId8"/>
    <p:sldId id="510" r:id="rId9"/>
    <p:sldId id="512" r:id="rId10"/>
    <p:sldId id="477" r:id="rId11"/>
    <p:sldId id="480" r:id="rId12"/>
    <p:sldId id="508" r:id="rId13"/>
    <p:sldId id="505" r:id="rId14"/>
    <p:sldId id="491" r:id="rId15"/>
    <p:sldId id="500" r:id="rId16"/>
    <p:sldId id="501" r:id="rId17"/>
    <p:sldId id="336" r:id="rId18"/>
    <p:sldId id="502" r:id="rId19"/>
    <p:sldId id="339" r:id="rId20"/>
    <p:sldId id="338" r:id="rId21"/>
    <p:sldId id="345" r:id="rId22"/>
    <p:sldId id="503" r:id="rId23"/>
    <p:sldId id="504" r:id="rId24"/>
    <p:sldId id="458" r:id="rId25"/>
    <p:sldId id="427" r:id="rId26"/>
    <p:sldId id="46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4CAD03"/>
    <a:srgbClr val="AADF5E"/>
    <a:srgbClr val="77F0F3"/>
    <a:srgbClr val="83B5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E4BF42-9B39-4E6A-9880-9F0F7D7FF095}" v="49" dt="2023-04-27T15:05:21.1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806" autoAdjust="0"/>
    <p:restoredTop sz="94697" autoAdjust="0"/>
  </p:normalViewPr>
  <p:slideViewPr>
    <p:cSldViewPr snapToGrid="0">
      <p:cViewPr varScale="1">
        <p:scale>
          <a:sx n="68" d="100"/>
          <a:sy n="68" d="100"/>
        </p:scale>
        <p:origin x="88" y="328"/>
      </p:cViewPr>
      <p:guideLst/>
    </p:cSldViewPr>
  </p:slideViewPr>
  <p:outlineViewPr>
    <p:cViewPr>
      <p:scale>
        <a:sx n="33" d="100"/>
        <a:sy n="33" d="100"/>
      </p:scale>
      <p:origin x="0" y="-2190"/>
    </p:cViewPr>
  </p:outlineViewPr>
  <p:notesTextViewPr>
    <p:cViewPr>
      <p:scale>
        <a:sx n="1" d="1"/>
        <a:sy n="1" d="1"/>
      </p:scale>
      <p:origin x="0" y="0"/>
    </p:cViewPr>
  </p:notesTextViewPr>
  <p:notesViewPr>
    <p:cSldViewPr snapToGrid="0">
      <p:cViewPr varScale="1">
        <p:scale>
          <a:sx n="77" d="100"/>
          <a:sy n="77" d="100"/>
        </p:scale>
        <p:origin x="3120" y="11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IE" sz="2400" b="1" i="0" u="none" strike="noStrike" baseline="0" dirty="0">
                <a:solidFill>
                  <a:sysClr val="windowText" lastClr="000000"/>
                </a:solidFill>
              </a:rPr>
              <a:t>EU: Population of people with disabilities, 2019 </a:t>
            </a:r>
            <a:endParaRPr lang="en-IE" sz="2400" b="1" dirty="0">
              <a:solidFill>
                <a:sysClr val="windowText" lastClr="000000"/>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463-450A-885E-CC07E8015BBF}"/>
              </c:ext>
            </c:extLst>
          </c:dPt>
          <c:dPt>
            <c:idx val="1"/>
            <c:bubble3D val="0"/>
            <c:spPr>
              <a:solidFill>
                <a:srgbClr val="FF33CC"/>
              </a:solidFill>
              <a:ln w="19050">
                <a:solidFill>
                  <a:schemeClr val="lt1"/>
                </a:solidFill>
              </a:ln>
              <a:effectLst/>
            </c:spPr>
            <c:extLst>
              <c:ext xmlns:c16="http://schemas.microsoft.com/office/drawing/2014/chart" uri="{C3380CC4-5D6E-409C-BE32-E72D297353CC}">
                <c16:uniqueId val="{00000003-2463-450A-885E-CC07E8015BBF}"/>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Sheet1!$F$5:$F$6</c:f>
              <c:strCache>
                <c:ptCount val="2"/>
                <c:pt idx="0">
                  <c:v>PWD 16-64</c:v>
                </c:pt>
                <c:pt idx="1">
                  <c:v>PWD 65+</c:v>
                </c:pt>
              </c:strCache>
            </c:strRef>
          </c:cat>
          <c:val>
            <c:numRef>
              <c:f>Sheet1!$G$5:$G$6</c:f>
              <c:numCache>
                <c:formatCode>0%</c:formatCode>
                <c:ptCount val="2"/>
                <c:pt idx="0">
                  <c:v>0.52486732459910823</c:v>
                </c:pt>
                <c:pt idx="1">
                  <c:v>0.47513267540089177</c:v>
                </c:pt>
              </c:numCache>
            </c:numRef>
          </c:val>
          <c:extLst>
            <c:ext xmlns:c16="http://schemas.microsoft.com/office/drawing/2014/chart" uri="{C3380CC4-5D6E-409C-BE32-E72D297353CC}">
              <c16:uniqueId val="{00000004-2463-450A-885E-CC07E8015BB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image" Target="../media/image6.png"/></Relationships>
</file>

<file path=ppt/diagrams/_rels/data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image" Target="../media/image11.png"/></Relationships>
</file>

<file path=ppt/diagrams/_rels/drawing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image" Target="../media/image6.png"/></Relationships>
</file>

<file path=ppt/diagrams/_rels/drawing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6A30BE-3378-43EE-AD11-CEA62999C30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IE"/>
        </a:p>
      </dgm:t>
    </dgm:pt>
    <dgm:pt modelId="{84974B0E-453F-4497-AA86-3F739A89DCCD}">
      <dgm:prSet phldrT="[Text]" custT="1"/>
      <dgm:spPr/>
      <dgm:t>
        <a:bodyPr/>
        <a:lstStyle/>
        <a:p>
          <a:r>
            <a:rPr lang="en-IE" sz="3200" b="1" dirty="0">
              <a:solidFill>
                <a:schemeClr val="accent1">
                  <a:lumMod val="40000"/>
                  <a:lumOff val="60000"/>
                </a:schemeClr>
              </a:solidFill>
            </a:rPr>
            <a:t>Background: </a:t>
          </a:r>
          <a:r>
            <a:rPr lang="en-IE" sz="3200" b="1" dirty="0">
              <a:solidFill>
                <a:schemeClr val="tx1"/>
              </a:solidFill>
            </a:rPr>
            <a:t>Disability and Ageing</a:t>
          </a:r>
        </a:p>
      </dgm:t>
    </dgm:pt>
    <dgm:pt modelId="{A1A8628B-BE5B-477B-84F3-7940D3BC58D0}" type="parTrans" cxnId="{2E76F7B6-8563-415C-B738-6D89160E9A5E}">
      <dgm:prSet/>
      <dgm:spPr/>
      <dgm:t>
        <a:bodyPr/>
        <a:lstStyle/>
        <a:p>
          <a:endParaRPr lang="en-IE"/>
        </a:p>
      </dgm:t>
    </dgm:pt>
    <dgm:pt modelId="{36A08962-9E93-4F07-8E12-D19DFF658F06}" type="sibTrans" cxnId="{2E76F7B6-8563-415C-B738-6D89160E9A5E}">
      <dgm:prSet/>
      <dgm:spPr/>
      <dgm:t>
        <a:bodyPr/>
        <a:lstStyle/>
        <a:p>
          <a:pPr>
            <a:lnSpc>
              <a:spcPct val="100000"/>
            </a:lnSpc>
          </a:pPr>
          <a:endParaRPr lang="en-IE"/>
        </a:p>
      </dgm:t>
    </dgm:pt>
    <dgm:pt modelId="{8FFA3D71-EF3C-4849-A1A8-30943630A3AA}">
      <dgm:prSet phldrT="[Text]" custT="1"/>
      <dgm:spPr/>
      <dgm:t>
        <a:bodyPr/>
        <a:lstStyle/>
        <a:p>
          <a:r>
            <a:rPr lang="en-IE" sz="3200" b="1" dirty="0">
              <a:solidFill>
                <a:schemeClr val="accent2">
                  <a:lumMod val="60000"/>
                  <a:lumOff val="40000"/>
                </a:schemeClr>
              </a:solidFill>
            </a:rPr>
            <a:t>Some Empirical Findings;</a:t>
          </a:r>
        </a:p>
        <a:p>
          <a:r>
            <a:rPr lang="en-IE" sz="3200" b="1" dirty="0">
              <a:solidFill>
                <a:schemeClr val="accent2">
                  <a:lumMod val="60000"/>
                  <a:lumOff val="40000"/>
                </a:schemeClr>
              </a:solidFill>
            </a:rPr>
            <a:t>Topics for Discussion</a:t>
          </a:r>
        </a:p>
      </dgm:t>
    </dgm:pt>
    <dgm:pt modelId="{FF483038-D0E6-4070-8F66-34559C8A193C}" type="parTrans" cxnId="{A3438523-710F-4C58-A657-922452FD6874}">
      <dgm:prSet/>
      <dgm:spPr/>
      <dgm:t>
        <a:bodyPr/>
        <a:lstStyle/>
        <a:p>
          <a:endParaRPr lang="en-IE"/>
        </a:p>
      </dgm:t>
    </dgm:pt>
    <dgm:pt modelId="{9451C954-6BE6-497F-84E7-43057DCFB2AE}" type="sibTrans" cxnId="{A3438523-710F-4C58-A657-922452FD6874}">
      <dgm:prSet/>
      <dgm:spPr/>
      <dgm:t>
        <a:bodyPr/>
        <a:lstStyle/>
        <a:p>
          <a:endParaRPr lang="en-IE"/>
        </a:p>
      </dgm:t>
    </dgm:pt>
    <dgm:pt modelId="{BECB0D1C-3301-450C-BF4B-03F61393AFEB}" type="pres">
      <dgm:prSet presAssocID="{586A30BE-3378-43EE-AD11-CEA62999C307}" presName="Name0" presStyleCnt="0">
        <dgm:presLayoutVars>
          <dgm:chMax val="7"/>
          <dgm:chPref val="7"/>
          <dgm:dir/>
        </dgm:presLayoutVars>
      </dgm:prSet>
      <dgm:spPr/>
    </dgm:pt>
    <dgm:pt modelId="{3BCBAA18-C324-4350-83A0-1A067A3964E3}" type="pres">
      <dgm:prSet presAssocID="{586A30BE-3378-43EE-AD11-CEA62999C307}" presName="Name1" presStyleCnt="0"/>
      <dgm:spPr/>
    </dgm:pt>
    <dgm:pt modelId="{80DC7293-6B25-4576-8D08-C20D25D36436}" type="pres">
      <dgm:prSet presAssocID="{586A30BE-3378-43EE-AD11-CEA62999C307}" presName="cycle" presStyleCnt="0"/>
      <dgm:spPr/>
    </dgm:pt>
    <dgm:pt modelId="{1E3BFD7D-56AC-42C2-A5D8-0DC51CA9AB81}" type="pres">
      <dgm:prSet presAssocID="{586A30BE-3378-43EE-AD11-CEA62999C307}" presName="srcNode" presStyleLbl="node1" presStyleIdx="0" presStyleCnt="2"/>
      <dgm:spPr/>
    </dgm:pt>
    <dgm:pt modelId="{21FE56CC-12B0-469D-8FE6-967391F33FA1}" type="pres">
      <dgm:prSet presAssocID="{586A30BE-3378-43EE-AD11-CEA62999C307}" presName="conn" presStyleLbl="parChTrans1D2" presStyleIdx="0" presStyleCnt="1"/>
      <dgm:spPr/>
    </dgm:pt>
    <dgm:pt modelId="{8F76C2DC-BFEC-4E45-AFDB-C28BEB7EF969}" type="pres">
      <dgm:prSet presAssocID="{586A30BE-3378-43EE-AD11-CEA62999C307}" presName="extraNode" presStyleLbl="node1" presStyleIdx="0" presStyleCnt="2"/>
      <dgm:spPr/>
    </dgm:pt>
    <dgm:pt modelId="{3FFCDF5B-D9C1-4B14-9B4F-08F6E920B088}" type="pres">
      <dgm:prSet presAssocID="{586A30BE-3378-43EE-AD11-CEA62999C307}" presName="dstNode" presStyleLbl="node1" presStyleIdx="0" presStyleCnt="2"/>
      <dgm:spPr/>
    </dgm:pt>
    <dgm:pt modelId="{02FEAA1E-94D2-45D8-8132-3B3AB18851F5}" type="pres">
      <dgm:prSet presAssocID="{84974B0E-453F-4497-AA86-3F739A89DCCD}" presName="text_1" presStyleLbl="node1" presStyleIdx="0" presStyleCnt="2" custScaleX="99756" custScaleY="135124" custLinFactNeighborY="-13333">
        <dgm:presLayoutVars>
          <dgm:bulletEnabled val="1"/>
        </dgm:presLayoutVars>
      </dgm:prSet>
      <dgm:spPr/>
    </dgm:pt>
    <dgm:pt modelId="{BFFCDAF8-3C65-447F-B170-036D4BDED14E}" type="pres">
      <dgm:prSet presAssocID="{84974B0E-453F-4497-AA86-3F739A89DCCD}" presName="accent_1" presStyleCnt="0"/>
      <dgm:spPr/>
    </dgm:pt>
    <dgm:pt modelId="{8639CCA3-B79C-484E-9716-60B3DE103361}" type="pres">
      <dgm:prSet presAssocID="{84974B0E-453F-4497-AA86-3F739A89DCCD}" presName="accentRepeatNode" presStyleLbl="solidFgAcc1" presStyleIdx="0" presStyleCnt="2" custLinFactNeighborX="-804" custLinFactNeighborY="-12445"/>
      <dgm:spPr>
        <a:solidFill>
          <a:schemeClr val="accent1">
            <a:lumMod val="40000"/>
            <a:lumOff val="60000"/>
          </a:schemeClr>
        </a:solidFill>
      </dgm:spPr>
    </dgm:pt>
    <dgm:pt modelId="{BDB7D399-A325-4114-B536-9E8FE6B8D8B6}" type="pres">
      <dgm:prSet presAssocID="{8FFA3D71-EF3C-4849-A1A8-30943630A3AA}" presName="text_2" presStyleLbl="node1" presStyleIdx="1" presStyleCnt="2">
        <dgm:presLayoutVars>
          <dgm:bulletEnabled val="1"/>
        </dgm:presLayoutVars>
      </dgm:prSet>
      <dgm:spPr/>
    </dgm:pt>
    <dgm:pt modelId="{BEF1B374-77CE-4211-B060-E7D7FEEB2086}" type="pres">
      <dgm:prSet presAssocID="{8FFA3D71-EF3C-4849-A1A8-30943630A3AA}" presName="accent_2" presStyleCnt="0"/>
      <dgm:spPr/>
    </dgm:pt>
    <dgm:pt modelId="{A45F3BBA-4BEE-42F8-A52B-BF70EFB8E7F1}" type="pres">
      <dgm:prSet presAssocID="{8FFA3D71-EF3C-4849-A1A8-30943630A3AA}" presName="accentRepeatNode" presStyleLbl="solidFgAcc1" presStyleIdx="1" presStyleCnt="2"/>
      <dgm:spPr>
        <a:solidFill>
          <a:schemeClr val="accent2">
            <a:lumMod val="60000"/>
            <a:lumOff val="40000"/>
          </a:schemeClr>
        </a:solidFill>
      </dgm:spPr>
    </dgm:pt>
  </dgm:ptLst>
  <dgm:cxnLst>
    <dgm:cxn modelId="{A3438523-710F-4C58-A657-922452FD6874}" srcId="{586A30BE-3378-43EE-AD11-CEA62999C307}" destId="{8FFA3D71-EF3C-4849-A1A8-30943630A3AA}" srcOrd="1" destOrd="0" parTransId="{FF483038-D0E6-4070-8F66-34559C8A193C}" sibTransId="{9451C954-6BE6-497F-84E7-43057DCFB2AE}"/>
    <dgm:cxn modelId="{9596E35B-0DF1-4D1F-BFF1-D89D8A7AC64A}" type="presOf" srcId="{586A30BE-3378-43EE-AD11-CEA62999C307}" destId="{BECB0D1C-3301-450C-BF4B-03F61393AFEB}" srcOrd="0" destOrd="0" presId="urn:microsoft.com/office/officeart/2008/layout/VerticalCurvedList"/>
    <dgm:cxn modelId="{D9E56C66-73ED-4D98-AB23-5F6876B2D60A}" type="presOf" srcId="{36A08962-9E93-4F07-8E12-D19DFF658F06}" destId="{21FE56CC-12B0-469D-8FE6-967391F33FA1}" srcOrd="0" destOrd="0" presId="urn:microsoft.com/office/officeart/2008/layout/VerticalCurvedList"/>
    <dgm:cxn modelId="{9BE5149E-12E4-41A0-B70D-72A7AE3FEF5D}" type="presOf" srcId="{84974B0E-453F-4497-AA86-3F739A89DCCD}" destId="{02FEAA1E-94D2-45D8-8132-3B3AB18851F5}" srcOrd="0" destOrd="0" presId="urn:microsoft.com/office/officeart/2008/layout/VerticalCurvedList"/>
    <dgm:cxn modelId="{2E76F7B6-8563-415C-B738-6D89160E9A5E}" srcId="{586A30BE-3378-43EE-AD11-CEA62999C307}" destId="{84974B0E-453F-4497-AA86-3F739A89DCCD}" srcOrd="0" destOrd="0" parTransId="{A1A8628B-BE5B-477B-84F3-7940D3BC58D0}" sibTransId="{36A08962-9E93-4F07-8E12-D19DFF658F06}"/>
    <dgm:cxn modelId="{2D2611C0-B95E-4050-9818-DDE2491F1500}" type="presOf" srcId="{8FFA3D71-EF3C-4849-A1A8-30943630A3AA}" destId="{BDB7D399-A325-4114-B536-9E8FE6B8D8B6}" srcOrd="0" destOrd="0" presId="urn:microsoft.com/office/officeart/2008/layout/VerticalCurvedList"/>
    <dgm:cxn modelId="{6EF07C4E-5756-4512-8E0E-67511C9A6213}" type="presParOf" srcId="{BECB0D1C-3301-450C-BF4B-03F61393AFEB}" destId="{3BCBAA18-C324-4350-83A0-1A067A3964E3}" srcOrd="0" destOrd="0" presId="urn:microsoft.com/office/officeart/2008/layout/VerticalCurvedList"/>
    <dgm:cxn modelId="{981C4AE1-E1CC-4179-B742-C974A6E7DB34}" type="presParOf" srcId="{3BCBAA18-C324-4350-83A0-1A067A3964E3}" destId="{80DC7293-6B25-4576-8D08-C20D25D36436}" srcOrd="0" destOrd="0" presId="urn:microsoft.com/office/officeart/2008/layout/VerticalCurvedList"/>
    <dgm:cxn modelId="{1BFAEBF9-EB95-42F1-8663-00DE648C5F5E}" type="presParOf" srcId="{80DC7293-6B25-4576-8D08-C20D25D36436}" destId="{1E3BFD7D-56AC-42C2-A5D8-0DC51CA9AB81}" srcOrd="0" destOrd="0" presId="urn:microsoft.com/office/officeart/2008/layout/VerticalCurvedList"/>
    <dgm:cxn modelId="{464FDF01-55F1-46CC-90AE-4CEC8BE5C791}" type="presParOf" srcId="{80DC7293-6B25-4576-8D08-C20D25D36436}" destId="{21FE56CC-12B0-469D-8FE6-967391F33FA1}" srcOrd="1" destOrd="0" presId="urn:microsoft.com/office/officeart/2008/layout/VerticalCurvedList"/>
    <dgm:cxn modelId="{D05468AA-09F1-45AA-BCD6-23A9CC09317A}" type="presParOf" srcId="{80DC7293-6B25-4576-8D08-C20D25D36436}" destId="{8F76C2DC-BFEC-4E45-AFDB-C28BEB7EF969}" srcOrd="2" destOrd="0" presId="urn:microsoft.com/office/officeart/2008/layout/VerticalCurvedList"/>
    <dgm:cxn modelId="{122616F7-3129-4CE3-8AF1-59B2C40C61B5}" type="presParOf" srcId="{80DC7293-6B25-4576-8D08-C20D25D36436}" destId="{3FFCDF5B-D9C1-4B14-9B4F-08F6E920B088}" srcOrd="3" destOrd="0" presId="urn:microsoft.com/office/officeart/2008/layout/VerticalCurvedList"/>
    <dgm:cxn modelId="{E7F58C23-1C0E-40BE-A48D-459EEDE3FFCA}" type="presParOf" srcId="{3BCBAA18-C324-4350-83A0-1A067A3964E3}" destId="{02FEAA1E-94D2-45D8-8132-3B3AB18851F5}" srcOrd="1" destOrd="0" presId="urn:microsoft.com/office/officeart/2008/layout/VerticalCurvedList"/>
    <dgm:cxn modelId="{604B763A-DB3F-4794-9863-8EB8739CA6D5}" type="presParOf" srcId="{3BCBAA18-C324-4350-83A0-1A067A3964E3}" destId="{BFFCDAF8-3C65-447F-B170-036D4BDED14E}" srcOrd="2" destOrd="0" presId="urn:microsoft.com/office/officeart/2008/layout/VerticalCurvedList"/>
    <dgm:cxn modelId="{E80209DB-93A6-46EC-8DD5-AAFFE32468FF}" type="presParOf" srcId="{BFFCDAF8-3C65-447F-B170-036D4BDED14E}" destId="{8639CCA3-B79C-484E-9716-60B3DE103361}" srcOrd="0" destOrd="0" presId="urn:microsoft.com/office/officeart/2008/layout/VerticalCurvedList"/>
    <dgm:cxn modelId="{547CB388-843D-4BC0-A37F-57F439CBD2F6}" type="presParOf" srcId="{3BCBAA18-C324-4350-83A0-1A067A3964E3}" destId="{BDB7D399-A325-4114-B536-9E8FE6B8D8B6}" srcOrd="3" destOrd="0" presId="urn:microsoft.com/office/officeart/2008/layout/VerticalCurvedList"/>
    <dgm:cxn modelId="{C9259603-8D4F-4B82-840A-9C669A552BCE}" type="presParOf" srcId="{3BCBAA18-C324-4350-83A0-1A067A3964E3}" destId="{BEF1B374-77CE-4211-B060-E7D7FEEB2086}" srcOrd="4" destOrd="0" presId="urn:microsoft.com/office/officeart/2008/layout/VerticalCurvedList"/>
    <dgm:cxn modelId="{51DCD8C2-80FB-47D4-BDAE-1F3273B0E120}" type="presParOf" srcId="{BEF1B374-77CE-4211-B060-E7D7FEEB2086}" destId="{A45F3BBA-4BEE-42F8-A52B-BF70EFB8E7F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86A30BE-3378-43EE-AD11-CEA62999C30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IE"/>
        </a:p>
      </dgm:t>
    </dgm:pt>
    <dgm:pt modelId="{84974B0E-453F-4497-AA86-3F739A89DCCD}">
      <dgm:prSet phldrT="[Text]" custT="1"/>
      <dgm:spPr/>
      <dgm:t>
        <a:bodyPr/>
        <a:lstStyle/>
        <a:p>
          <a:r>
            <a:rPr lang="en-IE" sz="3200" b="1" dirty="0">
              <a:solidFill>
                <a:schemeClr val="accent1">
                  <a:lumMod val="40000"/>
                  <a:lumOff val="60000"/>
                </a:schemeClr>
              </a:solidFill>
            </a:rPr>
            <a:t>Background: </a:t>
          </a:r>
          <a:r>
            <a:rPr lang="en-IE" sz="3200" b="1" dirty="0"/>
            <a:t>Some Statistics (Europe)</a:t>
          </a:r>
        </a:p>
      </dgm:t>
    </dgm:pt>
    <dgm:pt modelId="{A1A8628B-BE5B-477B-84F3-7940D3BC58D0}" type="parTrans" cxnId="{2E76F7B6-8563-415C-B738-6D89160E9A5E}">
      <dgm:prSet/>
      <dgm:spPr/>
      <dgm:t>
        <a:bodyPr/>
        <a:lstStyle/>
        <a:p>
          <a:endParaRPr lang="en-IE"/>
        </a:p>
      </dgm:t>
    </dgm:pt>
    <dgm:pt modelId="{36A08962-9E93-4F07-8E12-D19DFF658F06}" type="sibTrans" cxnId="{2E76F7B6-8563-415C-B738-6D89160E9A5E}">
      <dgm:prSet/>
      <dgm:spPr/>
      <dgm:t>
        <a:bodyPr/>
        <a:lstStyle/>
        <a:p>
          <a:endParaRPr lang="en-IE"/>
        </a:p>
      </dgm:t>
    </dgm:pt>
    <dgm:pt modelId="{BECB0D1C-3301-450C-BF4B-03F61393AFEB}" type="pres">
      <dgm:prSet presAssocID="{586A30BE-3378-43EE-AD11-CEA62999C307}" presName="Name0" presStyleCnt="0">
        <dgm:presLayoutVars>
          <dgm:chMax val="7"/>
          <dgm:chPref val="7"/>
          <dgm:dir/>
        </dgm:presLayoutVars>
      </dgm:prSet>
      <dgm:spPr/>
    </dgm:pt>
    <dgm:pt modelId="{3BCBAA18-C324-4350-83A0-1A067A3964E3}" type="pres">
      <dgm:prSet presAssocID="{586A30BE-3378-43EE-AD11-CEA62999C307}" presName="Name1" presStyleCnt="0"/>
      <dgm:spPr/>
    </dgm:pt>
    <dgm:pt modelId="{80DC7293-6B25-4576-8D08-C20D25D36436}" type="pres">
      <dgm:prSet presAssocID="{586A30BE-3378-43EE-AD11-CEA62999C307}" presName="cycle" presStyleCnt="0"/>
      <dgm:spPr/>
    </dgm:pt>
    <dgm:pt modelId="{1E3BFD7D-56AC-42C2-A5D8-0DC51CA9AB81}" type="pres">
      <dgm:prSet presAssocID="{586A30BE-3378-43EE-AD11-CEA62999C307}" presName="srcNode" presStyleLbl="node1" presStyleIdx="0" presStyleCnt="1"/>
      <dgm:spPr/>
    </dgm:pt>
    <dgm:pt modelId="{21FE56CC-12B0-469D-8FE6-967391F33FA1}" type="pres">
      <dgm:prSet presAssocID="{586A30BE-3378-43EE-AD11-CEA62999C307}" presName="conn" presStyleLbl="parChTrans1D2" presStyleIdx="0" presStyleCnt="1"/>
      <dgm:spPr/>
    </dgm:pt>
    <dgm:pt modelId="{8F76C2DC-BFEC-4E45-AFDB-C28BEB7EF969}" type="pres">
      <dgm:prSet presAssocID="{586A30BE-3378-43EE-AD11-CEA62999C307}" presName="extraNode" presStyleLbl="node1" presStyleIdx="0" presStyleCnt="1"/>
      <dgm:spPr/>
    </dgm:pt>
    <dgm:pt modelId="{3FFCDF5B-D9C1-4B14-9B4F-08F6E920B088}" type="pres">
      <dgm:prSet presAssocID="{586A30BE-3378-43EE-AD11-CEA62999C307}" presName="dstNode" presStyleLbl="node1" presStyleIdx="0" presStyleCnt="1"/>
      <dgm:spPr/>
    </dgm:pt>
    <dgm:pt modelId="{02FEAA1E-94D2-45D8-8132-3B3AB18851F5}" type="pres">
      <dgm:prSet presAssocID="{84974B0E-453F-4497-AA86-3F739A89DCCD}" presName="text_1" presStyleLbl="node1" presStyleIdx="0" presStyleCnt="1" custScaleY="143717">
        <dgm:presLayoutVars>
          <dgm:bulletEnabled val="1"/>
        </dgm:presLayoutVars>
      </dgm:prSet>
      <dgm:spPr/>
    </dgm:pt>
    <dgm:pt modelId="{BFFCDAF8-3C65-447F-B170-036D4BDED14E}" type="pres">
      <dgm:prSet presAssocID="{84974B0E-453F-4497-AA86-3F739A89DCCD}" presName="accent_1" presStyleCnt="0"/>
      <dgm:spPr/>
    </dgm:pt>
    <dgm:pt modelId="{8639CCA3-B79C-484E-9716-60B3DE103361}" type="pres">
      <dgm:prSet presAssocID="{84974B0E-453F-4497-AA86-3F739A89DCCD}" presName="accentRepeatNode" presStyleLbl="solidFgAcc1" presStyleIdx="0" presStyleCnt="1"/>
      <dgm:spPr>
        <a:solidFill>
          <a:schemeClr val="accent1">
            <a:lumMod val="40000"/>
            <a:lumOff val="60000"/>
          </a:schemeClr>
        </a:solidFill>
      </dgm:spPr>
    </dgm:pt>
  </dgm:ptLst>
  <dgm:cxnLst>
    <dgm:cxn modelId="{F532B638-4DE0-4651-BE62-EAA0FABC23D9}" type="presOf" srcId="{84974B0E-453F-4497-AA86-3F739A89DCCD}" destId="{02FEAA1E-94D2-45D8-8132-3B3AB18851F5}" srcOrd="0" destOrd="0" presId="urn:microsoft.com/office/officeart/2008/layout/VerticalCurvedList"/>
    <dgm:cxn modelId="{5B44DE57-EDA2-47F7-8781-A3A1353AF480}" type="presOf" srcId="{586A30BE-3378-43EE-AD11-CEA62999C307}" destId="{BECB0D1C-3301-450C-BF4B-03F61393AFEB}" srcOrd="0" destOrd="0" presId="urn:microsoft.com/office/officeart/2008/layout/VerticalCurvedList"/>
    <dgm:cxn modelId="{2E76F7B6-8563-415C-B738-6D89160E9A5E}" srcId="{586A30BE-3378-43EE-AD11-CEA62999C307}" destId="{84974B0E-453F-4497-AA86-3F739A89DCCD}" srcOrd="0" destOrd="0" parTransId="{A1A8628B-BE5B-477B-84F3-7940D3BC58D0}" sibTransId="{36A08962-9E93-4F07-8E12-D19DFF658F06}"/>
    <dgm:cxn modelId="{2AAEA9CE-4B51-490F-B3B8-BBF76EA026DD}" type="presOf" srcId="{36A08962-9E93-4F07-8E12-D19DFF658F06}" destId="{21FE56CC-12B0-469D-8FE6-967391F33FA1}" srcOrd="0" destOrd="0" presId="urn:microsoft.com/office/officeart/2008/layout/VerticalCurvedList"/>
    <dgm:cxn modelId="{3C0CE0A3-9DF6-4596-9402-5F8F7A0C27AB}" type="presParOf" srcId="{BECB0D1C-3301-450C-BF4B-03F61393AFEB}" destId="{3BCBAA18-C324-4350-83A0-1A067A3964E3}" srcOrd="0" destOrd="0" presId="urn:microsoft.com/office/officeart/2008/layout/VerticalCurvedList"/>
    <dgm:cxn modelId="{5293BA3E-4282-4C06-99FF-60400E00185A}" type="presParOf" srcId="{3BCBAA18-C324-4350-83A0-1A067A3964E3}" destId="{80DC7293-6B25-4576-8D08-C20D25D36436}" srcOrd="0" destOrd="0" presId="urn:microsoft.com/office/officeart/2008/layout/VerticalCurvedList"/>
    <dgm:cxn modelId="{87C3F3B4-5965-40BC-AC59-93F49A99B3AE}" type="presParOf" srcId="{80DC7293-6B25-4576-8D08-C20D25D36436}" destId="{1E3BFD7D-56AC-42C2-A5D8-0DC51CA9AB81}" srcOrd="0" destOrd="0" presId="urn:microsoft.com/office/officeart/2008/layout/VerticalCurvedList"/>
    <dgm:cxn modelId="{CC0E7463-944F-4C8C-8F72-0424AD9379D1}" type="presParOf" srcId="{80DC7293-6B25-4576-8D08-C20D25D36436}" destId="{21FE56CC-12B0-469D-8FE6-967391F33FA1}" srcOrd="1" destOrd="0" presId="urn:microsoft.com/office/officeart/2008/layout/VerticalCurvedList"/>
    <dgm:cxn modelId="{AD50DBCC-25A0-468C-AA31-14C05CF45852}" type="presParOf" srcId="{80DC7293-6B25-4576-8D08-C20D25D36436}" destId="{8F76C2DC-BFEC-4E45-AFDB-C28BEB7EF969}" srcOrd="2" destOrd="0" presId="urn:microsoft.com/office/officeart/2008/layout/VerticalCurvedList"/>
    <dgm:cxn modelId="{68298166-1357-4948-9831-52901250CF5C}" type="presParOf" srcId="{80DC7293-6B25-4576-8D08-C20D25D36436}" destId="{3FFCDF5B-D9C1-4B14-9B4F-08F6E920B088}" srcOrd="3" destOrd="0" presId="urn:microsoft.com/office/officeart/2008/layout/VerticalCurvedList"/>
    <dgm:cxn modelId="{0E0405DB-B9C6-4D0D-B1C6-0A5FDA331B84}" type="presParOf" srcId="{3BCBAA18-C324-4350-83A0-1A067A3964E3}" destId="{02FEAA1E-94D2-45D8-8132-3B3AB18851F5}" srcOrd="1" destOrd="0" presId="urn:microsoft.com/office/officeart/2008/layout/VerticalCurvedList"/>
    <dgm:cxn modelId="{8DBC4929-CFB7-45F8-A6B0-2E01605A0329}" type="presParOf" srcId="{3BCBAA18-C324-4350-83A0-1A067A3964E3}" destId="{BFFCDAF8-3C65-447F-B170-036D4BDED14E}" srcOrd="2" destOrd="0" presId="urn:microsoft.com/office/officeart/2008/layout/VerticalCurvedList"/>
    <dgm:cxn modelId="{AA80FA28-0AA7-4E60-B97A-742A82C426EE}" type="presParOf" srcId="{BFFCDAF8-3C65-447F-B170-036D4BDED14E}" destId="{8639CCA3-B79C-484E-9716-60B3DE10336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6A30BE-3378-43EE-AD11-CEA62999C30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IE"/>
        </a:p>
      </dgm:t>
    </dgm:pt>
    <dgm:pt modelId="{84974B0E-453F-4497-AA86-3F739A89DCCD}">
      <dgm:prSet phldrT="[Text]" custT="1"/>
      <dgm:spPr/>
      <dgm:t>
        <a:bodyPr/>
        <a:lstStyle/>
        <a:p>
          <a:r>
            <a:rPr lang="en-IE" sz="3200" b="1" dirty="0">
              <a:solidFill>
                <a:schemeClr val="accent1">
                  <a:lumMod val="40000"/>
                  <a:lumOff val="60000"/>
                </a:schemeClr>
              </a:solidFill>
            </a:rPr>
            <a:t>Background: </a:t>
          </a:r>
          <a:r>
            <a:rPr lang="en-IE" sz="3200" b="1" dirty="0">
              <a:solidFill>
                <a:schemeClr val="tx1"/>
              </a:solidFill>
            </a:rPr>
            <a:t>Disability Prevalence Rises with Age</a:t>
          </a:r>
          <a:endParaRPr lang="en-IE" sz="3200" b="1" dirty="0"/>
        </a:p>
      </dgm:t>
    </dgm:pt>
    <dgm:pt modelId="{A1A8628B-BE5B-477B-84F3-7940D3BC58D0}" type="parTrans" cxnId="{2E76F7B6-8563-415C-B738-6D89160E9A5E}">
      <dgm:prSet/>
      <dgm:spPr/>
      <dgm:t>
        <a:bodyPr/>
        <a:lstStyle/>
        <a:p>
          <a:endParaRPr lang="en-IE"/>
        </a:p>
      </dgm:t>
    </dgm:pt>
    <dgm:pt modelId="{36A08962-9E93-4F07-8E12-D19DFF658F06}" type="sibTrans" cxnId="{2E76F7B6-8563-415C-B738-6D89160E9A5E}">
      <dgm:prSet/>
      <dgm:spPr/>
      <dgm:t>
        <a:bodyPr/>
        <a:lstStyle/>
        <a:p>
          <a:endParaRPr lang="en-IE"/>
        </a:p>
      </dgm:t>
    </dgm:pt>
    <dgm:pt modelId="{BECB0D1C-3301-450C-BF4B-03F61393AFEB}" type="pres">
      <dgm:prSet presAssocID="{586A30BE-3378-43EE-AD11-CEA62999C307}" presName="Name0" presStyleCnt="0">
        <dgm:presLayoutVars>
          <dgm:chMax val="7"/>
          <dgm:chPref val="7"/>
          <dgm:dir/>
        </dgm:presLayoutVars>
      </dgm:prSet>
      <dgm:spPr/>
    </dgm:pt>
    <dgm:pt modelId="{3BCBAA18-C324-4350-83A0-1A067A3964E3}" type="pres">
      <dgm:prSet presAssocID="{586A30BE-3378-43EE-AD11-CEA62999C307}" presName="Name1" presStyleCnt="0"/>
      <dgm:spPr/>
    </dgm:pt>
    <dgm:pt modelId="{80DC7293-6B25-4576-8D08-C20D25D36436}" type="pres">
      <dgm:prSet presAssocID="{586A30BE-3378-43EE-AD11-CEA62999C307}" presName="cycle" presStyleCnt="0"/>
      <dgm:spPr/>
    </dgm:pt>
    <dgm:pt modelId="{1E3BFD7D-56AC-42C2-A5D8-0DC51CA9AB81}" type="pres">
      <dgm:prSet presAssocID="{586A30BE-3378-43EE-AD11-CEA62999C307}" presName="srcNode" presStyleLbl="node1" presStyleIdx="0" presStyleCnt="1"/>
      <dgm:spPr/>
    </dgm:pt>
    <dgm:pt modelId="{21FE56CC-12B0-469D-8FE6-967391F33FA1}" type="pres">
      <dgm:prSet presAssocID="{586A30BE-3378-43EE-AD11-CEA62999C307}" presName="conn" presStyleLbl="parChTrans1D2" presStyleIdx="0" presStyleCnt="1"/>
      <dgm:spPr/>
    </dgm:pt>
    <dgm:pt modelId="{8F76C2DC-BFEC-4E45-AFDB-C28BEB7EF969}" type="pres">
      <dgm:prSet presAssocID="{586A30BE-3378-43EE-AD11-CEA62999C307}" presName="extraNode" presStyleLbl="node1" presStyleIdx="0" presStyleCnt="1"/>
      <dgm:spPr/>
    </dgm:pt>
    <dgm:pt modelId="{3FFCDF5B-D9C1-4B14-9B4F-08F6E920B088}" type="pres">
      <dgm:prSet presAssocID="{586A30BE-3378-43EE-AD11-CEA62999C307}" presName="dstNode" presStyleLbl="node1" presStyleIdx="0" presStyleCnt="1"/>
      <dgm:spPr/>
    </dgm:pt>
    <dgm:pt modelId="{02FEAA1E-94D2-45D8-8132-3B3AB18851F5}" type="pres">
      <dgm:prSet presAssocID="{84974B0E-453F-4497-AA86-3F739A89DCCD}" presName="text_1" presStyleLbl="node1" presStyleIdx="0" presStyleCnt="1" custScaleY="143717">
        <dgm:presLayoutVars>
          <dgm:bulletEnabled val="1"/>
        </dgm:presLayoutVars>
      </dgm:prSet>
      <dgm:spPr/>
    </dgm:pt>
    <dgm:pt modelId="{BFFCDAF8-3C65-447F-B170-036D4BDED14E}" type="pres">
      <dgm:prSet presAssocID="{84974B0E-453F-4497-AA86-3F739A89DCCD}" presName="accent_1" presStyleCnt="0"/>
      <dgm:spPr/>
    </dgm:pt>
    <dgm:pt modelId="{8639CCA3-B79C-484E-9716-60B3DE103361}" type="pres">
      <dgm:prSet presAssocID="{84974B0E-453F-4497-AA86-3F739A89DCCD}" presName="accentRepeatNode" presStyleLbl="solidFgAcc1" presStyleIdx="0" presStyleCnt="1"/>
      <dgm:spPr>
        <a:solidFill>
          <a:schemeClr val="accent1">
            <a:lumMod val="40000"/>
            <a:lumOff val="60000"/>
          </a:schemeClr>
        </a:solidFill>
      </dgm:spPr>
    </dgm:pt>
  </dgm:ptLst>
  <dgm:cxnLst>
    <dgm:cxn modelId="{F532B638-4DE0-4651-BE62-EAA0FABC23D9}" type="presOf" srcId="{84974B0E-453F-4497-AA86-3F739A89DCCD}" destId="{02FEAA1E-94D2-45D8-8132-3B3AB18851F5}" srcOrd="0" destOrd="0" presId="urn:microsoft.com/office/officeart/2008/layout/VerticalCurvedList"/>
    <dgm:cxn modelId="{5B44DE57-EDA2-47F7-8781-A3A1353AF480}" type="presOf" srcId="{586A30BE-3378-43EE-AD11-CEA62999C307}" destId="{BECB0D1C-3301-450C-BF4B-03F61393AFEB}" srcOrd="0" destOrd="0" presId="urn:microsoft.com/office/officeart/2008/layout/VerticalCurvedList"/>
    <dgm:cxn modelId="{2E76F7B6-8563-415C-B738-6D89160E9A5E}" srcId="{586A30BE-3378-43EE-AD11-CEA62999C307}" destId="{84974B0E-453F-4497-AA86-3F739A89DCCD}" srcOrd="0" destOrd="0" parTransId="{A1A8628B-BE5B-477B-84F3-7940D3BC58D0}" sibTransId="{36A08962-9E93-4F07-8E12-D19DFF658F06}"/>
    <dgm:cxn modelId="{2AAEA9CE-4B51-490F-B3B8-BBF76EA026DD}" type="presOf" srcId="{36A08962-9E93-4F07-8E12-D19DFF658F06}" destId="{21FE56CC-12B0-469D-8FE6-967391F33FA1}" srcOrd="0" destOrd="0" presId="urn:microsoft.com/office/officeart/2008/layout/VerticalCurvedList"/>
    <dgm:cxn modelId="{3C0CE0A3-9DF6-4596-9402-5F8F7A0C27AB}" type="presParOf" srcId="{BECB0D1C-3301-450C-BF4B-03F61393AFEB}" destId="{3BCBAA18-C324-4350-83A0-1A067A3964E3}" srcOrd="0" destOrd="0" presId="urn:microsoft.com/office/officeart/2008/layout/VerticalCurvedList"/>
    <dgm:cxn modelId="{5293BA3E-4282-4C06-99FF-60400E00185A}" type="presParOf" srcId="{3BCBAA18-C324-4350-83A0-1A067A3964E3}" destId="{80DC7293-6B25-4576-8D08-C20D25D36436}" srcOrd="0" destOrd="0" presId="urn:microsoft.com/office/officeart/2008/layout/VerticalCurvedList"/>
    <dgm:cxn modelId="{87C3F3B4-5965-40BC-AC59-93F49A99B3AE}" type="presParOf" srcId="{80DC7293-6B25-4576-8D08-C20D25D36436}" destId="{1E3BFD7D-56AC-42C2-A5D8-0DC51CA9AB81}" srcOrd="0" destOrd="0" presId="urn:microsoft.com/office/officeart/2008/layout/VerticalCurvedList"/>
    <dgm:cxn modelId="{CC0E7463-944F-4C8C-8F72-0424AD9379D1}" type="presParOf" srcId="{80DC7293-6B25-4576-8D08-C20D25D36436}" destId="{21FE56CC-12B0-469D-8FE6-967391F33FA1}" srcOrd="1" destOrd="0" presId="urn:microsoft.com/office/officeart/2008/layout/VerticalCurvedList"/>
    <dgm:cxn modelId="{AD50DBCC-25A0-468C-AA31-14C05CF45852}" type="presParOf" srcId="{80DC7293-6B25-4576-8D08-C20D25D36436}" destId="{8F76C2DC-BFEC-4E45-AFDB-C28BEB7EF969}" srcOrd="2" destOrd="0" presId="urn:microsoft.com/office/officeart/2008/layout/VerticalCurvedList"/>
    <dgm:cxn modelId="{68298166-1357-4948-9831-52901250CF5C}" type="presParOf" srcId="{80DC7293-6B25-4576-8D08-C20D25D36436}" destId="{3FFCDF5B-D9C1-4B14-9B4F-08F6E920B088}" srcOrd="3" destOrd="0" presId="urn:microsoft.com/office/officeart/2008/layout/VerticalCurvedList"/>
    <dgm:cxn modelId="{0E0405DB-B9C6-4D0D-B1C6-0A5FDA331B84}" type="presParOf" srcId="{3BCBAA18-C324-4350-83A0-1A067A3964E3}" destId="{02FEAA1E-94D2-45D8-8132-3B3AB18851F5}" srcOrd="1" destOrd="0" presId="urn:microsoft.com/office/officeart/2008/layout/VerticalCurvedList"/>
    <dgm:cxn modelId="{8DBC4929-CFB7-45F8-A6B0-2E01605A0329}" type="presParOf" srcId="{3BCBAA18-C324-4350-83A0-1A067A3964E3}" destId="{BFFCDAF8-3C65-447F-B170-036D4BDED14E}" srcOrd="2" destOrd="0" presId="urn:microsoft.com/office/officeart/2008/layout/VerticalCurvedList"/>
    <dgm:cxn modelId="{AA80FA28-0AA7-4E60-B97A-742A82C426EE}" type="presParOf" srcId="{BFFCDAF8-3C65-447F-B170-036D4BDED14E}" destId="{8639CCA3-B79C-484E-9716-60B3DE10336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6A30BE-3378-43EE-AD11-CEA62999C30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IE"/>
        </a:p>
      </dgm:t>
    </dgm:pt>
    <dgm:pt modelId="{84974B0E-453F-4497-AA86-3F739A89DCCD}">
      <dgm:prSet phldrT="[Text]" custT="1"/>
      <dgm:spPr/>
      <dgm:t>
        <a:bodyPr/>
        <a:lstStyle/>
        <a:p>
          <a:r>
            <a:rPr lang="en-IE" sz="3200" b="1" dirty="0">
              <a:solidFill>
                <a:schemeClr val="tx1"/>
              </a:solidFill>
            </a:rPr>
            <a:t>Background – Older People with Impairments not considered ‘disabled’</a:t>
          </a:r>
          <a:endParaRPr lang="en-IE" sz="3200" b="1" dirty="0"/>
        </a:p>
      </dgm:t>
    </dgm:pt>
    <dgm:pt modelId="{A1A8628B-BE5B-477B-84F3-7940D3BC58D0}" type="parTrans" cxnId="{2E76F7B6-8563-415C-B738-6D89160E9A5E}">
      <dgm:prSet/>
      <dgm:spPr/>
      <dgm:t>
        <a:bodyPr/>
        <a:lstStyle/>
        <a:p>
          <a:endParaRPr lang="en-IE"/>
        </a:p>
      </dgm:t>
    </dgm:pt>
    <dgm:pt modelId="{36A08962-9E93-4F07-8E12-D19DFF658F06}" type="sibTrans" cxnId="{2E76F7B6-8563-415C-B738-6D89160E9A5E}">
      <dgm:prSet/>
      <dgm:spPr/>
      <dgm:t>
        <a:bodyPr/>
        <a:lstStyle/>
        <a:p>
          <a:endParaRPr lang="en-IE"/>
        </a:p>
      </dgm:t>
    </dgm:pt>
    <dgm:pt modelId="{BECB0D1C-3301-450C-BF4B-03F61393AFEB}" type="pres">
      <dgm:prSet presAssocID="{586A30BE-3378-43EE-AD11-CEA62999C307}" presName="Name0" presStyleCnt="0">
        <dgm:presLayoutVars>
          <dgm:chMax val="7"/>
          <dgm:chPref val="7"/>
          <dgm:dir/>
        </dgm:presLayoutVars>
      </dgm:prSet>
      <dgm:spPr/>
    </dgm:pt>
    <dgm:pt modelId="{3BCBAA18-C324-4350-83A0-1A067A3964E3}" type="pres">
      <dgm:prSet presAssocID="{586A30BE-3378-43EE-AD11-CEA62999C307}" presName="Name1" presStyleCnt="0"/>
      <dgm:spPr/>
    </dgm:pt>
    <dgm:pt modelId="{80DC7293-6B25-4576-8D08-C20D25D36436}" type="pres">
      <dgm:prSet presAssocID="{586A30BE-3378-43EE-AD11-CEA62999C307}" presName="cycle" presStyleCnt="0"/>
      <dgm:spPr/>
    </dgm:pt>
    <dgm:pt modelId="{1E3BFD7D-56AC-42C2-A5D8-0DC51CA9AB81}" type="pres">
      <dgm:prSet presAssocID="{586A30BE-3378-43EE-AD11-CEA62999C307}" presName="srcNode" presStyleLbl="node1" presStyleIdx="0" presStyleCnt="1"/>
      <dgm:spPr/>
    </dgm:pt>
    <dgm:pt modelId="{21FE56CC-12B0-469D-8FE6-967391F33FA1}" type="pres">
      <dgm:prSet presAssocID="{586A30BE-3378-43EE-AD11-CEA62999C307}" presName="conn" presStyleLbl="parChTrans1D2" presStyleIdx="0" presStyleCnt="1"/>
      <dgm:spPr/>
    </dgm:pt>
    <dgm:pt modelId="{8F76C2DC-BFEC-4E45-AFDB-C28BEB7EF969}" type="pres">
      <dgm:prSet presAssocID="{586A30BE-3378-43EE-AD11-CEA62999C307}" presName="extraNode" presStyleLbl="node1" presStyleIdx="0" presStyleCnt="1"/>
      <dgm:spPr/>
    </dgm:pt>
    <dgm:pt modelId="{3FFCDF5B-D9C1-4B14-9B4F-08F6E920B088}" type="pres">
      <dgm:prSet presAssocID="{586A30BE-3378-43EE-AD11-CEA62999C307}" presName="dstNode" presStyleLbl="node1" presStyleIdx="0" presStyleCnt="1"/>
      <dgm:spPr/>
    </dgm:pt>
    <dgm:pt modelId="{02FEAA1E-94D2-45D8-8132-3B3AB18851F5}" type="pres">
      <dgm:prSet presAssocID="{84974B0E-453F-4497-AA86-3F739A89DCCD}" presName="text_1" presStyleLbl="node1" presStyleIdx="0" presStyleCnt="1" custScaleY="103610" custLinFactNeighborX="0">
        <dgm:presLayoutVars>
          <dgm:bulletEnabled val="1"/>
        </dgm:presLayoutVars>
      </dgm:prSet>
      <dgm:spPr/>
    </dgm:pt>
    <dgm:pt modelId="{BFFCDAF8-3C65-447F-B170-036D4BDED14E}" type="pres">
      <dgm:prSet presAssocID="{84974B0E-453F-4497-AA86-3F739A89DCCD}" presName="accent_1" presStyleCnt="0"/>
      <dgm:spPr/>
    </dgm:pt>
    <dgm:pt modelId="{8639CCA3-B79C-484E-9716-60B3DE103361}" type="pres">
      <dgm:prSet presAssocID="{84974B0E-453F-4497-AA86-3F739A89DCCD}" presName="accentRepeatNode" presStyleLbl="solidFgAcc1" presStyleIdx="0" presStyleCnt="1"/>
      <dgm:spPr>
        <a:solidFill>
          <a:schemeClr val="accent1">
            <a:lumMod val="40000"/>
            <a:lumOff val="60000"/>
          </a:schemeClr>
        </a:solidFill>
      </dgm:spPr>
    </dgm:pt>
  </dgm:ptLst>
  <dgm:cxnLst>
    <dgm:cxn modelId="{F532B638-4DE0-4651-BE62-EAA0FABC23D9}" type="presOf" srcId="{84974B0E-453F-4497-AA86-3F739A89DCCD}" destId="{02FEAA1E-94D2-45D8-8132-3B3AB18851F5}" srcOrd="0" destOrd="0" presId="urn:microsoft.com/office/officeart/2008/layout/VerticalCurvedList"/>
    <dgm:cxn modelId="{5B44DE57-EDA2-47F7-8781-A3A1353AF480}" type="presOf" srcId="{586A30BE-3378-43EE-AD11-CEA62999C307}" destId="{BECB0D1C-3301-450C-BF4B-03F61393AFEB}" srcOrd="0" destOrd="0" presId="urn:microsoft.com/office/officeart/2008/layout/VerticalCurvedList"/>
    <dgm:cxn modelId="{2E76F7B6-8563-415C-B738-6D89160E9A5E}" srcId="{586A30BE-3378-43EE-AD11-CEA62999C307}" destId="{84974B0E-453F-4497-AA86-3F739A89DCCD}" srcOrd="0" destOrd="0" parTransId="{A1A8628B-BE5B-477B-84F3-7940D3BC58D0}" sibTransId="{36A08962-9E93-4F07-8E12-D19DFF658F06}"/>
    <dgm:cxn modelId="{2AAEA9CE-4B51-490F-B3B8-BBF76EA026DD}" type="presOf" srcId="{36A08962-9E93-4F07-8E12-D19DFF658F06}" destId="{21FE56CC-12B0-469D-8FE6-967391F33FA1}" srcOrd="0" destOrd="0" presId="urn:microsoft.com/office/officeart/2008/layout/VerticalCurvedList"/>
    <dgm:cxn modelId="{3C0CE0A3-9DF6-4596-9402-5F8F7A0C27AB}" type="presParOf" srcId="{BECB0D1C-3301-450C-BF4B-03F61393AFEB}" destId="{3BCBAA18-C324-4350-83A0-1A067A3964E3}" srcOrd="0" destOrd="0" presId="urn:microsoft.com/office/officeart/2008/layout/VerticalCurvedList"/>
    <dgm:cxn modelId="{5293BA3E-4282-4C06-99FF-60400E00185A}" type="presParOf" srcId="{3BCBAA18-C324-4350-83A0-1A067A3964E3}" destId="{80DC7293-6B25-4576-8D08-C20D25D36436}" srcOrd="0" destOrd="0" presId="urn:microsoft.com/office/officeart/2008/layout/VerticalCurvedList"/>
    <dgm:cxn modelId="{87C3F3B4-5965-40BC-AC59-93F49A99B3AE}" type="presParOf" srcId="{80DC7293-6B25-4576-8D08-C20D25D36436}" destId="{1E3BFD7D-56AC-42C2-A5D8-0DC51CA9AB81}" srcOrd="0" destOrd="0" presId="urn:microsoft.com/office/officeart/2008/layout/VerticalCurvedList"/>
    <dgm:cxn modelId="{CC0E7463-944F-4C8C-8F72-0424AD9379D1}" type="presParOf" srcId="{80DC7293-6B25-4576-8D08-C20D25D36436}" destId="{21FE56CC-12B0-469D-8FE6-967391F33FA1}" srcOrd="1" destOrd="0" presId="urn:microsoft.com/office/officeart/2008/layout/VerticalCurvedList"/>
    <dgm:cxn modelId="{AD50DBCC-25A0-468C-AA31-14C05CF45852}" type="presParOf" srcId="{80DC7293-6B25-4576-8D08-C20D25D36436}" destId="{8F76C2DC-BFEC-4E45-AFDB-C28BEB7EF969}" srcOrd="2" destOrd="0" presId="urn:microsoft.com/office/officeart/2008/layout/VerticalCurvedList"/>
    <dgm:cxn modelId="{68298166-1357-4948-9831-52901250CF5C}" type="presParOf" srcId="{80DC7293-6B25-4576-8D08-C20D25D36436}" destId="{3FFCDF5B-D9C1-4B14-9B4F-08F6E920B088}" srcOrd="3" destOrd="0" presId="urn:microsoft.com/office/officeart/2008/layout/VerticalCurvedList"/>
    <dgm:cxn modelId="{0E0405DB-B9C6-4D0D-B1C6-0A5FDA331B84}" type="presParOf" srcId="{3BCBAA18-C324-4350-83A0-1A067A3964E3}" destId="{02FEAA1E-94D2-45D8-8132-3B3AB18851F5}" srcOrd="1" destOrd="0" presId="urn:microsoft.com/office/officeart/2008/layout/VerticalCurvedList"/>
    <dgm:cxn modelId="{8DBC4929-CFB7-45F8-A6B0-2E01605A0329}" type="presParOf" srcId="{3BCBAA18-C324-4350-83A0-1A067A3964E3}" destId="{BFFCDAF8-3C65-447F-B170-036D4BDED14E}" srcOrd="2" destOrd="0" presId="urn:microsoft.com/office/officeart/2008/layout/VerticalCurvedList"/>
    <dgm:cxn modelId="{AA80FA28-0AA7-4E60-B97A-742A82C426EE}" type="presParOf" srcId="{BFFCDAF8-3C65-447F-B170-036D4BDED14E}" destId="{8639CCA3-B79C-484E-9716-60B3DE10336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86A30BE-3378-43EE-AD11-CEA62999C30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IE"/>
        </a:p>
      </dgm:t>
    </dgm:pt>
    <dgm:pt modelId="{84974B0E-453F-4497-AA86-3F739A89DCCD}">
      <dgm:prSet phldrT="[Text]" custT="1"/>
      <dgm:spPr/>
      <dgm:t>
        <a:bodyPr/>
        <a:lstStyle/>
        <a:p>
          <a:r>
            <a:rPr lang="en-IE" sz="3200" b="1" dirty="0">
              <a:solidFill>
                <a:schemeClr val="accent1">
                  <a:lumMod val="40000"/>
                  <a:lumOff val="60000"/>
                </a:schemeClr>
              </a:solidFill>
            </a:rPr>
            <a:t>Background: </a:t>
          </a:r>
          <a:r>
            <a:rPr lang="en-IE" sz="3200" b="1" dirty="0"/>
            <a:t>Disabled People are Living Longer – (AWD group)</a:t>
          </a:r>
        </a:p>
      </dgm:t>
    </dgm:pt>
    <dgm:pt modelId="{A1A8628B-BE5B-477B-84F3-7940D3BC58D0}" type="parTrans" cxnId="{2E76F7B6-8563-415C-B738-6D89160E9A5E}">
      <dgm:prSet/>
      <dgm:spPr/>
      <dgm:t>
        <a:bodyPr/>
        <a:lstStyle/>
        <a:p>
          <a:endParaRPr lang="en-IE"/>
        </a:p>
      </dgm:t>
    </dgm:pt>
    <dgm:pt modelId="{36A08962-9E93-4F07-8E12-D19DFF658F06}" type="sibTrans" cxnId="{2E76F7B6-8563-415C-B738-6D89160E9A5E}">
      <dgm:prSet/>
      <dgm:spPr/>
      <dgm:t>
        <a:bodyPr/>
        <a:lstStyle/>
        <a:p>
          <a:endParaRPr lang="en-IE"/>
        </a:p>
      </dgm:t>
    </dgm:pt>
    <dgm:pt modelId="{BECB0D1C-3301-450C-BF4B-03F61393AFEB}" type="pres">
      <dgm:prSet presAssocID="{586A30BE-3378-43EE-AD11-CEA62999C307}" presName="Name0" presStyleCnt="0">
        <dgm:presLayoutVars>
          <dgm:chMax val="7"/>
          <dgm:chPref val="7"/>
          <dgm:dir/>
        </dgm:presLayoutVars>
      </dgm:prSet>
      <dgm:spPr/>
    </dgm:pt>
    <dgm:pt modelId="{3BCBAA18-C324-4350-83A0-1A067A3964E3}" type="pres">
      <dgm:prSet presAssocID="{586A30BE-3378-43EE-AD11-CEA62999C307}" presName="Name1" presStyleCnt="0"/>
      <dgm:spPr/>
    </dgm:pt>
    <dgm:pt modelId="{80DC7293-6B25-4576-8D08-C20D25D36436}" type="pres">
      <dgm:prSet presAssocID="{586A30BE-3378-43EE-AD11-CEA62999C307}" presName="cycle" presStyleCnt="0"/>
      <dgm:spPr/>
    </dgm:pt>
    <dgm:pt modelId="{1E3BFD7D-56AC-42C2-A5D8-0DC51CA9AB81}" type="pres">
      <dgm:prSet presAssocID="{586A30BE-3378-43EE-AD11-CEA62999C307}" presName="srcNode" presStyleLbl="node1" presStyleIdx="0" presStyleCnt="1"/>
      <dgm:spPr/>
    </dgm:pt>
    <dgm:pt modelId="{21FE56CC-12B0-469D-8FE6-967391F33FA1}" type="pres">
      <dgm:prSet presAssocID="{586A30BE-3378-43EE-AD11-CEA62999C307}" presName="conn" presStyleLbl="parChTrans1D2" presStyleIdx="0" presStyleCnt="1"/>
      <dgm:spPr/>
    </dgm:pt>
    <dgm:pt modelId="{8F76C2DC-BFEC-4E45-AFDB-C28BEB7EF969}" type="pres">
      <dgm:prSet presAssocID="{586A30BE-3378-43EE-AD11-CEA62999C307}" presName="extraNode" presStyleLbl="node1" presStyleIdx="0" presStyleCnt="1"/>
      <dgm:spPr/>
    </dgm:pt>
    <dgm:pt modelId="{3FFCDF5B-D9C1-4B14-9B4F-08F6E920B088}" type="pres">
      <dgm:prSet presAssocID="{586A30BE-3378-43EE-AD11-CEA62999C307}" presName="dstNode" presStyleLbl="node1" presStyleIdx="0" presStyleCnt="1"/>
      <dgm:spPr/>
    </dgm:pt>
    <dgm:pt modelId="{02FEAA1E-94D2-45D8-8132-3B3AB18851F5}" type="pres">
      <dgm:prSet presAssocID="{84974B0E-453F-4497-AA86-3F739A89DCCD}" presName="text_1" presStyleLbl="node1" presStyleIdx="0" presStyleCnt="1" custScaleY="143717">
        <dgm:presLayoutVars>
          <dgm:bulletEnabled val="1"/>
        </dgm:presLayoutVars>
      </dgm:prSet>
      <dgm:spPr/>
    </dgm:pt>
    <dgm:pt modelId="{BFFCDAF8-3C65-447F-B170-036D4BDED14E}" type="pres">
      <dgm:prSet presAssocID="{84974B0E-453F-4497-AA86-3F739A89DCCD}" presName="accent_1" presStyleCnt="0"/>
      <dgm:spPr/>
    </dgm:pt>
    <dgm:pt modelId="{8639CCA3-B79C-484E-9716-60B3DE103361}" type="pres">
      <dgm:prSet presAssocID="{84974B0E-453F-4497-AA86-3F739A89DCCD}" presName="accentRepeatNode" presStyleLbl="solidFgAcc1" presStyleIdx="0" presStyleCnt="1"/>
      <dgm:spPr>
        <a:solidFill>
          <a:schemeClr val="accent1">
            <a:lumMod val="40000"/>
            <a:lumOff val="60000"/>
          </a:schemeClr>
        </a:solidFill>
      </dgm:spPr>
    </dgm:pt>
  </dgm:ptLst>
  <dgm:cxnLst>
    <dgm:cxn modelId="{F532B638-4DE0-4651-BE62-EAA0FABC23D9}" type="presOf" srcId="{84974B0E-453F-4497-AA86-3F739A89DCCD}" destId="{02FEAA1E-94D2-45D8-8132-3B3AB18851F5}" srcOrd="0" destOrd="0" presId="urn:microsoft.com/office/officeart/2008/layout/VerticalCurvedList"/>
    <dgm:cxn modelId="{5B44DE57-EDA2-47F7-8781-A3A1353AF480}" type="presOf" srcId="{586A30BE-3378-43EE-AD11-CEA62999C307}" destId="{BECB0D1C-3301-450C-BF4B-03F61393AFEB}" srcOrd="0" destOrd="0" presId="urn:microsoft.com/office/officeart/2008/layout/VerticalCurvedList"/>
    <dgm:cxn modelId="{2E76F7B6-8563-415C-B738-6D89160E9A5E}" srcId="{586A30BE-3378-43EE-AD11-CEA62999C307}" destId="{84974B0E-453F-4497-AA86-3F739A89DCCD}" srcOrd="0" destOrd="0" parTransId="{A1A8628B-BE5B-477B-84F3-7940D3BC58D0}" sibTransId="{36A08962-9E93-4F07-8E12-D19DFF658F06}"/>
    <dgm:cxn modelId="{2AAEA9CE-4B51-490F-B3B8-BBF76EA026DD}" type="presOf" srcId="{36A08962-9E93-4F07-8E12-D19DFF658F06}" destId="{21FE56CC-12B0-469D-8FE6-967391F33FA1}" srcOrd="0" destOrd="0" presId="urn:microsoft.com/office/officeart/2008/layout/VerticalCurvedList"/>
    <dgm:cxn modelId="{3C0CE0A3-9DF6-4596-9402-5F8F7A0C27AB}" type="presParOf" srcId="{BECB0D1C-3301-450C-BF4B-03F61393AFEB}" destId="{3BCBAA18-C324-4350-83A0-1A067A3964E3}" srcOrd="0" destOrd="0" presId="urn:microsoft.com/office/officeart/2008/layout/VerticalCurvedList"/>
    <dgm:cxn modelId="{5293BA3E-4282-4C06-99FF-60400E00185A}" type="presParOf" srcId="{3BCBAA18-C324-4350-83A0-1A067A3964E3}" destId="{80DC7293-6B25-4576-8D08-C20D25D36436}" srcOrd="0" destOrd="0" presId="urn:microsoft.com/office/officeart/2008/layout/VerticalCurvedList"/>
    <dgm:cxn modelId="{87C3F3B4-5965-40BC-AC59-93F49A99B3AE}" type="presParOf" srcId="{80DC7293-6B25-4576-8D08-C20D25D36436}" destId="{1E3BFD7D-56AC-42C2-A5D8-0DC51CA9AB81}" srcOrd="0" destOrd="0" presId="urn:microsoft.com/office/officeart/2008/layout/VerticalCurvedList"/>
    <dgm:cxn modelId="{CC0E7463-944F-4C8C-8F72-0424AD9379D1}" type="presParOf" srcId="{80DC7293-6B25-4576-8D08-C20D25D36436}" destId="{21FE56CC-12B0-469D-8FE6-967391F33FA1}" srcOrd="1" destOrd="0" presId="urn:microsoft.com/office/officeart/2008/layout/VerticalCurvedList"/>
    <dgm:cxn modelId="{AD50DBCC-25A0-468C-AA31-14C05CF45852}" type="presParOf" srcId="{80DC7293-6B25-4576-8D08-C20D25D36436}" destId="{8F76C2DC-BFEC-4E45-AFDB-C28BEB7EF969}" srcOrd="2" destOrd="0" presId="urn:microsoft.com/office/officeart/2008/layout/VerticalCurvedList"/>
    <dgm:cxn modelId="{68298166-1357-4948-9831-52901250CF5C}" type="presParOf" srcId="{80DC7293-6B25-4576-8D08-C20D25D36436}" destId="{3FFCDF5B-D9C1-4B14-9B4F-08F6E920B088}" srcOrd="3" destOrd="0" presId="urn:microsoft.com/office/officeart/2008/layout/VerticalCurvedList"/>
    <dgm:cxn modelId="{0E0405DB-B9C6-4D0D-B1C6-0A5FDA331B84}" type="presParOf" srcId="{3BCBAA18-C324-4350-83A0-1A067A3964E3}" destId="{02FEAA1E-94D2-45D8-8132-3B3AB18851F5}" srcOrd="1" destOrd="0" presId="urn:microsoft.com/office/officeart/2008/layout/VerticalCurvedList"/>
    <dgm:cxn modelId="{8DBC4929-CFB7-45F8-A6B0-2E01605A0329}" type="presParOf" srcId="{3BCBAA18-C324-4350-83A0-1A067A3964E3}" destId="{BFFCDAF8-3C65-447F-B170-036D4BDED14E}" srcOrd="2" destOrd="0" presId="urn:microsoft.com/office/officeart/2008/layout/VerticalCurvedList"/>
    <dgm:cxn modelId="{AA80FA28-0AA7-4E60-B97A-742A82C426EE}" type="presParOf" srcId="{BFFCDAF8-3C65-447F-B170-036D4BDED14E}" destId="{8639CCA3-B79C-484E-9716-60B3DE10336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4F20111-99A4-4033-B72E-A4897CE11756}"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IE"/>
        </a:p>
      </dgm:t>
    </dgm:pt>
    <dgm:pt modelId="{6D696D55-55CE-4B21-8CCA-392445389815}">
      <dgm:prSet phldrT="[Text]" custT="1"/>
      <dgm:spPr>
        <a:solidFill>
          <a:srgbClr val="0070C0"/>
        </a:solidFill>
      </dgm:spPr>
      <dgm:t>
        <a:bodyPr/>
        <a:lstStyle/>
        <a:p>
          <a:r>
            <a:rPr lang="en-IE" sz="1400" b="1" dirty="0"/>
            <a:t>Demographic Shift</a:t>
          </a:r>
        </a:p>
      </dgm:t>
    </dgm:pt>
    <dgm:pt modelId="{DE2F6A84-8A09-4846-A68A-863A86CEC710}" type="parTrans" cxnId="{7B8EFF32-C662-4FC3-BEA3-1B1DA0836EF8}">
      <dgm:prSet/>
      <dgm:spPr/>
      <dgm:t>
        <a:bodyPr/>
        <a:lstStyle/>
        <a:p>
          <a:endParaRPr lang="en-IE"/>
        </a:p>
      </dgm:t>
    </dgm:pt>
    <dgm:pt modelId="{361010D3-3DBD-49D3-B65F-7A8AE7A7FDF7}" type="sibTrans" cxnId="{7B8EFF32-C662-4FC3-BEA3-1B1DA0836EF8}">
      <dgm:prSet/>
      <dgm:spPr/>
      <dgm:t>
        <a:bodyPr/>
        <a:lstStyle/>
        <a:p>
          <a:endParaRPr lang="en-IE"/>
        </a:p>
      </dgm:t>
    </dgm:pt>
    <dgm:pt modelId="{753DC06B-56B8-421D-AB81-53EA2D4DD391}">
      <dgm:prSet phldrT="[Text]" custT="1"/>
      <dgm:spPr/>
      <dgm:t>
        <a:bodyPr/>
        <a:lstStyle/>
        <a:p>
          <a:pPr>
            <a:lnSpc>
              <a:spcPct val="100000"/>
            </a:lnSpc>
            <a:spcAft>
              <a:spcPts val="0"/>
            </a:spcAft>
            <a:buFontTx/>
            <a:buNone/>
          </a:pPr>
          <a:r>
            <a:rPr lang="en-IE" sz="2000" b="1" dirty="0"/>
            <a:t>More people are ageing with long-term disability (AWD) </a:t>
          </a:r>
          <a:r>
            <a:rPr lang="en-IE" sz="1600" b="0" dirty="0"/>
            <a:t>(</a:t>
          </a:r>
          <a:r>
            <a:rPr lang="en-IE" sz="1600" b="0" dirty="0" err="1"/>
            <a:t>Molton</a:t>
          </a:r>
          <a:r>
            <a:rPr lang="en-IE" sz="1600" b="0" dirty="0"/>
            <a:t> &amp; Ordway 2019). </a:t>
          </a:r>
          <a:endParaRPr lang="en-IE" sz="1600" dirty="0"/>
        </a:p>
      </dgm:t>
    </dgm:pt>
    <dgm:pt modelId="{6861E9C2-A14E-463F-B403-A475EB558760}" type="parTrans" cxnId="{FF60FCF7-462E-4A29-9D3D-40A8BC7B107D}">
      <dgm:prSet/>
      <dgm:spPr/>
      <dgm:t>
        <a:bodyPr/>
        <a:lstStyle/>
        <a:p>
          <a:endParaRPr lang="en-IE"/>
        </a:p>
      </dgm:t>
    </dgm:pt>
    <dgm:pt modelId="{939822C4-9043-48BA-84E0-C54598449F2F}" type="sibTrans" cxnId="{FF60FCF7-462E-4A29-9D3D-40A8BC7B107D}">
      <dgm:prSet/>
      <dgm:spPr/>
      <dgm:t>
        <a:bodyPr/>
        <a:lstStyle/>
        <a:p>
          <a:endParaRPr lang="en-IE"/>
        </a:p>
      </dgm:t>
    </dgm:pt>
    <dgm:pt modelId="{E90255C4-D4B0-457D-B24F-D205C1136A5B}">
      <dgm:prSet phldrT="[Text]" custT="1"/>
      <dgm:spPr>
        <a:solidFill>
          <a:srgbClr val="4CAD03"/>
        </a:solidFill>
      </dgm:spPr>
      <dgm:t>
        <a:bodyPr/>
        <a:lstStyle/>
        <a:p>
          <a:r>
            <a:rPr lang="en-IE" sz="1400" b="1" dirty="0"/>
            <a:t>Limited knowledge about experiences of AWD</a:t>
          </a:r>
        </a:p>
      </dgm:t>
    </dgm:pt>
    <dgm:pt modelId="{79438268-D9E9-4C04-8642-BD7115841A89}" type="parTrans" cxnId="{693E2502-D5FA-4F7D-937E-CAB39F790878}">
      <dgm:prSet/>
      <dgm:spPr/>
      <dgm:t>
        <a:bodyPr/>
        <a:lstStyle/>
        <a:p>
          <a:endParaRPr lang="en-IE"/>
        </a:p>
      </dgm:t>
    </dgm:pt>
    <dgm:pt modelId="{072E3A7A-A3D5-43AE-A744-413E647BD24C}" type="sibTrans" cxnId="{693E2502-D5FA-4F7D-937E-CAB39F790878}">
      <dgm:prSet/>
      <dgm:spPr/>
      <dgm:t>
        <a:bodyPr/>
        <a:lstStyle/>
        <a:p>
          <a:endParaRPr lang="en-IE"/>
        </a:p>
      </dgm:t>
    </dgm:pt>
    <dgm:pt modelId="{FE6D4C31-7BD2-412F-A396-33AED8693BC4}">
      <dgm:prSet phldrT="[Text]" custT="1"/>
      <dgm:spPr/>
      <dgm:t>
        <a:bodyPr/>
        <a:lstStyle/>
        <a:p>
          <a:pPr>
            <a:buFontTx/>
            <a:buNone/>
          </a:pPr>
          <a:r>
            <a:rPr lang="en-IE" sz="2000" b="1" dirty="0">
              <a:solidFill>
                <a:schemeClr val="accent1">
                  <a:lumMod val="60000"/>
                  <a:lumOff val="40000"/>
                </a:schemeClr>
              </a:solidFill>
              <a:effectLst/>
              <a:latin typeface="+mn-lt"/>
              <a:ea typeface="Calibri" panose="020F0502020204030204" pitchFamily="34" charset="0"/>
              <a:cs typeface="Times New Roman" panose="02020603050405020304" pitchFamily="18" charset="0"/>
            </a:rPr>
            <a:t>AWD group -</a:t>
          </a:r>
          <a:endParaRPr lang="en-IE" sz="2000" dirty="0">
            <a:solidFill>
              <a:schemeClr val="accent1">
                <a:lumMod val="60000"/>
                <a:lumOff val="40000"/>
              </a:schemeClr>
            </a:solidFill>
          </a:endParaRPr>
        </a:p>
      </dgm:t>
    </dgm:pt>
    <dgm:pt modelId="{B045B5A3-4786-48D4-9BAC-78AD8712828F}" type="parTrans" cxnId="{29FDD94B-4FD7-4AB0-AC36-FE0550E33AAF}">
      <dgm:prSet/>
      <dgm:spPr/>
      <dgm:t>
        <a:bodyPr/>
        <a:lstStyle/>
        <a:p>
          <a:endParaRPr lang="en-IE"/>
        </a:p>
      </dgm:t>
    </dgm:pt>
    <dgm:pt modelId="{8C2DAB2E-DFC1-45E2-B2E7-46B98197D8F8}" type="sibTrans" cxnId="{29FDD94B-4FD7-4AB0-AC36-FE0550E33AAF}">
      <dgm:prSet/>
      <dgm:spPr/>
      <dgm:t>
        <a:bodyPr/>
        <a:lstStyle/>
        <a:p>
          <a:endParaRPr lang="en-IE"/>
        </a:p>
      </dgm:t>
    </dgm:pt>
    <dgm:pt modelId="{84E923E6-0055-4CD3-B7F9-FAB8D2793515}">
      <dgm:prSet phldrT="[Text]" custT="1"/>
      <dgm:spPr>
        <a:solidFill>
          <a:schemeClr val="accent2">
            <a:lumMod val="60000"/>
            <a:lumOff val="40000"/>
          </a:schemeClr>
        </a:solidFill>
      </dgm:spPr>
      <dgm:t>
        <a:bodyPr/>
        <a:lstStyle/>
        <a:p>
          <a:r>
            <a:rPr lang="en-IE" sz="1600" b="1" dirty="0"/>
            <a:t>Challenge to Connect</a:t>
          </a:r>
        </a:p>
      </dgm:t>
    </dgm:pt>
    <dgm:pt modelId="{F08027EB-F548-4C75-AB79-073C2EE03E7C}" type="parTrans" cxnId="{5D4C4FC6-E379-4B37-87D0-8D5C0E04F01E}">
      <dgm:prSet/>
      <dgm:spPr/>
      <dgm:t>
        <a:bodyPr/>
        <a:lstStyle/>
        <a:p>
          <a:endParaRPr lang="en-IE"/>
        </a:p>
      </dgm:t>
    </dgm:pt>
    <dgm:pt modelId="{B5CF9760-7A27-417F-9FC7-25AA166A4C31}" type="sibTrans" cxnId="{5D4C4FC6-E379-4B37-87D0-8D5C0E04F01E}">
      <dgm:prSet/>
      <dgm:spPr/>
      <dgm:t>
        <a:bodyPr/>
        <a:lstStyle/>
        <a:p>
          <a:endParaRPr lang="en-IE"/>
        </a:p>
      </dgm:t>
    </dgm:pt>
    <dgm:pt modelId="{533D00E2-298A-41B7-9495-289D3993E772}">
      <dgm:prSet phldrT="[Text]" custT="1"/>
      <dgm:spPr/>
      <dgm:t>
        <a:bodyPr/>
        <a:lstStyle/>
        <a:p>
          <a:r>
            <a:rPr lang="en-IE" sz="2000" b="1" dirty="0"/>
            <a:t>AWD: </a:t>
          </a:r>
          <a:r>
            <a:rPr lang="en-IE" sz="2000" b="1" dirty="0">
              <a:solidFill>
                <a:schemeClr val="accent1">
                  <a:lumMod val="60000"/>
                  <a:lumOff val="40000"/>
                </a:schemeClr>
              </a:solidFill>
            </a:rPr>
            <a:t>challenges separate sectors to connect more </a:t>
          </a:r>
          <a:r>
            <a:rPr lang="en-IE" sz="2000" b="0" dirty="0"/>
            <a:t>(public policies; ageing and disability activism; theorising/academia)</a:t>
          </a:r>
        </a:p>
      </dgm:t>
    </dgm:pt>
    <dgm:pt modelId="{D961B2B3-64F0-4547-910E-19BC69ABCAAE}" type="parTrans" cxnId="{4EEA0782-E16A-4A4F-956A-759AF1BB9B9A}">
      <dgm:prSet/>
      <dgm:spPr/>
      <dgm:t>
        <a:bodyPr/>
        <a:lstStyle/>
        <a:p>
          <a:endParaRPr lang="en-IE"/>
        </a:p>
      </dgm:t>
    </dgm:pt>
    <dgm:pt modelId="{5748D1E4-9469-4BE8-A4E2-3E974DE49F1C}" type="sibTrans" cxnId="{4EEA0782-E16A-4A4F-956A-759AF1BB9B9A}">
      <dgm:prSet/>
      <dgm:spPr/>
      <dgm:t>
        <a:bodyPr/>
        <a:lstStyle/>
        <a:p>
          <a:endParaRPr lang="en-IE"/>
        </a:p>
      </dgm:t>
    </dgm:pt>
    <dgm:pt modelId="{9B553A94-375B-4549-9B40-4258047E7CF3}">
      <dgm:prSet/>
      <dgm:spPr/>
      <dgm:t>
        <a:bodyPr/>
        <a:lstStyle/>
        <a:p>
          <a:pPr>
            <a:lnSpc>
              <a:spcPct val="90000"/>
            </a:lnSpc>
            <a:spcAft>
              <a:spcPct val="15000"/>
            </a:spcAft>
          </a:pPr>
          <a:endParaRPr lang="en-IE" sz="1200" dirty="0"/>
        </a:p>
      </dgm:t>
    </dgm:pt>
    <dgm:pt modelId="{7278D437-101A-47CE-BB61-3B8ACCB5AF84}" type="parTrans" cxnId="{59B52F49-C880-4F11-BFF4-8C870FF11F50}">
      <dgm:prSet/>
      <dgm:spPr/>
      <dgm:t>
        <a:bodyPr/>
        <a:lstStyle/>
        <a:p>
          <a:endParaRPr lang="en-IE"/>
        </a:p>
      </dgm:t>
    </dgm:pt>
    <dgm:pt modelId="{68E404C9-09AD-4B9C-8720-A3BE1101C23F}" type="sibTrans" cxnId="{59B52F49-C880-4F11-BFF4-8C870FF11F50}">
      <dgm:prSet/>
      <dgm:spPr/>
      <dgm:t>
        <a:bodyPr/>
        <a:lstStyle/>
        <a:p>
          <a:endParaRPr lang="en-IE"/>
        </a:p>
      </dgm:t>
    </dgm:pt>
    <dgm:pt modelId="{54197CBD-52DC-423D-B303-851EF6C48828}">
      <dgm:prSet phldrT="[Text]" custT="1"/>
      <dgm:spPr/>
      <dgm:t>
        <a:bodyPr/>
        <a:lstStyle/>
        <a:p>
          <a:pPr>
            <a:lnSpc>
              <a:spcPct val="100000"/>
            </a:lnSpc>
            <a:spcAft>
              <a:spcPts val="0"/>
            </a:spcAft>
            <a:buFontTx/>
            <a:buNone/>
          </a:pPr>
          <a:r>
            <a:rPr lang="en-US" sz="2000" dirty="0"/>
            <a:t>UK: some </a:t>
          </a:r>
          <a:r>
            <a:rPr lang="en-US" sz="2000" b="1" dirty="0">
              <a:solidFill>
                <a:schemeClr val="accent1">
                  <a:lumMod val="60000"/>
                  <a:lumOff val="40000"/>
                </a:schemeClr>
              </a:solidFill>
            </a:rPr>
            <a:t>20% of older disabled people experienced disability prior to age 50 </a:t>
          </a:r>
          <a:r>
            <a:rPr lang="en-US" sz="1600" dirty="0"/>
            <a:t>(DWP, 2013)</a:t>
          </a:r>
          <a:endParaRPr lang="en-IE" sz="1600" dirty="0"/>
        </a:p>
      </dgm:t>
    </dgm:pt>
    <dgm:pt modelId="{8DDB7A70-3713-479E-BC6E-C04582043787}" type="parTrans" cxnId="{E1E1C1B2-692F-42CC-A3DF-6EEB8266D9CA}">
      <dgm:prSet/>
      <dgm:spPr/>
      <dgm:t>
        <a:bodyPr/>
        <a:lstStyle/>
        <a:p>
          <a:endParaRPr lang="en-IE"/>
        </a:p>
      </dgm:t>
    </dgm:pt>
    <dgm:pt modelId="{1CBCC67D-CA40-4725-9C63-70CDFA34C169}" type="sibTrans" cxnId="{E1E1C1B2-692F-42CC-A3DF-6EEB8266D9CA}">
      <dgm:prSet/>
      <dgm:spPr/>
      <dgm:t>
        <a:bodyPr/>
        <a:lstStyle/>
        <a:p>
          <a:endParaRPr lang="en-IE"/>
        </a:p>
      </dgm:t>
    </dgm:pt>
    <dgm:pt modelId="{2127C62E-8C61-4526-805B-AFFD7604C715}">
      <dgm:prSet custT="1"/>
      <dgm:spPr/>
      <dgm:t>
        <a:bodyPr/>
        <a:lstStyle/>
        <a:p>
          <a:pPr>
            <a:buFont typeface="Arial" panose="020B0604020202020204" pitchFamily="34" charset="0"/>
            <a:buChar char="•"/>
          </a:pPr>
          <a:r>
            <a:rPr lang="en-IE" sz="2000" b="1" dirty="0">
              <a:solidFill>
                <a:srgbClr val="00B050"/>
              </a:solidFill>
              <a:effectLst/>
              <a:latin typeface="+mn-lt"/>
              <a:ea typeface="Calibri" panose="020F0502020204030204" pitchFamily="34" charset="0"/>
              <a:cs typeface="Times New Roman" panose="02020603050405020304" pitchFamily="18" charset="0"/>
            </a:rPr>
            <a:t>Underdeveloped policy frameworks </a:t>
          </a:r>
          <a:r>
            <a:rPr lang="en-IE" sz="2000" b="1" dirty="0">
              <a:effectLst/>
              <a:latin typeface="+mn-lt"/>
              <a:ea typeface="Calibri" panose="020F0502020204030204" pitchFamily="34" charset="0"/>
              <a:cs typeface="Times New Roman" panose="02020603050405020304" pitchFamily="18" charset="0"/>
            </a:rPr>
            <a:t>in many countries; </a:t>
          </a:r>
          <a:r>
            <a:rPr lang="en-IE" sz="2000" b="1" dirty="0">
              <a:latin typeface="+mn-lt"/>
            </a:rPr>
            <a:t>and sometimes fear that control and choice will diminish within services for ‘older’ people </a:t>
          </a:r>
          <a:r>
            <a:rPr lang="en-IE" sz="2000" b="1" dirty="0">
              <a:effectLst/>
              <a:latin typeface="+mn-lt"/>
              <a:ea typeface="Calibri" panose="020F0502020204030204" pitchFamily="34" charset="0"/>
              <a:cs typeface="Times New Roman" panose="02020603050405020304" pitchFamily="18" charset="0"/>
            </a:rPr>
            <a:t> </a:t>
          </a:r>
          <a:r>
            <a:rPr lang="en-IE" sz="1600" dirty="0">
              <a:effectLst/>
              <a:latin typeface="Century Gothic" panose="020B0502020202020204" pitchFamily="34" charset="0"/>
              <a:ea typeface="Calibri" panose="020F0502020204030204" pitchFamily="34" charset="0"/>
              <a:cs typeface="Times New Roman" panose="02020603050405020304" pitchFamily="18" charset="0"/>
            </a:rPr>
            <a:t>(</a:t>
          </a:r>
          <a:r>
            <a:rPr lang="en-IE" sz="1600" dirty="0" err="1">
              <a:effectLst/>
              <a:latin typeface="Century Gothic" panose="020B0502020202020204" pitchFamily="34" charset="0"/>
              <a:ea typeface="Calibri" panose="020F0502020204030204" pitchFamily="34" charset="0"/>
              <a:cs typeface="Times New Roman" panose="02020603050405020304" pitchFamily="18" charset="0"/>
            </a:rPr>
            <a:t>Molton</a:t>
          </a:r>
          <a:r>
            <a:rPr lang="en-IE" sz="1600" dirty="0">
              <a:effectLst/>
              <a:latin typeface="Century Gothic" panose="020B0502020202020204" pitchFamily="34" charset="0"/>
              <a:ea typeface="Calibri" panose="020F0502020204030204" pitchFamily="34" charset="0"/>
              <a:cs typeface="Times New Roman" panose="02020603050405020304" pitchFamily="18" charset="0"/>
            </a:rPr>
            <a:t> and Ordway, 2019; Carter Anand et al, 2012)</a:t>
          </a:r>
          <a:endParaRPr lang="en-IE" sz="1600" b="1" dirty="0"/>
        </a:p>
      </dgm:t>
    </dgm:pt>
    <dgm:pt modelId="{DFC16810-90FB-4475-B773-81979E00BDEB}" type="parTrans" cxnId="{74CE2D55-5D93-47CE-BA6E-78E397F288BA}">
      <dgm:prSet/>
      <dgm:spPr/>
      <dgm:t>
        <a:bodyPr/>
        <a:lstStyle/>
        <a:p>
          <a:endParaRPr lang="en-IE"/>
        </a:p>
      </dgm:t>
    </dgm:pt>
    <dgm:pt modelId="{EBB77BC5-5045-497B-A0B3-D26EFBE3D148}" type="sibTrans" cxnId="{74CE2D55-5D93-47CE-BA6E-78E397F288BA}">
      <dgm:prSet/>
      <dgm:spPr/>
      <dgm:t>
        <a:bodyPr/>
        <a:lstStyle/>
        <a:p>
          <a:endParaRPr lang="en-IE"/>
        </a:p>
      </dgm:t>
    </dgm:pt>
    <dgm:pt modelId="{A0A08274-1F0B-4F70-91DA-2474F5D41D58}">
      <dgm:prSet phldrT="[Text]" custT="1"/>
      <dgm:spPr/>
      <dgm:t>
        <a:bodyPr/>
        <a:lstStyle/>
        <a:p>
          <a:pPr>
            <a:lnSpc>
              <a:spcPct val="100000"/>
            </a:lnSpc>
            <a:spcAft>
              <a:spcPts val="0"/>
            </a:spcAft>
            <a:buFontTx/>
            <a:buNone/>
          </a:pPr>
          <a:endParaRPr lang="en-IE" sz="1600" dirty="0"/>
        </a:p>
      </dgm:t>
    </dgm:pt>
    <dgm:pt modelId="{45255BE7-15B1-4724-8A11-99B4EB93B7B5}" type="parTrans" cxnId="{B68FC18F-B157-432C-9791-963DF723ED0B}">
      <dgm:prSet/>
      <dgm:spPr/>
      <dgm:t>
        <a:bodyPr/>
        <a:lstStyle/>
        <a:p>
          <a:endParaRPr lang="en-IE"/>
        </a:p>
      </dgm:t>
    </dgm:pt>
    <dgm:pt modelId="{B6E95A6B-3E5E-4E1A-988B-030373C1D9FD}" type="sibTrans" cxnId="{B68FC18F-B157-432C-9791-963DF723ED0B}">
      <dgm:prSet/>
      <dgm:spPr/>
      <dgm:t>
        <a:bodyPr/>
        <a:lstStyle/>
        <a:p>
          <a:endParaRPr lang="en-IE"/>
        </a:p>
      </dgm:t>
    </dgm:pt>
    <dgm:pt modelId="{07ABF3C5-4865-481B-A4F7-170C9CA4BA94}">
      <dgm:prSet phldrT="[Text]" custT="1"/>
      <dgm:spPr/>
      <dgm:t>
        <a:bodyPr/>
        <a:lstStyle/>
        <a:p>
          <a:pPr>
            <a:buFont typeface="Arial" panose="020B0604020202020204" pitchFamily="34" charset="0"/>
            <a:buChar char="•"/>
          </a:pPr>
          <a:r>
            <a:rPr lang="en-IE" sz="2000" b="1" dirty="0">
              <a:solidFill>
                <a:srgbClr val="00B050"/>
              </a:solidFill>
              <a:effectLst/>
              <a:latin typeface="+mn-lt"/>
              <a:ea typeface="Calibri" panose="020F0502020204030204" pitchFamily="34" charset="0"/>
              <a:cs typeface="Times New Roman" panose="02020603050405020304" pitchFamily="18" charset="0"/>
            </a:rPr>
            <a:t>Limited research – experiences not well understood</a:t>
          </a:r>
          <a:r>
            <a:rPr lang="en-IE" sz="2000" b="1" dirty="0">
              <a:effectLst/>
              <a:latin typeface="+mn-lt"/>
              <a:ea typeface="Calibri" panose="020F0502020204030204" pitchFamily="34" charset="0"/>
              <a:cs typeface="Times New Roman" panose="02020603050405020304" pitchFamily="18" charset="0"/>
            </a:rPr>
            <a:t>;</a:t>
          </a:r>
          <a:endParaRPr lang="en-IE" sz="2000" dirty="0">
            <a:solidFill>
              <a:schemeClr val="accent1">
                <a:lumMod val="60000"/>
                <a:lumOff val="40000"/>
              </a:schemeClr>
            </a:solidFill>
          </a:endParaRPr>
        </a:p>
      </dgm:t>
    </dgm:pt>
    <dgm:pt modelId="{363F2CF9-D3B8-4E7D-92AA-D8EC6B65AEF3}" type="parTrans" cxnId="{4978F468-769A-49B0-8D0D-8BE3FE4E262F}">
      <dgm:prSet/>
      <dgm:spPr/>
      <dgm:t>
        <a:bodyPr/>
        <a:lstStyle/>
        <a:p>
          <a:endParaRPr lang="en-IE"/>
        </a:p>
      </dgm:t>
    </dgm:pt>
    <dgm:pt modelId="{029A8E26-F573-4AF0-8427-EC62366DB0C5}" type="sibTrans" cxnId="{4978F468-769A-49B0-8D0D-8BE3FE4E262F}">
      <dgm:prSet/>
      <dgm:spPr/>
      <dgm:t>
        <a:bodyPr/>
        <a:lstStyle/>
        <a:p>
          <a:endParaRPr lang="en-IE"/>
        </a:p>
      </dgm:t>
    </dgm:pt>
    <dgm:pt modelId="{827CB742-466A-4DC6-8128-D2548A914508}" type="pres">
      <dgm:prSet presAssocID="{F4F20111-99A4-4033-B72E-A4897CE11756}" presName="linearFlow" presStyleCnt="0">
        <dgm:presLayoutVars>
          <dgm:dir/>
          <dgm:animLvl val="lvl"/>
          <dgm:resizeHandles val="exact"/>
        </dgm:presLayoutVars>
      </dgm:prSet>
      <dgm:spPr/>
    </dgm:pt>
    <dgm:pt modelId="{A8ABC395-95CA-4633-B583-621CCFA1922F}" type="pres">
      <dgm:prSet presAssocID="{6D696D55-55CE-4B21-8CCA-392445389815}" presName="composite" presStyleCnt="0"/>
      <dgm:spPr/>
    </dgm:pt>
    <dgm:pt modelId="{46A463E5-B23F-4B90-9FAD-7D44F853E0CC}" type="pres">
      <dgm:prSet presAssocID="{6D696D55-55CE-4B21-8CCA-392445389815}" presName="parentText" presStyleLbl="alignNode1" presStyleIdx="0" presStyleCnt="3">
        <dgm:presLayoutVars>
          <dgm:chMax val="1"/>
          <dgm:bulletEnabled val="1"/>
        </dgm:presLayoutVars>
      </dgm:prSet>
      <dgm:spPr/>
    </dgm:pt>
    <dgm:pt modelId="{3C73EE2D-36D9-482C-B0B6-EC679DDA82DB}" type="pres">
      <dgm:prSet presAssocID="{6D696D55-55CE-4B21-8CCA-392445389815}" presName="descendantText" presStyleLbl="alignAcc1" presStyleIdx="0" presStyleCnt="3" custScaleY="110178">
        <dgm:presLayoutVars>
          <dgm:bulletEnabled val="1"/>
        </dgm:presLayoutVars>
      </dgm:prSet>
      <dgm:spPr/>
    </dgm:pt>
    <dgm:pt modelId="{B70BBAF3-A385-4907-8008-5A9E3441D660}" type="pres">
      <dgm:prSet presAssocID="{361010D3-3DBD-49D3-B65F-7A8AE7A7FDF7}" presName="sp" presStyleCnt="0"/>
      <dgm:spPr/>
    </dgm:pt>
    <dgm:pt modelId="{7B9808F2-F8D3-46D7-9274-4D96691AFD7E}" type="pres">
      <dgm:prSet presAssocID="{E90255C4-D4B0-457D-B24F-D205C1136A5B}" presName="composite" presStyleCnt="0"/>
      <dgm:spPr/>
    </dgm:pt>
    <dgm:pt modelId="{4E9671AE-4A7E-4820-9837-F236A734001B}" type="pres">
      <dgm:prSet presAssocID="{E90255C4-D4B0-457D-B24F-D205C1136A5B}" presName="parentText" presStyleLbl="alignNode1" presStyleIdx="1" presStyleCnt="3">
        <dgm:presLayoutVars>
          <dgm:chMax val="1"/>
          <dgm:bulletEnabled val="1"/>
        </dgm:presLayoutVars>
      </dgm:prSet>
      <dgm:spPr/>
    </dgm:pt>
    <dgm:pt modelId="{C841C375-2752-4AD2-AAFA-32A1A8C3D32C}" type="pres">
      <dgm:prSet presAssocID="{E90255C4-D4B0-457D-B24F-D205C1136A5B}" presName="descendantText" presStyleLbl="alignAcc1" presStyleIdx="1" presStyleCnt="3" custScaleY="139207">
        <dgm:presLayoutVars>
          <dgm:bulletEnabled val="1"/>
        </dgm:presLayoutVars>
      </dgm:prSet>
      <dgm:spPr/>
    </dgm:pt>
    <dgm:pt modelId="{217FC9CD-83E1-4AC9-8983-F4E4B3EC9142}" type="pres">
      <dgm:prSet presAssocID="{072E3A7A-A3D5-43AE-A744-413E647BD24C}" presName="sp" presStyleCnt="0"/>
      <dgm:spPr/>
    </dgm:pt>
    <dgm:pt modelId="{1C1458EC-CD15-442D-A355-A770CF2EEF89}" type="pres">
      <dgm:prSet presAssocID="{84E923E6-0055-4CD3-B7F9-FAB8D2793515}" presName="composite" presStyleCnt="0"/>
      <dgm:spPr/>
    </dgm:pt>
    <dgm:pt modelId="{C51CF4AE-822D-4DE4-8AD8-168DE9668D2B}" type="pres">
      <dgm:prSet presAssocID="{84E923E6-0055-4CD3-B7F9-FAB8D2793515}" presName="parentText" presStyleLbl="alignNode1" presStyleIdx="2" presStyleCnt="3">
        <dgm:presLayoutVars>
          <dgm:chMax val="1"/>
          <dgm:bulletEnabled val="1"/>
        </dgm:presLayoutVars>
      </dgm:prSet>
      <dgm:spPr/>
    </dgm:pt>
    <dgm:pt modelId="{96BBB274-8247-468D-BD85-E6046E6D70D4}" type="pres">
      <dgm:prSet presAssocID="{84E923E6-0055-4CD3-B7F9-FAB8D2793515}" presName="descendantText" presStyleLbl="alignAcc1" presStyleIdx="2" presStyleCnt="3">
        <dgm:presLayoutVars>
          <dgm:bulletEnabled val="1"/>
        </dgm:presLayoutVars>
      </dgm:prSet>
      <dgm:spPr/>
    </dgm:pt>
  </dgm:ptLst>
  <dgm:cxnLst>
    <dgm:cxn modelId="{693E2502-D5FA-4F7D-937E-CAB39F790878}" srcId="{F4F20111-99A4-4033-B72E-A4897CE11756}" destId="{E90255C4-D4B0-457D-B24F-D205C1136A5B}" srcOrd="1" destOrd="0" parTransId="{79438268-D9E9-4C04-8642-BD7115841A89}" sibTransId="{072E3A7A-A3D5-43AE-A744-413E647BD24C}"/>
    <dgm:cxn modelId="{4D3BCC02-6E80-423F-9F44-FAE1101F40AC}" type="presOf" srcId="{FE6D4C31-7BD2-412F-A396-33AED8693BC4}" destId="{C841C375-2752-4AD2-AAFA-32A1A8C3D32C}" srcOrd="0" destOrd="0" presId="urn:microsoft.com/office/officeart/2005/8/layout/chevron2"/>
    <dgm:cxn modelId="{6ECBB80B-AFE4-41F0-A82D-978619AE9944}" type="presOf" srcId="{E90255C4-D4B0-457D-B24F-D205C1136A5B}" destId="{4E9671AE-4A7E-4820-9837-F236A734001B}" srcOrd="0" destOrd="0" presId="urn:microsoft.com/office/officeart/2005/8/layout/chevron2"/>
    <dgm:cxn modelId="{3691FC13-F22F-4922-A750-593F69E98A6F}" type="presOf" srcId="{9B553A94-375B-4549-9B40-4258047E7CF3}" destId="{3C73EE2D-36D9-482C-B0B6-EC679DDA82DB}" srcOrd="0" destOrd="3" presId="urn:microsoft.com/office/officeart/2005/8/layout/chevron2"/>
    <dgm:cxn modelId="{7B8EFF32-C662-4FC3-BEA3-1B1DA0836EF8}" srcId="{F4F20111-99A4-4033-B72E-A4897CE11756}" destId="{6D696D55-55CE-4B21-8CCA-392445389815}" srcOrd="0" destOrd="0" parTransId="{DE2F6A84-8A09-4846-A68A-863A86CEC710}" sibTransId="{361010D3-3DBD-49D3-B65F-7A8AE7A7FDF7}"/>
    <dgm:cxn modelId="{2E21DA35-88CD-4C77-84AD-53D1A9D5F46C}" type="presOf" srcId="{2127C62E-8C61-4526-805B-AFFD7604C715}" destId="{C841C375-2752-4AD2-AAFA-32A1A8C3D32C}" srcOrd="0" destOrd="2" presId="urn:microsoft.com/office/officeart/2005/8/layout/chevron2"/>
    <dgm:cxn modelId="{BD55A364-F41A-4D8F-B120-90CE513BCB7B}" type="presOf" srcId="{07ABF3C5-4865-481B-A4F7-170C9CA4BA94}" destId="{C841C375-2752-4AD2-AAFA-32A1A8C3D32C}" srcOrd="0" destOrd="1" presId="urn:microsoft.com/office/officeart/2005/8/layout/chevron2"/>
    <dgm:cxn modelId="{6C3BB747-39D8-449B-8103-E08DE164799A}" type="presOf" srcId="{A0A08274-1F0B-4F70-91DA-2474F5D41D58}" destId="{3C73EE2D-36D9-482C-B0B6-EC679DDA82DB}" srcOrd="0" destOrd="0" presId="urn:microsoft.com/office/officeart/2005/8/layout/chevron2"/>
    <dgm:cxn modelId="{4978F468-769A-49B0-8D0D-8BE3FE4E262F}" srcId="{E90255C4-D4B0-457D-B24F-D205C1136A5B}" destId="{07ABF3C5-4865-481B-A4F7-170C9CA4BA94}" srcOrd="1" destOrd="0" parTransId="{363F2CF9-D3B8-4E7D-92AA-D8EC6B65AEF3}" sibTransId="{029A8E26-F573-4AF0-8427-EC62366DB0C5}"/>
    <dgm:cxn modelId="{59B52F49-C880-4F11-BFF4-8C870FF11F50}" srcId="{6D696D55-55CE-4B21-8CCA-392445389815}" destId="{9B553A94-375B-4549-9B40-4258047E7CF3}" srcOrd="3" destOrd="0" parTransId="{7278D437-101A-47CE-BB61-3B8ACCB5AF84}" sibTransId="{68E404C9-09AD-4B9C-8720-A3BE1101C23F}"/>
    <dgm:cxn modelId="{29FDD94B-4FD7-4AB0-AC36-FE0550E33AAF}" srcId="{E90255C4-D4B0-457D-B24F-D205C1136A5B}" destId="{FE6D4C31-7BD2-412F-A396-33AED8693BC4}" srcOrd="0" destOrd="0" parTransId="{B045B5A3-4786-48D4-9BAC-78AD8712828F}" sibTransId="{8C2DAB2E-DFC1-45E2-B2E7-46B98197D8F8}"/>
    <dgm:cxn modelId="{DACE176C-4E27-4788-845A-191FB07FEDC1}" type="presOf" srcId="{84E923E6-0055-4CD3-B7F9-FAB8D2793515}" destId="{C51CF4AE-822D-4DE4-8AD8-168DE9668D2B}" srcOrd="0" destOrd="0" presId="urn:microsoft.com/office/officeart/2005/8/layout/chevron2"/>
    <dgm:cxn modelId="{314BE26E-CE1F-4157-AC08-6AE90489DCA3}" type="presOf" srcId="{6D696D55-55CE-4B21-8CCA-392445389815}" destId="{46A463E5-B23F-4B90-9FAD-7D44F853E0CC}" srcOrd="0" destOrd="0" presId="urn:microsoft.com/office/officeart/2005/8/layout/chevron2"/>
    <dgm:cxn modelId="{538EB074-ABB1-4ADA-9859-5F20228D1DE0}" type="presOf" srcId="{F4F20111-99A4-4033-B72E-A4897CE11756}" destId="{827CB742-466A-4DC6-8128-D2548A914508}" srcOrd="0" destOrd="0" presId="urn:microsoft.com/office/officeart/2005/8/layout/chevron2"/>
    <dgm:cxn modelId="{74CE2D55-5D93-47CE-BA6E-78E397F288BA}" srcId="{E90255C4-D4B0-457D-B24F-D205C1136A5B}" destId="{2127C62E-8C61-4526-805B-AFFD7604C715}" srcOrd="2" destOrd="0" parTransId="{DFC16810-90FB-4475-B773-81979E00BDEB}" sibTransId="{EBB77BC5-5045-497B-A0B3-D26EFBE3D148}"/>
    <dgm:cxn modelId="{4EEA0782-E16A-4A4F-956A-759AF1BB9B9A}" srcId="{84E923E6-0055-4CD3-B7F9-FAB8D2793515}" destId="{533D00E2-298A-41B7-9495-289D3993E772}" srcOrd="0" destOrd="0" parTransId="{D961B2B3-64F0-4547-910E-19BC69ABCAAE}" sibTransId="{5748D1E4-9469-4BE8-A4E2-3E974DE49F1C}"/>
    <dgm:cxn modelId="{B68FC18F-B157-432C-9791-963DF723ED0B}" srcId="{6D696D55-55CE-4B21-8CCA-392445389815}" destId="{A0A08274-1F0B-4F70-91DA-2474F5D41D58}" srcOrd="0" destOrd="0" parTransId="{45255BE7-15B1-4724-8A11-99B4EB93B7B5}" sibTransId="{B6E95A6B-3E5E-4E1A-988B-030373C1D9FD}"/>
    <dgm:cxn modelId="{E1E1C1B2-692F-42CC-A3DF-6EEB8266D9CA}" srcId="{6D696D55-55CE-4B21-8CCA-392445389815}" destId="{54197CBD-52DC-423D-B303-851EF6C48828}" srcOrd="2" destOrd="0" parTransId="{8DDB7A70-3713-479E-BC6E-C04582043787}" sibTransId="{1CBCC67D-CA40-4725-9C63-70CDFA34C169}"/>
    <dgm:cxn modelId="{5D4C4FC6-E379-4B37-87D0-8D5C0E04F01E}" srcId="{F4F20111-99A4-4033-B72E-A4897CE11756}" destId="{84E923E6-0055-4CD3-B7F9-FAB8D2793515}" srcOrd="2" destOrd="0" parTransId="{F08027EB-F548-4C75-AB79-073C2EE03E7C}" sibTransId="{B5CF9760-7A27-417F-9FC7-25AA166A4C31}"/>
    <dgm:cxn modelId="{853F47D5-A740-496B-9660-1E1627B91106}" type="presOf" srcId="{753DC06B-56B8-421D-AB81-53EA2D4DD391}" destId="{3C73EE2D-36D9-482C-B0B6-EC679DDA82DB}" srcOrd="0" destOrd="1" presId="urn:microsoft.com/office/officeart/2005/8/layout/chevron2"/>
    <dgm:cxn modelId="{16CB0BEB-62B8-4B28-ABA7-2227B1901E5D}" type="presOf" srcId="{533D00E2-298A-41B7-9495-289D3993E772}" destId="{96BBB274-8247-468D-BD85-E6046E6D70D4}" srcOrd="0" destOrd="0" presId="urn:microsoft.com/office/officeart/2005/8/layout/chevron2"/>
    <dgm:cxn modelId="{9E4077F7-E342-47A9-9BDC-C85D0BA22575}" type="presOf" srcId="{54197CBD-52DC-423D-B303-851EF6C48828}" destId="{3C73EE2D-36D9-482C-B0B6-EC679DDA82DB}" srcOrd="0" destOrd="2" presId="urn:microsoft.com/office/officeart/2005/8/layout/chevron2"/>
    <dgm:cxn modelId="{FF60FCF7-462E-4A29-9D3D-40A8BC7B107D}" srcId="{6D696D55-55CE-4B21-8CCA-392445389815}" destId="{753DC06B-56B8-421D-AB81-53EA2D4DD391}" srcOrd="1" destOrd="0" parTransId="{6861E9C2-A14E-463F-B403-A475EB558760}" sibTransId="{939822C4-9043-48BA-84E0-C54598449F2F}"/>
    <dgm:cxn modelId="{1C2827B1-D3AB-41C0-8BED-54371FFA024B}" type="presParOf" srcId="{827CB742-466A-4DC6-8128-D2548A914508}" destId="{A8ABC395-95CA-4633-B583-621CCFA1922F}" srcOrd="0" destOrd="0" presId="urn:microsoft.com/office/officeart/2005/8/layout/chevron2"/>
    <dgm:cxn modelId="{FEE142EE-14B0-4822-8105-0B69C6D5C458}" type="presParOf" srcId="{A8ABC395-95CA-4633-B583-621CCFA1922F}" destId="{46A463E5-B23F-4B90-9FAD-7D44F853E0CC}" srcOrd="0" destOrd="0" presId="urn:microsoft.com/office/officeart/2005/8/layout/chevron2"/>
    <dgm:cxn modelId="{43AABF64-2207-407A-A139-6C0D37F8B734}" type="presParOf" srcId="{A8ABC395-95CA-4633-B583-621CCFA1922F}" destId="{3C73EE2D-36D9-482C-B0B6-EC679DDA82DB}" srcOrd="1" destOrd="0" presId="urn:microsoft.com/office/officeart/2005/8/layout/chevron2"/>
    <dgm:cxn modelId="{53A2E341-774B-43E8-950B-CB198366744F}" type="presParOf" srcId="{827CB742-466A-4DC6-8128-D2548A914508}" destId="{B70BBAF3-A385-4907-8008-5A9E3441D660}" srcOrd="1" destOrd="0" presId="urn:microsoft.com/office/officeart/2005/8/layout/chevron2"/>
    <dgm:cxn modelId="{37BA222B-0BF9-4FE3-ACA2-7351030882A3}" type="presParOf" srcId="{827CB742-466A-4DC6-8128-D2548A914508}" destId="{7B9808F2-F8D3-46D7-9274-4D96691AFD7E}" srcOrd="2" destOrd="0" presId="urn:microsoft.com/office/officeart/2005/8/layout/chevron2"/>
    <dgm:cxn modelId="{33CC4B0E-71FB-49E9-9694-164871EDEDCE}" type="presParOf" srcId="{7B9808F2-F8D3-46D7-9274-4D96691AFD7E}" destId="{4E9671AE-4A7E-4820-9837-F236A734001B}" srcOrd="0" destOrd="0" presId="urn:microsoft.com/office/officeart/2005/8/layout/chevron2"/>
    <dgm:cxn modelId="{4DEA5AB9-20AD-4994-B72F-8B7DD0E2287F}" type="presParOf" srcId="{7B9808F2-F8D3-46D7-9274-4D96691AFD7E}" destId="{C841C375-2752-4AD2-AAFA-32A1A8C3D32C}" srcOrd="1" destOrd="0" presId="urn:microsoft.com/office/officeart/2005/8/layout/chevron2"/>
    <dgm:cxn modelId="{CA0346AE-6CBD-499E-95DF-0FC3B01BFF1C}" type="presParOf" srcId="{827CB742-466A-4DC6-8128-D2548A914508}" destId="{217FC9CD-83E1-4AC9-8983-F4E4B3EC9142}" srcOrd="3" destOrd="0" presId="urn:microsoft.com/office/officeart/2005/8/layout/chevron2"/>
    <dgm:cxn modelId="{3E37A72B-D79A-45A7-A637-506CF1D33700}" type="presParOf" srcId="{827CB742-466A-4DC6-8128-D2548A914508}" destId="{1C1458EC-CD15-442D-A355-A770CF2EEF89}" srcOrd="4" destOrd="0" presId="urn:microsoft.com/office/officeart/2005/8/layout/chevron2"/>
    <dgm:cxn modelId="{65DE8FCA-957A-4F6E-B6DA-53C8EF011CA2}" type="presParOf" srcId="{1C1458EC-CD15-442D-A355-A770CF2EEF89}" destId="{C51CF4AE-822D-4DE4-8AD8-168DE9668D2B}" srcOrd="0" destOrd="0" presId="urn:microsoft.com/office/officeart/2005/8/layout/chevron2"/>
    <dgm:cxn modelId="{3D430239-C53E-40A6-88AB-00FD4A7930CC}" type="presParOf" srcId="{1C1458EC-CD15-442D-A355-A770CF2EEF89}" destId="{96BBB274-8247-468D-BD85-E6046E6D70D4}" srcOrd="1" destOrd="0" presId="urn:microsoft.com/office/officeart/2005/8/layout/chevron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86A30BE-3378-43EE-AD11-CEA62999C30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IE"/>
        </a:p>
      </dgm:t>
    </dgm:pt>
    <dgm:pt modelId="{84974B0E-453F-4497-AA86-3F739A89DCCD}">
      <dgm:prSet phldrT="[Text]" custT="1"/>
      <dgm:spPr/>
      <dgm:t>
        <a:bodyPr/>
        <a:lstStyle/>
        <a:p>
          <a:r>
            <a:rPr lang="en-IE" sz="3200" b="1" dirty="0">
              <a:solidFill>
                <a:schemeClr val="accent1">
                  <a:lumMod val="40000"/>
                  <a:lumOff val="60000"/>
                </a:schemeClr>
              </a:solidFill>
            </a:rPr>
            <a:t>Background: </a:t>
          </a:r>
          <a:r>
            <a:rPr lang="en-IE" sz="3200" b="1" dirty="0">
              <a:solidFill>
                <a:schemeClr val="tx1"/>
              </a:solidFill>
            </a:rPr>
            <a:t>Disadvantage among older Disabled People</a:t>
          </a:r>
          <a:endParaRPr lang="en-IE" sz="3200" b="1" dirty="0"/>
        </a:p>
      </dgm:t>
    </dgm:pt>
    <dgm:pt modelId="{A1A8628B-BE5B-477B-84F3-7940D3BC58D0}" type="parTrans" cxnId="{2E76F7B6-8563-415C-B738-6D89160E9A5E}">
      <dgm:prSet/>
      <dgm:spPr/>
      <dgm:t>
        <a:bodyPr/>
        <a:lstStyle/>
        <a:p>
          <a:endParaRPr lang="en-IE"/>
        </a:p>
      </dgm:t>
    </dgm:pt>
    <dgm:pt modelId="{36A08962-9E93-4F07-8E12-D19DFF658F06}" type="sibTrans" cxnId="{2E76F7B6-8563-415C-B738-6D89160E9A5E}">
      <dgm:prSet/>
      <dgm:spPr/>
      <dgm:t>
        <a:bodyPr/>
        <a:lstStyle/>
        <a:p>
          <a:endParaRPr lang="en-IE"/>
        </a:p>
      </dgm:t>
    </dgm:pt>
    <dgm:pt modelId="{BECB0D1C-3301-450C-BF4B-03F61393AFEB}" type="pres">
      <dgm:prSet presAssocID="{586A30BE-3378-43EE-AD11-CEA62999C307}" presName="Name0" presStyleCnt="0">
        <dgm:presLayoutVars>
          <dgm:chMax val="7"/>
          <dgm:chPref val="7"/>
          <dgm:dir/>
        </dgm:presLayoutVars>
      </dgm:prSet>
      <dgm:spPr/>
    </dgm:pt>
    <dgm:pt modelId="{3BCBAA18-C324-4350-83A0-1A067A3964E3}" type="pres">
      <dgm:prSet presAssocID="{586A30BE-3378-43EE-AD11-CEA62999C307}" presName="Name1" presStyleCnt="0"/>
      <dgm:spPr/>
    </dgm:pt>
    <dgm:pt modelId="{80DC7293-6B25-4576-8D08-C20D25D36436}" type="pres">
      <dgm:prSet presAssocID="{586A30BE-3378-43EE-AD11-CEA62999C307}" presName="cycle" presStyleCnt="0"/>
      <dgm:spPr/>
    </dgm:pt>
    <dgm:pt modelId="{1E3BFD7D-56AC-42C2-A5D8-0DC51CA9AB81}" type="pres">
      <dgm:prSet presAssocID="{586A30BE-3378-43EE-AD11-CEA62999C307}" presName="srcNode" presStyleLbl="node1" presStyleIdx="0" presStyleCnt="1"/>
      <dgm:spPr/>
    </dgm:pt>
    <dgm:pt modelId="{21FE56CC-12B0-469D-8FE6-967391F33FA1}" type="pres">
      <dgm:prSet presAssocID="{586A30BE-3378-43EE-AD11-CEA62999C307}" presName="conn" presStyleLbl="parChTrans1D2" presStyleIdx="0" presStyleCnt="1"/>
      <dgm:spPr/>
    </dgm:pt>
    <dgm:pt modelId="{8F76C2DC-BFEC-4E45-AFDB-C28BEB7EF969}" type="pres">
      <dgm:prSet presAssocID="{586A30BE-3378-43EE-AD11-CEA62999C307}" presName="extraNode" presStyleLbl="node1" presStyleIdx="0" presStyleCnt="1"/>
      <dgm:spPr/>
    </dgm:pt>
    <dgm:pt modelId="{3FFCDF5B-D9C1-4B14-9B4F-08F6E920B088}" type="pres">
      <dgm:prSet presAssocID="{586A30BE-3378-43EE-AD11-CEA62999C307}" presName="dstNode" presStyleLbl="node1" presStyleIdx="0" presStyleCnt="1"/>
      <dgm:spPr/>
    </dgm:pt>
    <dgm:pt modelId="{02FEAA1E-94D2-45D8-8132-3B3AB18851F5}" type="pres">
      <dgm:prSet presAssocID="{84974B0E-453F-4497-AA86-3F739A89DCCD}" presName="text_1" presStyleLbl="node1" presStyleIdx="0" presStyleCnt="1" custScaleY="143717">
        <dgm:presLayoutVars>
          <dgm:bulletEnabled val="1"/>
        </dgm:presLayoutVars>
      </dgm:prSet>
      <dgm:spPr/>
    </dgm:pt>
    <dgm:pt modelId="{BFFCDAF8-3C65-447F-B170-036D4BDED14E}" type="pres">
      <dgm:prSet presAssocID="{84974B0E-453F-4497-AA86-3F739A89DCCD}" presName="accent_1" presStyleCnt="0"/>
      <dgm:spPr/>
    </dgm:pt>
    <dgm:pt modelId="{8639CCA3-B79C-484E-9716-60B3DE103361}" type="pres">
      <dgm:prSet presAssocID="{84974B0E-453F-4497-AA86-3F739A89DCCD}" presName="accentRepeatNode" presStyleLbl="solidFgAcc1" presStyleIdx="0" presStyleCnt="1"/>
      <dgm:spPr>
        <a:solidFill>
          <a:schemeClr val="accent1">
            <a:lumMod val="40000"/>
            <a:lumOff val="60000"/>
          </a:schemeClr>
        </a:solidFill>
      </dgm:spPr>
    </dgm:pt>
  </dgm:ptLst>
  <dgm:cxnLst>
    <dgm:cxn modelId="{F532B638-4DE0-4651-BE62-EAA0FABC23D9}" type="presOf" srcId="{84974B0E-453F-4497-AA86-3F739A89DCCD}" destId="{02FEAA1E-94D2-45D8-8132-3B3AB18851F5}" srcOrd="0" destOrd="0" presId="urn:microsoft.com/office/officeart/2008/layout/VerticalCurvedList"/>
    <dgm:cxn modelId="{5B44DE57-EDA2-47F7-8781-A3A1353AF480}" type="presOf" srcId="{586A30BE-3378-43EE-AD11-CEA62999C307}" destId="{BECB0D1C-3301-450C-BF4B-03F61393AFEB}" srcOrd="0" destOrd="0" presId="urn:microsoft.com/office/officeart/2008/layout/VerticalCurvedList"/>
    <dgm:cxn modelId="{2E76F7B6-8563-415C-B738-6D89160E9A5E}" srcId="{586A30BE-3378-43EE-AD11-CEA62999C307}" destId="{84974B0E-453F-4497-AA86-3F739A89DCCD}" srcOrd="0" destOrd="0" parTransId="{A1A8628B-BE5B-477B-84F3-7940D3BC58D0}" sibTransId="{36A08962-9E93-4F07-8E12-D19DFF658F06}"/>
    <dgm:cxn modelId="{2AAEA9CE-4B51-490F-B3B8-BBF76EA026DD}" type="presOf" srcId="{36A08962-9E93-4F07-8E12-D19DFF658F06}" destId="{21FE56CC-12B0-469D-8FE6-967391F33FA1}" srcOrd="0" destOrd="0" presId="urn:microsoft.com/office/officeart/2008/layout/VerticalCurvedList"/>
    <dgm:cxn modelId="{3C0CE0A3-9DF6-4596-9402-5F8F7A0C27AB}" type="presParOf" srcId="{BECB0D1C-3301-450C-BF4B-03F61393AFEB}" destId="{3BCBAA18-C324-4350-83A0-1A067A3964E3}" srcOrd="0" destOrd="0" presId="urn:microsoft.com/office/officeart/2008/layout/VerticalCurvedList"/>
    <dgm:cxn modelId="{5293BA3E-4282-4C06-99FF-60400E00185A}" type="presParOf" srcId="{3BCBAA18-C324-4350-83A0-1A067A3964E3}" destId="{80DC7293-6B25-4576-8D08-C20D25D36436}" srcOrd="0" destOrd="0" presId="urn:microsoft.com/office/officeart/2008/layout/VerticalCurvedList"/>
    <dgm:cxn modelId="{87C3F3B4-5965-40BC-AC59-93F49A99B3AE}" type="presParOf" srcId="{80DC7293-6B25-4576-8D08-C20D25D36436}" destId="{1E3BFD7D-56AC-42C2-A5D8-0DC51CA9AB81}" srcOrd="0" destOrd="0" presId="urn:microsoft.com/office/officeart/2008/layout/VerticalCurvedList"/>
    <dgm:cxn modelId="{CC0E7463-944F-4C8C-8F72-0424AD9379D1}" type="presParOf" srcId="{80DC7293-6B25-4576-8D08-C20D25D36436}" destId="{21FE56CC-12B0-469D-8FE6-967391F33FA1}" srcOrd="1" destOrd="0" presId="urn:microsoft.com/office/officeart/2008/layout/VerticalCurvedList"/>
    <dgm:cxn modelId="{AD50DBCC-25A0-468C-AA31-14C05CF45852}" type="presParOf" srcId="{80DC7293-6B25-4576-8D08-C20D25D36436}" destId="{8F76C2DC-BFEC-4E45-AFDB-C28BEB7EF969}" srcOrd="2" destOrd="0" presId="urn:microsoft.com/office/officeart/2008/layout/VerticalCurvedList"/>
    <dgm:cxn modelId="{68298166-1357-4948-9831-52901250CF5C}" type="presParOf" srcId="{80DC7293-6B25-4576-8D08-C20D25D36436}" destId="{3FFCDF5B-D9C1-4B14-9B4F-08F6E920B088}" srcOrd="3" destOrd="0" presId="urn:microsoft.com/office/officeart/2008/layout/VerticalCurvedList"/>
    <dgm:cxn modelId="{0E0405DB-B9C6-4D0D-B1C6-0A5FDA331B84}" type="presParOf" srcId="{3BCBAA18-C324-4350-83A0-1A067A3964E3}" destId="{02FEAA1E-94D2-45D8-8132-3B3AB18851F5}" srcOrd="1" destOrd="0" presId="urn:microsoft.com/office/officeart/2008/layout/VerticalCurvedList"/>
    <dgm:cxn modelId="{8DBC4929-CFB7-45F8-A6B0-2E01605A0329}" type="presParOf" srcId="{3BCBAA18-C324-4350-83A0-1A067A3964E3}" destId="{BFFCDAF8-3C65-447F-B170-036D4BDED14E}" srcOrd="2" destOrd="0" presId="urn:microsoft.com/office/officeart/2008/layout/VerticalCurvedList"/>
    <dgm:cxn modelId="{AA80FA28-0AA7-4E60-B97A-742A82C426EE}" type="presParOf" srcId="{BFFCDAF8-3C65-447F-B170-036D4BDED14E}" destId="{8639CCA3-B79C-484E-9716-60B3DE10336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86A30BE-3378-43EE-AD11-CEA62999C30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IE"/>
        </a:p>
      </dgm:t>
    </dgm:pt>
    <dgm:pt modelId="{84974B0E-453F-4497-AA86-3F739A89DCCD}">
      <dgm:prSet phldrT="[Text]" custT="1"/>
      <dgm:spPr/>
      <dgm:t>
        <a:bodyPr/>
        <a:lstStyle/>
        <a:p>
          <a:r>
            <a:rPr lang="en-IE" sz="3200" b="1" dirty="0">
              <a:solidFill>
                <a:schemeClr val="accent1">
                  <a:lumMod val="40000"/>
                  <a:lumOff val="60000"/>
                </a:schemeClr>
              </a:solidFill>
            </a:rPr>
            <a:t>What is Disability: </a:t>
          </a:r>
          <a:r>
            <a:rPr lang="en-IE" sz="3200" b="1" dirty="0"/>
            <a:t>Conceptualisation/Models/</a:t>
          </a:r>
        </a:p>
        <a:p>
          <a:r>
            <a:rPr lang="en-IE" sz="3200" b="1" dirty="0"/>
            <a:t>Older Age</a:t>
          </a:r>
        </a:p>
      </dgm:t>
    </dgm:pt>
    <dgm:pt modelId="{A1A8628B-BE5B-477B-84F3-7940D3BC58D0}" type="parTrans" cxnId="{2E76F7B6-8563-415C-B738-6D89160E9A5E}">
      <dgm:prSet/>
      <dgm:spPr/>
      <dgm:t>
        <a:bodyPr/>
        <a:lstStyle/>
        <a:p>
          <a:endParaRPr lang="en-IE"/>
        </a:p>
      </dgm:t>
    </dgm:pt>
    <dgm:pt modelId="{36A08962-9E93-4F07-8E12-D19DFF658F06}" type="sibTrans" cxnId="{2E76F7B6-8563-415C-B738-6D89160E9A5E}">
      <dgm:prSet/>
      <dgm:spPr/>
      <dgm:t>
        <a:bodyPr/>
        <a:lstStyle/>
        <a:p>
          <a:endParaRPr lang="en-IE"/>
        </a:p>
      </dgm:t>
    </dgm:pt>
    <dgm:pt modelId="{BECB0D1C-3301-450C-BF4B-03F61393AFEB}" type="pres">
      <dgm:prSet presAssocID="{586A30BE-3378-43EE-AD11-CEA62999C307}" presName="Name0" presStyleCnt="0">
        <dgm:presLayoutVars>
          <dgm:chMax val="7"/>
          <dgm:chPref val="7"/>
          <dgm:dir/>
        </dgm:presLayoutVars>
      </dgm:prSet>
      <dgm:spPr/>
    </dgm:pt>
    <dgm:pt modelId="{3BCBAA18-C324-4350-83A0-1A067A3964E3}" type="pres">
      <dgm:prSet presAssocID="{586A30BE-3378-43EE-AD11-CEA62999C307}" presName="Name1" presStyleCnt="0"/>
      <dgm:spPr/>
    </dgm:pt>
    <dgm:pt modelId="{80DC7293-6B25-4576-8D08-C20D25D36436}" type="pres">
      <dgm:prSet presAssocID="{586A30BE-3378-43EE-AD11-CEA62999C307}" presName="cycle" presStyleCnt="0"/>
      <dgm:spPr/>
    </dgm:pt>
    <dgm:pt modelId="{1E3BFD7D-56AC-42C2-A5D8-0DC51CA9AB81}" type="pres">
      <dgm:prSet presAssocID="{586A30BE-3378-43EE-AD11-CEA62999C307}" presName="srcNode" presStyleLbl="node1" presStyleIdx="0" presStyleCnt="1"/>
      <dgm:spPr/>
    </dgm:pt>
    <dgm:pt modelId="{21FE56CC-12B0-469D-8FE6-967391F33FA1}" type="pres">
      <dgm:prSet presAssocID="{586A30BE-3378-43EE-AD11-CEA62999C307}" presName="conn" presStyleLbl="parChTrans1D2" presStyleIdx="0" presStyleCnt="1"/>
      <dgm:spPr/>
    </dgm:pt>
    <dgm:pt modelId="{8F76C2DC-BFEC-4E45-AFDB-C28BEB7EF969}" type="pres">
      <dgm:prSet presAssocID="{586A30BE-3378-43EE-AD11-CEA62999C307}" presName="extraNode" presStyleLbl="node1" presStyleIdx="0" presStyleCnt="1"/>
      <dgm:spPr/>
    </dgm:pt>
    <dgm:pt modelId="{3FFCDF5B-D9C1-4B14-9B4F-08F6E920B088}" type="pres">
      <dgm:prSet presAssocID="{586A30BE-3378-43EE-AD11-CEA62999C307}" presName="dstNode" presStyleLbl="node1" presStyleIdx="0" presStyleCnt="1"/>
      <dgm:spPr/>
    </dgm:pt>
    <dgm:pt modelId="{02FEAA1E-94D2-45D8-8132-3B3AB18851F5}" type="pres">
      <dgm:prSet presAssocID="{84974B0E-453F-4497-AA86-3F739A89DCCD}" presName="text_1" presStyleLbl="node1" presStyleIdx="0" presStyleCnt="1" custScaleY="143717">
        <dgm:presLayoutVars>
          <dgm:bulletEnabled val="1"/>
        </dgm:presLayoutVars>
      </dgm:prSet>
      <dgm:spPr/>
    </dgm:pt>
    <dgm:pt modelId="{BFFCDAF8-3C65-447F-B170-036D4BDED14E}" type="pres">
      <dgm:prSet presAssocID="{84974B0E-453F-4497-AA86-3F739A89DCCD}" presName="accent_1" presStyleCnt="0"/>
      <dgm:spPr/>
    </dgm:pt>
    <dgm:pt modelId="{8639CCA3-B79C-484E-9716-60B3DE103361}" type="pres">
      <dgm:prSet presAssocID="{84974B0E-453F-4497-AA86-3F739A89DCCD}" presName="accentRepeatNode" presStyleLbl="solidFgAcc1" presStyleIdx="0" presStyleCnt="1"/>
      <dgm:spPr>
        <a:solidFill>
          <a:schemeClr val="accent1">
            <a:lumMod val="40000"/>
            <a:lumOff val="60000"/>
          </a:schemeClr>
        </a:solidFill>
      </dgm:spPr>
    </dgm:pt>
  </dgm:ptLst>
  <dgm:cxnLst>
    <dgm:cxn modelId="{F532B638-4DE0-4651-BE62-EAA0FABC23D9}" type="presOf" srcId="{84974B0E-453F-4497-AA86-3F739A89DCCD}" destId="{02FEAA1E-94D2-45D8-8132-3B3AB18851F5}" srcOrd="0" destOrd="0" presId="urn:microsoft.com/office/officeart/2008/layout/VerticalCurvedList"/>
    <dgm:cxn modelId="{5B44DE57-EDA2-47F7-8781-A3A1353AF480}" type="presOf" srcId="{586A30BE-3378-43EE-AD11-CEA62999C307}" destId="{BECB0D1C-3301-450C-BF4B-03F61393AFEB}" srcOrd="0" destOrd="0" presId="urn:microsoft.com/office/officeart/2008/layout/VerticalCurvedList"/>
    <dgm:cxn modelId="{2E76F7B6-8563-415C-B738-6D89160E9A5E}" srcId="{586A30BE-3378-43EE-AD11-CEA62999C307}" destId="{84974B0E-453F-4497-AA86-3F739A89DCCD}" srcOrd="0" destOrd="0" parTransId="{A1A8628B-BE5B-477B-84F3-7940D3BC58D0}" sibTransId="{36A08962-9E93-4F07-8E12-D19DFF658F06}"/>
    <dgm:cxn modelId="{2AAEA9CE-4B51-490F-B3B8-BBF76EA026DD}" type="presOf" srcId="{36A08962-9E93-4F07-8E12-D19DFF658F06}" destId="{21FE56CC-12B0-469D-8FE6-967391F33FA1}" srcOrd="0" destOrd="0" presId="urn:microsoft.com/office/officeart/2008/layout/VerticalCurvedList"/>
    <dgm:cxn modelId="{3C0CE0A3-9DF6-4596-9402-5F8F7A0C27AB}" type="presParOf" srcId="{BECB0D1C-3301-450C-BF4B-03F61393AFEB}" destId="{3BCBAA18-C324-4350-83A0-1A067A3964E3}" srcOrd="0" destOrd="0" presId="urn:microsoft.com/office/officeart/2008/layout/VerticalCurvedList"/>
    <dgm:cxn modelId="{5293BA3E-4282-4C06-99FF-60400E00185A}" type="presParOf" srcId="{3BCBAA18-C324-4350-83A0-1A067A3964E3}" destId="{80DC7293-6B25-4576-8D08-C20D25D36436}" srcOrd="0" destOrd="0" presId="urn:microsoft.com/office/officeart/2008/layout/VerticalCurvedList"/>
    <dgm:cxn modelId="{87C3F3B4-5965-40BC-AC59-93F49A99B3AE}" type="presParOf" srcId="{80DC7293-6B25-4576-8D08-C20D25D36436}" destId="{1E3BFD7D-56AC-42C2-A5D8-0DC51CA9AB81}" srcOrd="0" destOrd="0" presId="urn:microsoft.com/office/officeart/2008/layout/VerticalCurvedList"/>
    <dgm:cxn modelId="{CC0E7463-944F-4C8C-8F72-0424AD9379D1}" type="presParOf" srcId="{80DC7293-6B25-4576-8D08-C20D25D36436}" destId="{21FE56CC-12B0-469D-8FE6-967391F33FA1}" srcOrd="1" destOrd="0" presId="urn:microsoft.com/office/officeart/2008/layout/VerticalCurvedList"/>
    <dgm:cxn modelId="{AD50DBCC-25A0-468C-AA31-14C05CF45852}" type="presParOf" srcId="{80DC7293-6B25-4576-8D08-C20D25D36436}" destId="{8F76C2DC-BFEC-4E45-AFDB-C28BEB7EF969}" srcOrd="2" destOrd="0" presId="urn:microsoft.com/office/officeart/2008/layout/VerticalCurvedList"/>
    <dgm:cxn modelId="{68298166-1357-4948-9831-52901250CF5C}" type="presParOf" srcId="{80DC7293-6B25-4576-8D08-C20D25D36436}" destId="{3FFCDF5B-D9C1-4B14-9B4F-08F6E920B088}" srcOrd="3" destOrd="0" presId="urn:microsoft.com/office/officeart/2008/layout/VerticalCurvedList"/>
    <dgm:cxn modelId="{0E0405DB-B9C6-4D0D-B1C6-0A5FDA331B84}" type="presParOf" srcId="{3BCBAA18-C324-4350-83A0-1A067A3964E3}" destId="{02FEAA1E-94D2-45D8-8132-3B3AB18851F5}" srcOrd="1" destOrd="0" presId="urn:microsoft.com/office/officeart/2008/layout/VerticalCurvedList"/>
    <dgm:cxn modelId="{8DBC4929-CFB7-45F8-A6B0-2E01605A0329}" type="presParOf" srcId="{3BCBAA18-C324-4350-83A0-1A067A3964E3}" destId="{BFFCDAF8-3C65-447F-B170-036D4BDED14E}" srcOrd="2" destOrd="0" presId="urn:microsoft.com/office/officeart/2008/layout/VerticalCurvedList"/>
    <dgm:cxn modelId="{AA80FA28-0AA7-4E60-B97A-742A82C426EE}" type="presParOf" srcId="{BFFCDAF8-3C65-447F-B170-036D4BDED14E}" destId="{8639CCA3-B79C-484E-9716-60B3DE10336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8F51E76-0632-49A3-852C-6435943063E6}"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en-IE"/>
        </a:p>
      </dgm:t>
    </dgm:pt>
    <dgm:pt modelId="{29A1CCBD-4B46-4298-B0BC-4B81672C6ADB}">
      <dgm:prSet/>
      <dgm:spPr>
        <a:solidFill>
          <a:schemeClr val="bg2"/>
        </a:solidFill>
      </dgm:spPr>
      <dgm:t>
        <a:bodyPr/>
        <a:lstStyle/>
        <a:p>
          <a:endParaRPr lang="en-IE" dirty="0"/>
        </a:p>
      </dgm:t>
    </dgm:pt>
    <dgm:pt modelId="{6E98847F-FA51-488F-AFC6-A1451EF1A6D4}" type="parTrans" cxnId="{6E208F7E-A60F-43E8-89B7-1A6BF3F7A206}">
      <dgm:prSet/>
      <dgm:spPr/>
      <dgm:t>
        <a:bodyPr/>
        <a:lstStyle/>
        <a:p>
          <a:endParaRPr lang="en-IE"/>
        </a:p>
      </dgm:t>
    </dgm:pt>
    <dgm:pt modelId="{5EE9B575-853B-477C-BD1C-57C205438087}" type="sibTrans" cxnId="{6E208F7E-A60F-43E8-89B7-1A6BF3F7A206}">
      <dgm:prSet/>
      <dgm:spPr/>
      <dgm:t>
        <a:bodyPr/>
        <a:lstStyle/>
        <a:p>
          <a:endParaRPr lang="en-IE"/>
        </a:p>
      </dgm:t>
    </dgm:pt>
    <dgm:pt modelId="{5254B6A8-A63E-4463-8BC3-AB7E8E7A321F}">
      <dgm:prSet/>
      <dgm:spPr/>
      <dgm:t>
        <a:bodyPr/>
        <a:lstStyle/>
        <a:p>
          <a:endParaRPr lang="en-IE" dirty="0"/>
        </a:p>
      </dgm:t>
    </dgm:pt>
    <dgm:pt modelId="{62349393-FC5B-4C6A-ABC9-1532E836BA36}" type="parTrans" cxnId="{F0034898-800B-4987-AC91-08E877A0251B}">
      <dgm:prSet/>
      <dgm:spPr/>
      <dgm:t>
        <a:bodyPr/>
        <a:lstStyle/>
        <a:p>
          <a:endParaRPr lang="en-IE"/>
        </a:p>
      </dgm:t>
    </dgm:pt>
    <dgm:pt modelId="{B86D5161-E479-4BA9-91EF-DF6A8538A532}" type="sibTrans" cxnId="{F0034898-800B-4987-AC91-08E877A0251B}">
      <dgm:prSet/>
      <dgm:spPr/>
      <dgm:t>
        <a:bodyPr/>
        <a:lstStyle/>
        <a:p>
          <a:endParaRPr lang="en-IE"/>
        </a:p>
      </dgm:t>
    </dgm:pt>
    <dgm:pt modelId="{2A6C4BD8-3F11-47E6-BF13-94F02CCE795B}" type="pres">
      <dgm:prSet presAssocID="{48F51E76-0632-49A3-852C-6435943063E6}" presName="Name0" presStyleCnt="0">
        <dgm:presLayoutVars>
          <dgm:dir/>
          <dgm:resizeHandles val="exact"/>
        </dgm:presLayoutVars>
      </dgm:prSet>
      <dgm:spPr/>
    </dgm:pt>
    <dgm:pt modelId="{8A7CBEC6-52A2-4E78-BC80-3862DC0CF334}" type="pres">
      <dgm:prSet presAssocID="{48F51E76-0632-49A3-852C-6435943063E6}" presName="fgShape" presStyleLbl="fgShp" presStyleIdx="0" presStyleCnt="1" custScaleX="11506" custLinFactNeighborX="599" custLinFactNeighborY="29882"/>
      <dgm:spPr>
        <a:solidFill>
          <a:schemeClr val="accent2">
            <a:lumMod val="60000"/>
            <a:lumOff val="40000"/>
          </a:schemeClr>
        </a:solidFill>
      </dgm:spPr>
    </dgm:pt>
    <dgm:pt modelId="{79A8E167-96D2-4F7E-A561-91A6ACBC4A68}" type="pres">
      <dgm:prSet presAssocID="{48F51E76-0632-49A3-852C-6435943063E6}" presName="linComp" presStyleCnt="0"/>
      <dgm:spPr/>
    </dgm:pt>
    <dgm:pt modelId="{92BC4FF0-C6D7-4CD9-976A-CF37B8B2BAD5}" type="pres">
      <dgm:prSet presAssocID="{29A1CCBD-4B46-4298-B0BC-4B81672C6ADB}" presName="compNode" presStyleCnt="0"/>
      <dgm:spPr/>
    </dgm:pt>
    <dgm:pt modelId="{3F31A2D5-A507-4DC2-ADB2-6C0DCFC40F98}" type="pres">
      <dgm:prSet presAssocID="{29A1CCBD-4B46-4298-B0BC-4B81672C6ADB}" presName="bkgdShape" presStyleLbl="node1" presStyleIdx="0" presStyleCnt="2" custLinFactNeighborX="-7392" custLinFactNeighborY="1909"/>
      <dgm:spPr/>
    </dgm:pt>
    <dgm:pt modelId="{9B63DD05-9035-4E3A-A8D0-DCA282AF4D0F}" type="pres">
      <dgm:prSet presAssocID="{29A1CCBD-4B46-4298-B0BC-4B81672C6ADB}" presName="nodeTx" presStyleLbl="node1" presStyleIdx="0" presStyleCnt="2">
        <dgm:presLayoutVars>
          <dgm:bulletEnabled val="1"/>
        </dgm:presLayoutVars>
      </dgm:prSet>
      <dgm:spPr/>
    </dgm:pt>
    <dgm:pt modelId="{A32DE65D-AE19-4E4B-AAC2-1799DEF019EA}" type="pres">
      <dgm:prSet presAssocID="{29A1CCBD-4B46-4298-B0BC-4B81672C6ADB}" presName="invisiNode" presStyleLbl="node1" presStyleIdx="0" presStyleCnt="2"/>
      <dgm:spPr/>
    </dgm:pt>
    <dgm:pt modelId="{2DE479C9-E102-404B-A6DD-98F41DCE1ACB}" type="pres">
      <dgm:prSet presAssocID="{29A1CCBD-4B46-4298-B0BC-4B81672C6ADB}" presName="imagNode" presStyleLbl="fgImgPlace1" presStyleIdx="0" presStyleCnt="2" custScaleX="59360" custScaleY="52329" custLinFactX="-19258" custLinFactNeighborX="-100000" custLinFactNeighborY="-44589"/>
      <dgm:spPr>
        <a:blipFill>
          <a:blip xmlns:r="http://schemas.openxmlformats.org/officeDocument/2006/relationships" r:embed="rId1"/>
          <a:srcRect/>
          <a:stretch>
            <a:fillRect t="-2000" b="-2000"/>
          </a:stretch>
        </a:blipFill>
      </dgm:spPr>
    </dgm:pt>
    <dgm:pt modelId="{88B3A637-212E-485F-9AA4-B9FB851A7F67}" type="pres">
      <dgm:prSet presAssocID="{5EE9B575-853B-477C-BD1C-57C205438087}" presName="sibTrans" presStyleLbl="sibTrans2D1" presStyleIdx="0" presStyleCnt="0"/>
      <dgm:spPr/>
    </dgm:pt>
    <dgm:pt modelId="{28E8142F-C9B9-4C04-9F58-733358119F68}" type="pres">
      <dgm:prSet presAssocID="{5254B6A8-A63E-4463-8BC3-AB7E8E7A321F}" presName="compNode" presStyleCnt="0"/>
      <dgm:spPr/>
    </dgm:pt>
    <dgm:pt modelId="{4A836008-FB4D-4CEB-A9FA-F1C7365C9029}" type="pres">
      <dgm:prSet presAssocID="{5254B6A8-A63E-4463-8BC3-AB7E8E7A321F}" presName="bkgdShape" presStyleLbl="node1" presStyleIdx="1" presStyleCnt="2" custLinFactNeighborX="726" custLinFactNeighborY="3627"/>
      <dgm:spPr/>
    </dgm:pt>
    <dgm:pt modelId="{D3DA2D19-0E28-4DB6-B573-D335656D7B64}" type="pres">
      <dgm:prSet presAssocID="{5254B6A8-A63E-4463-8BC3-AB7E8E7A321F}" presName="nodeTx" presStyleLbl="node1" presStyleIdx="1" presStyleCnt="2">
        <dgm:presLayoutVars>
          <dgm:bulletEnabled val="1"/>
        </dgm:presLayoutVars>
      </dgm:prSet>
      <dgm:spPr/>
    </dgm:pt>
    <dgm:pt modelId="{10776EFB-3153-4035-83DD-E2B13640C6F1}" type="pres">
      <dgm:prSet presAssocID="{5254B6A8-A63E-4463-8BC3-AB7E8E7A321F}" presName="invisiNode" presStyleLbl="node1" presStyleIdx="1" presStyleCnt="2"/>
      <dgm:spPr/>
    </dgm:pt>
    <dgm:pt modelId="{60DC912C-0B1F-40D5-9C71-283C6D82498C}" type="pres">
      <dgm:prSet presAssocID="{5254B6A8-A63E-4463-8BC3-AB7E8E7A321F}" presName="imagNode" presStyleLbl="fgImgPlace1" presStyleIdx="1" presStyleCnt="2" custScaleX="59874" custScaleY="47117" custLinFactX="20015" custLinFactNeighborX="100000" custLinFactNeighborY="-43365"/>
      <dgm:spPr>
        <a:blipFill>
          <a:blip xmlns:r="http://schemas.openxmlformats.org/officeDocument/2006/relationships" r:embed="rId2">
            <a:extLst>
              <a:ext uri="{28A0092B-C50C-407E-A947-70E740481C1C}">
                <a14:useLocalDpi xmlns:a14="http://schemas.microsoft.com/office/drawing/2010/main" val="0"/>
              </a:ext>
            </a:extLst>
          </a:blip>
          <a:srcRect/>
          <a:stretch>
            <a:fillRect t="-14000" b="-14000"/>
          </a:stretch>
        </a:blipFill>
      </dgm:spPr>
    </dgm:pt>
  </dgm:ptLst>
  <dgm:cxnLst>
    <dgm:cxn modelId="{D6E60621-C96D-4B50-AD84-8041197BFB5F}" type="presOf" srcId="{5EE9B575-853B-477C-BD1C-57C205438087}" destId="{88B3A637-212E-485F-9AA4-B9FB851A7F67}" srcOrd="0" destOrd="0" presId="urn:microsoft.com/office/officeart/2005/8/layout/hList7"/>
    <dgm:cxn modelId="{507BF639-E170-4C74-A439-94FB957E5AE1}" type="presOf" srcId="{5254B6A8-A63E-4463-8BC3-AB7E8E7A321F}" destId="{D3DA2D19-0E28-4DB6-B573-D335656D7B64}" srcOrd="1" destOrd="0" presId="urn:microsoft.com/office/officeart/2005/8/layout/hList7"/>
    <dgm:cxn modelId="{6E208F7E-A60F-43E8-89B7-1A6BF3F7A206}" srcId="{48F51E76-0632-49A3-852C-6435943063E6}" destId="{29A1CCBD-4B46-4298-B0BC-4B81672C6ADB}" srcOrd="0" destOrd="0" parTransId="{6E98847F-FA51-488F-AFC6-A1451EF1A6D4}" sibTransId="{5EE9B575-853B-477C-BD1C-57C205438087}"/>
    <dgm:cxn modelId="{4F994686-0441-4BE0-9D64-3D1BA26B9984}" type="presOf" srcId="{5254B6A8-A63E-4463-8BC3-AB7E8E7A321F}" destId="{4A836008-FB4D-4CEB-A9FA-F1C7365C9029}" srcOrd="0" destOrd="0" presId="urn:microsoft.com/office/officeart/2005/8/layout/hList7"/>
    <dgm:cxn modelId="{F0034898-800B-4987-AC91-08E877A0251B}" srcId="{48F51E76-0632-49A3-852C-6435943063E6}" destId="{5254B6A8-A63E-4463-8BC3-AB7E8E7A321F}" srcOrd="1" destOrd="0" parTransId="{62349393-FC5B-4C6A-ABC9-1532E836BA36}" sibTransId="{B86D5161-E479-4BA9-91EF-DF6A8538A532}"/>
    <dgm:cxn modelId="{1C955B99-8228-4915-8707-B4C4D30432C7}" type="presOf" srcId="{48F51E76-0632-49A3-852C-6435943063E6}" destId="{2A6C4BD8-3F11-47E6-BF13-94F02CCE795B}" srcOrd="0" destOrd="0" presId="urn:microsoft.com/office/officeart/2005/8/layout/hList7"/>
    <dgm:cxn modelId="{574381A0-A844-4388-A438-5D9B363E7E82}" type="presOf" srcId="{29A1CCBD-4B46-4298-B0BC-4B81672C6ADB}" destId="{9B63DD05-9035-4E3A-A8D0-DCA282AF4D0F}" srcOrd="1" destOrd="0" presId="urn:microsoft.com/office/officeart/2005/8/layout/hList7"/>
    <dgm:cxn modelId="{9D6AAEE6-ABFE-4EF3-BB96-E0994BE8287C}" type="presOf" srcId="{29A1CCBD-4B46-4298-B0BC-4B81672C6ADB}" destId="{3F31A2D5-A507-4DC2-ADB2-6C0DCFC40F98}" srcOrd="0" destOrd="0" presId="urn:microsoft.com/office/officeart/2005/8/layout/hList7"/>
    <dgm:cxn modelId="{7A433115-4FC1-4A74-99D9-8B7EBBF7F67F}" type="presParOf" srcId="{2A6C4BD8-3F11-47E6-BF13-94F02CCE795B}" destId="{8A7CBEC6-52A2-4E78-BC80-3862DC0CF334}" srcOrd="0" destOrd="0" presId="urn:microsoft.com/office/officeart/2005/8/layout/hList7"/>
    <dgm:cxn modelId="{CF1AE60F-1BF2-41B8-BF29-3DBF880CB6E9}" type="presParOf" srcId="{2A6C4BD8-3F11-47E6-BF13-94F02CCE795B}" destId="{79A8E167-96D2-4F7E-A561-91A6ACBC4A68}" srcOrd="1" destOrd="0" presId="urn:microsoft.com/office/officeart/2005/8/layout/hList7"/>
    <dgm:cxn modelId="{3145CDC2-33FC-459E-835D-8B6D32DCB0EA}" type="presParOf" srcId="{79A8E167-96D2-4F7E-A561-91A6ACBC4A68}" destId="{92BC4FF0-C6D7-4CD9-976A-CF37B8B2BAD5}" srcOrd="0" destOrd="0" presId="urn:microsoft.com/office/officeart/2005/8/layout/hList7"/>
    <dgm:cxn modelId="{E8270DCF-99AF-46AD-96EB-AC797576C605}" type="presParOf" srcId="{92BC4FF0-C6D7-4CD9-976A-CF37B8B2BAD5}" destId="{3F31A2D5-A507-4DC2-ADB2-6C0DCFC40F98}" srcOrd="0" destOrd="0" presId="urn:microsoft.com/office/officeart/2005/8/layout/hList7"/>
    <dgm:cxn modelId="{1901809C-3FED-4AA6-A4BF-BB2A1AD83D6B}" type="presParOf" srcId="{92BC4FF0-C6D7-4CD9-976A-CF37B8B2BAD5}" destId="{9B63DD05-9035-4E3A-A8D0-DCA282AF4D0F}" srcOrd="1" destOrd="0" presId="urn:microsoft.com/office/officeart/2005/8/layout/hList7"/>
    <dgm:cxn modelId="{69D42111-7D60-4F26-8FB3-8E58B16DCFC9}" type="presParOf" srcId="{92BC4FF0-C6D7-4CD9-976A-CF37B8B2BAD5}" destId="{A32DE65D-AE19-4E4B-AAC2-1799DEF019EA}" srcOrd="2" destOrd="0" presId="urn:microsoft.com/office/officeart/2005/8/layout/hList7"/>
    <dgm:cxn modelId="{A43EAF27-5B50-4100-8DB4-3D8748683732}" type="presParOf" srcId="{92BC4FF0-C6D7-4CD9-976A-CF37B8B2BAD5}" destId="{2DE479C9-E102-404B-A6DD-98F41DCE1ACB}" srcOrd="3" destOrd="0" presId="urn:microsoft.com/office/officeart/2005/8/layout/hList7"/>
    <dgm:cxn modelId="{715E797F-FB3A-4D01-9191-24F21E3FB92A}" type="presParOf" srcId="{79A8E167-96D2-4F7E-A561-91A6ACBC4A68}" destId="{88B3A637-212E-485F-9AA4-B9FB851A7F67}" srcOrd="1" destOrd="0" presId="urn:microsoft.com/office/officeart/2005/8/layout/hList7"/>
    <dgm:cxn modelId="{4CE10887-6F82-4BFC-843F-53016B9A4E15}" type="presParOf" srcId="{79A8E167-96D2-4F7E-A561-91A6ACBC4A68}" destId="{28E8142F-C9B9-4C04-9F58-733358119F68}" srcOrd="2" destOrd="0" presId="urn:microsoft.com/office/officeart/2005/8/layout/hList7"/>
    <dgm:cxn modelId="{4E7448F0-681E-4427-AF6D-E35C8D990757}" type="presParOf" srcId="{28E8142F-C9B9-4C04-9F58-733358119F68}" destId="{4A836008-FB4D-4CEB-A9FA-F1C7365C9029}" srcOrd="0" destOrd="0" presId="urn:microsoft.com/office/officeart/2005/8/layout/hList7"/>
    <dgm:cxn modelId="{15A2C398-1F49-4376-9F96-0A5671ACF93E}" type="presParOf" srcId="{28E8142F-C9B9-4C04-9F58-733358119F68}" destId="{D3DA2D19-0E28-4DB6-B573-D335656D7B64}" srcOrd="1" destOrd="0" presId="urn:microsoft.com/office/officeart/2005/8/layout/hList7"/>
    <dgm:cxn modelId="{71DE2616-3544-4364-AEA1-786F7459FC45}" type="presParOf" srcId="{28E8142F-C9B9-4C04-9F58-733358119F68}" destId="{10776EFB-3153-4035-83DD-E2B13640C6F1}" srcOrd="2" destOrd="0" presId="urn:microsoft.com/office/officeart/2005/8/layout/hList7"/>
    <dgm:cxn modelId="{7842700C-6429-4923-B394-9D01A9370291}" type="presParOf" srcId="{28E8142F-C9B9-4C04-9F58-733358119F68}" destId="{60DC912C-0B1F-40D5-9C71-283C6D82498C}" srcOrd="3" destOrd="0" presId="urn:microsoft.com/office/officeart/2005/8/layout/hList7"/>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86A30BE-3378-43EE-AD11-CEA62999C30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IE"/>
        </a:p>
      </dgm:t>
    </dgm:pt>
    <dgm:pt modelId="{84974B0E-453F-4497-AA86-3F739A89DCCD}">
      <dgm:prSet phldrT="[Text]" custT="1"/>
      <dgm:spPr/>
      <dgm:t>
        <a:bodyPr/>
        <a:lstStyle/>
        <a:p>
          <a:r>
            <a:rPr lang="en-IE" sz="3200" b="1" dirty="0">
              <a:solidFill>
                <a:schemeClr val="accent1">
                  <a:lumMod val="40000"/>
                  <a:lumOff val="60000"/>
                </a:schemeClr>
              </a:solidFill>
            </a:rPr>
            <a:t>What is Disability: </a:t>
          </a:r>
          <a:r>
            <a:rPr lang="en-IE" sz="3200" b="1" dirty="0">
              <a:solidFill>
                <a:schemeClr val="tx1"/>
              </a:solidFill>
            </a:rPr>
            <a:t>UNCRPD</a:t>
          </a:r>
        </a:p>
      </dgm:t>
    </dgm:pt>
    <dgm:pt modelId="{A1A8628B-BE5B-477B-84F3-7940D3BC58D0}" type="parTrans" cxnId="{2E76F7B6-8563-415C-B738-6D89160E9A5E}">
      <dgm:prSet/>
      <dgm:spPr/>
      <dgm:t>
        <a:bodyPr/>
        <a:lstStyle/>
        <a:p>
          <a:endParaRPr lang="en-IE"/>
        </a:p>
      </dgm:t>
    </dgm:pt>
    <dgm:pt modelId="{36A08962-9E93-4F07-8E12-D19DFF658F06}" type="sibTrans" cxnId="{2E76F7B6-8563-415C-B738-6D89160E9A5E}">
      <dgm:prSet/>
      <dgm:spPr/>
      <dgm:t>
        <a:bodyPr/>
        <a:lstStyle/>
        <a:p>
          <a:endParaRPr lang="en-IE"/>
        </a:p>
      </dgm:t>
    </dgm:pt>
    <dgm:pt modelId="{BECB0D1C-3301-450C-BF4B-03F61393AFEB}" type="pres">
      <dgm:prSet presAssocID="{586A30BE-3378-43EE-AD11-CEA62999C307}" presName="Name0" presStyleCnt="0">
        <dgm:presLayoutVars>
          <dgm:chMax val="7"/>
          <dgm:chPref val="7"/>
          <dgm:dir/>
        </dgm:presLayoutVars>
      </dgm:prSet>
      <dgm:spPr/>
    </dgm:pt>
    <dgm:pt modelId="{3BCBAA18-C324-4350-83A0-1A067A3964E3}" type="pres">
      <dgm:prSet presAssocID="{586A30BE-3378-43EE-AD11-CEA62999C307}" presName="Name1" presStyleCnt="0"/>
      <dgm:spPr/>
    </dgm:pt>
    <dgm:pt modelId="{80DC7293-6B25-4576-8D08-C20D25D36436}" type="pres">
      <dgm:prSet presAssocID="{586A30BE-3378-43EE-AD11-CEA62999C307}" presName="cycle" presStyleCnt="0"/>
      <dgm:spPr/>
    </dgm:pt>
    <dgm:pt modelId="{1E3BFD7D-56AC-42C2-A5D8-0DC51CA9AB81}" type="pres">
      <dgm:prSet presAssocID="{586A30BE-3378-43EE-AD11-CEA62999C307}" presName="srcNode" presStyleLbl="node1" presStyleIdx="0" presStyleCnt="1"/>
      <dgm:spPr/>
    </dgm:pt>
    <dgm:pt modelId="{21FE56CC-12B0-469D-8FE6-967391F33FA1}" type="pres">
      <dgm:prSet presAssocID="{586A30BE-3378-43EE-AD11-CEA62999C307}" presName="conn" presStyleLbl="parChTrans1D2" presStyleIdx="0" presStyleCnt="1"/>
      <dgm:spPr/>
    </dgm:pt>
    <dgm:pt modelId="{8F76C2DC-BFEC-4E45-AFDB-C28BEB7EF969}" type="pres">
      <dgm:prSet presAssocID="{586A30BE-3378-43EE-AD11-CEA62999C307}" presName="extraNode" presStyleLbl="node1" presStyleIdx="0" presStyleCnt="1"/>
      <dgm:spPr/>
    </dgm:pt>
    <dgm:pt modelId="{3FFCDF5B-D9C1-4B14-9B4F-08F6E920B088}" type="pres">
      <dgm:prSet presAssocID="{586A30BE-3378-43EE-AD11-CEA62999C307}" presName="dstNode" presStyleLbl="node1" presStyleIdx="0" presStyleCnt="1"/>
      <dgm:spPr/>
    </dgm:pt>
    <dgm:pt modelId="{02FEAA1E-94D2-45D8-8132-3B3AB18851F5}" type="pres">
      <dgm:prSet presAssocID="{84974B0E-453F-4497-AA86-3F739A89DCCD}" presName="text_1" presStyleLbl="node1" presStyleIdx="0" presStyleCnt="1" custScaleY="143717">
        <dgm:presLayoutVars>
          <dgm:bulletEnabled val="1"/>
        </dgm:presLayoutVars>
      </dgm:prSet>
      <dgm:spPr/>
    </dgm:pt>
    <dgm:pt modelId="{BFFCDAF8-3C65-447F-B170-036D4BDED14E}" type="pres">
      <dgm:prSet presAssocID="{84974B0E-453F-4497-AA86-3F739A89DCCD}" presName="accent_1" presStyleCnt="0"/>
      <dgm:spPr/>
    </dgm:pt>
    <dgm:pt modelId="{8639CCA3-B79C-484E-9716-60B3DE103361}" type="pres">
      <dgm:prSet presAssocID="{84974B0E-453F-4497-AA86-3F739A89DCCD}" presName="accentRepeatNode" presStyleLbl="solidFgAcc1" presStyleIdx="0" presStyleCnt="1"/>
      <dgm:spPr>
        <a:solidFill>
          <a:schemeClr val="accent1">
            <a:lumMod val="40000"/>
            <a:lumOff val="60000"/>
          </a:schemeClr>
        </a:solidFill>
      </dgm:spPr>
    </dgm:pt>
  </dgm:ptLst>
  <dgm:cxnLst>
    <dgm:cxn modelId="{F532B638-4DE0-4651-BE62-EAA0FABC23D9}" type="presOf" srcId="{84974B0E-453F-4497-AA86-3F739A89DCCD}" destId="{02FEAA1E-94D2-45D8-8132-3B3AB18851F5}" srcOrd="0" destOrd="0" presId="urn:microsoft.com/office/officeart/2008/layout/VerticalCurvedList"/>
    <dgm:cxn modelId="{5B44DE57-EDA2-47F7-8781-A3A1353AF480}" type="presOf" srcId="{586A30BE-3378-43EE-AD11-CEA62999C307}" destId="{BECB0D1C-3301-450C-BF4B-03F61393AFEB}" srcOrd="0" destOrd="0" presId="urn:microsoft.com/office/officeart/2008/layout/VerticalCurvedList"/>
    <dgm:cxn modelId="{2E76F7B6-8563-415C-B738-6D89160E9A5E}" srcId="{586A30BE-3378-43EE-AD11-CEA62999C307}" destId="{84974B0E-453F-4497-AA86-3F739A89DCCD}" srcOrd="0" destOrd="0" parTransId="{A1A8628B-BE5B-477B-84F3-7940D3BC58D0}" sibTransId="{36A08962-9E93-4F07-8E12-D19DFF658F06}"/>
    <dgm:cxn modelId="{2AAEA9CE-4B51-490F-B3B8-BBF76EA026DD}" type="presOf" srcId="{36A08962-9E93-4F07-8E12-D19DFF658F06}" destId="{21FE56CC-12B0-469D-8FE6-967391F33FA1}" srcOrd="0" destOrd="0" presId="urn:microsoft.com/office/officeart/2008/layout/VerticalCurvedList"/>
    <dgm:cxn modelId="{3C0CE0A3-9DF6-4596-9402-5F8F7A0C27AB}" type="presParOf" srcId="{BECB0D1C-3301-450C-BF4B-03F61393AFEB}" destId="{3BCBAA18-C324-4350-83A0-1A067A3964E3}" srcOrd="0" destOrd="0" presId="urn:microsoft.com/office/officeart/2008/layout/VerticalCurvedList"/>
    <dgm:cxn modelId="{5293BA3E-4282-4C06-99FF-60400E00185A}" type="presParOf" srcId="{3BCBAA18-C324-4350-83A0-1A067A3964E3}" destId="{80DC7293-6B25-4576-8D08-C20D25D36436}" srcOrd="0" destOrd="0" presId="urn:microsoft.com/office/officeart/2008/layout/VerticalCurvedList"/>
    <dgm:cxn modelId="{87C3F3B4-5965-40BC-AC59-93F49A99B3AE}" type="presParOf" srcId="{80DC7293-6B25-4576-8D08-C20D25D36436}" destId="{1E3BFD7D-56AC-42C2-A5D8-0DC51CA9AB81}" srcOrd="0" destOrd="0" presId="urn:microsoft.com/office/officeart/2008/layout/VerticalCurvedList"/>
    <dgm:cxn modelId="{CC0E7463-944F-4C8C-8F72-0424AD9379D1}" type="presParOf" srcId="{80DC7293-6B25-4576-8D08-C20D25D36436}" destId="{21FE56CC-12B0-469D-8FE6-967391F33FA1}" srcOrd="1" destOrd="0" presId="urn:microsoft.com/office/officeart/2008/layout/VerticalCurvedList"/>
    <dgm:cxn modelId="{AD50DBCC-25A0-468C-AA31-14C05CF45852}" type="presParOf" srcId="{80DC7293-6B25-4576-8D08-C20D25D36436}" destId="{8F76C2DC-BFEC-4E45-AFDB-C28BEB7EF969}" srcOrd="2" destOrd="0" presId="urn:microsoft.com/office/officeart/2008/layout/VerticalCurvedList"/>
    <dgm:cxn modelId="{68298166-1357-4948-9831-52901250CF5C}" type="presParOf" srcId="{80DC7293-6B25-4576-8D08-C20D25D36436}" destId="{3FFCDF5B-D9C1-4B14-9B4F-08F6E920B088}" srcOrd="3" destOrd="0" presId="urn:microsoft.com/office/officeart/2008/layout/VerticalCurvedList"/>
    <dgm:cxn modelId="{0E0405DB-B9C6-4D0D-B1C6-0A5FDA331B84}" type="presParOf" srcId="{3BCBAA18-C324-4350-83A0-1A067A3964E3}" destId="{02FEAA1E-94D2-45D8-8132-3B3AB18851F5}" srcOrd="1" destOrd="0" presId="urn:microsoft.com/office/officeart/2008/layout/VerticalCurvedList"/>
    <dgm:cxn modelId="{8DBC4929-CFB7-45F8-A6B0-2E01605A0329}" type="presParOf" srcId="{3BCBAA18-C324-4350-83A0-1A067A3964E3}" destId="{BFFCDAF8-3C65-447F-B170-036D4BDED14E}" srcOrd="2" destOrd="0" presId="urn:microsoft.com/office/officeart/2008/layout/VerticalCurvedList"/>
    <dgm:cxn modelId="{AA80FA28-0AA7-4E60-B97A-742A82C426EE}" type="presParOf" srcId="{BFFCDAF8-3C65-447F-B170-036D4BDED14E}" destId="{8639CCA3-B79C-484E-9716-60B3DE10336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86A30BE-3378-43EE-AD11-CEA62999C30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IE"/>
        </a:p>
      </dgm:t>
    </dgm:pt>
    <dgm:pt modelId="{84974B0E-453F-4497-AA86-3F739A89DCCD}">
      <dgm:prSet phldrT="[Text]" custT="1"/>
      <dgm:spPr/>
      <dgm:t>
        <a:bodyPr/>
        <a:lstStyle/>
        <a:p>
          <a:endParaRPr lang="en-US" sz="3200" b="1" dirty="0">
            <a:solidFill>
              <a:srgbClr val="92D050"/>
            </a:solidFill>
          </a:endParaRPr>
        </a:p>
        <a:p>
          <a:r>
            <a:rPr lang="en-US" sz="3200" b="1" dirty="0">
              <a:solidFill>
                <a:schemeClr val="accent1">
                  <a:lumMod val="40000"/>
                  <a:lumOff val="60000"/>
                </a:schemeClr>
              </a:solidFill>
            </a:rPr>
            <a:t>What is Disability: </a:t>
          </a:r>
          <a:r>
            <a:rPr lang="en-US" sz="3200" b="1" dirty="0">
              <a:solidFill>
                <a:srgbClr val="92D050"/>
              </a:solidFill>
            </a:rPr>
            <a:t>UN CRPD – not applied in </a:t>
          </a:r>
        </a:p>
        <a:p>
          <a:r>
            <a:rPr lang="en-US" sz="3200" b="1" dirty="0">
              <a:solidFill>
                <a:srgbClr val="92D050"/>
              </a:solidFill>
            </a:rPr>
            <a:t>older age</a:t>
          </a:r>
          <a:endParaRPr lang="en-IE" sz="3200" b="1" dirty="0">
            <a:solidFill>
              <a:srgbClr val="92D050"/>
            </a:solidFill>
          </a:endParaRPr>
        </a:p>
        <a:p>
          <a:endParaRPr lang="en-IE" sz="3200" b="1" dirty="0"/>
        </a:p>
      </dgm:t>
    </dgm:pt>
    <dgm:pt modelId="{A1A8628B-BE5B-477B-84F3-7940D3BC58D0}" type="parTrans" cxnId="{2E76F7B6-8563-415C-B738-6D89160E9A5E}">
      <dgm:prSet/>
      <dgm:spPr/>
      <dgm:t>
        <a:bodyPr/>
        <a:lstStyle/>
        <a:p>
          <a:endParaRPr lang="en-IE"/>
        </a:p>
      </dgm:t>
    </dgm:pt>
    <dgm:pt modelId="{36A08962-9E93-4F07-8E12-D19DFF658F06}" type="sibTrans" cxnId="{2E76F7B6-8563-415C-B738-6D89160E9A5E}">
      <dgm:prSet/>
      <dgm:spPr/>
      <dgm:t>
        <a:bodyPr/>
        <a:lstStyle/>
        <a:p>
          <a:endParaRPr lang="en-IE"/>
        </a:p>
      </dgm:t>
    </dgm:pt>
    <dgm:pt modelId="{BECB0D1C-3301-450C-BF4B-03F61393AFEB}" type="pres">
      <dgm:prSet presAssocID="{586A30BE-3378-43EE-AD11-CEA62999C307}" presName="Name0" presStyleCnt="0">
        <dgm:presLayoutVars>
          <dgm:chMax val="7"/>
          <dgm:chPref val="7"/>
          <dgm:dir/>
        </dgm:presLayoutVars>
      </dgm:prSet>
      <dgm:spPr/>
    </dgm:pt>
    <dgm:pt modelId="{3BCBAA18-C324-4350-83A0-1A067A3964E3}" type="pres">
      <dgm:prSet presAssocID="{586A30BE-3378-43EE-AD11-CEA62999C307}" presName="Name1" presStyleCnt="0"/>
      <dgm:spPr/>
    </dgm:pt>
    <dgm:pt modelId="{80DC7293-6B25-4576-8D08-C20D25D36436}" type="pres">
      <dgm:prSet presAssocID="{586A30BE-3378-43EE-AD11-CEA62999C307}" presName="cycle" presStyleCnt="0"/>
      <dgm:spPr/>
    </dgm:pt>
    <dgm:pt modelId="{1E3BFD7D-56AC-42C2-A5D8-0DC51CA9AB81}" type="pres">
      <dgm:prSet presAssocID="{586A30BE-3378-43EE-AD11-CEA62999C307}" presName="srcNode" presStyleLbl="node1" presStyleIdx="0" presStyleCnt="1"/>
      <dgm:spPr/>
    </dgm:pt>
    <dgm:pt modelId="{21FE56CC-12B0-469D-8FE6-967391F33FA1}" type="pres">
      <dgm:prSet presAssocID="{586A30BE-3378-43EE-AD11-CEA62999C307}" presName="conn" presStyleLbl="parChTrans1D2" presStyleIdx="0" presStyleCnt="1"/>
      <dgm:spPr/>
    </dgm:pt>
    <dgm:pt modelId="{8F76C2DC-BFEC-4E45-AFDB-C28BEB7EF969}" type="pres">
      <dgm:prSet presAssocID="{586A30BE-3378-43EE-AD11-CEA62999C307}" presName="extraNode" presStyleLbl="node1" presStyleIdx="0" presStyleCnt="1"/>
      <dgm:spPr/>
    </dgm:pt>
    <dgm:pt modelId="{3FFCDF5B-D9C1-4B14-9B4F-08F6E920B088}" type="pres">
      <dgm:prSet presAssocID="{586A30BE-3378-43EE-AD11-CEA62999C307}" presName="dstNode" presStyleLbl="node1" presStyleIdx="0" presStyleCnt="1"/>
      <dgm:spPr/>
    </dgm:pt>
    <dgm:pt modelId="{02FEAA1E-94D2-45D8-8132-3B3AB18851F5}" type="pres">
      <dgm:prSet presAssocID="{84974B0E-453F-4497-AA86-3F739A89DCCD}" presName="text_1" presStyleLbl="node1" presStyleIdx="0" presStyleCnt="1" custScaleY="143717" custLinFactNeighborX="0" custLinFactNeighborY="-4067">
        <dgm:presLayoutVars>
          <dgm:bulletEnabled val="1"/>
        </dgm:presLayoutVars>
      </dgm:prSet>
      <dgm:spPr/>
    </dgm:pt>
    <dgm:pt modelId="{BFFCDAF8-3C65-447F-B170-036D4BDED14E}" type="pres">
      <dgm:prSet presAssocID="{84974B0E-453F-4497-AA86-3F739A89DCCD}" presName="accent_1" presStyleCnt="0"/>
      <dgm:spPr/>
    </dgm:pt>
    <dgm:pt modelId="{8639CCA3-B79C-484E-9716-60B3DE103361}" type="pres">
      <dgm:prSet presAssocID="{84974B0E-453F-4497-AA86-3F739A89DCCD}" presName="accentRepeatNode" presStyleLbl="solidFgAcc1" presStyleIdx="0" presStyleCnt="1"/>
      <dgm:spPr>
        <a:solidFill>
          <a:schemeClr val="accent1">
            <a:lumMod val="40000"/>
            <a:lumOff val="60000"/>
          </a:schemeClr>
        </a:solidFill>
      </dgm:spPr>
    </dgm:pt>
  </dgm:ptLst>
  <dgm:cxnLst>
    <dgm:cxn modelId="{F532B638-4DE0-4651-BE62-EAA0FABC23D9}" type="presOf" srcId="{84974B0E-453F-4497-AA86-3F739A89DCCD}" destId="{02FEAA1E-94D2-45D8-8132-3B3AB18851F5}" srcOrd="0" destOrd="0" presId="urn:microsoft.com/office/officeart/2008/layout/VerticalCurvedList"/>
    <dgm:cxn modelId="{5B44DE57-EDA2-47F7-8781-A3A1353AF480}" type="presOf" srcId="{586A30BE-3378-43EE-AD11-CEA62999C307}" destId="{BECB0D1C-3301-450C-BF4B-03F61393AFEB}" srcOrd="0" destOrd="0" presId="urn:microsoft.com/office/officeart/2008/layout/VerticalCurvedList"/>
    <dgm:cxn modelId="{2E76F7B6-8563-415C-B738-6D89160E9A5E}" srcId="{586A30BE-3378-43EE-AD11-CEA62999C307}" destId="{84974B0E-453F-4497-AA86-3F739A89DCCD}" srcOrd="0" destOrd="0" parTransId="{A1A8628B-BE5B-477B-84F3-7940D3BC58D0}" sibTransId="{36A08962-9E93-4F07-8E12-D19DFF658F06}"/>
    <dgm:cxn modelId="{2AAEA9CE-4B51-490F-B3B8-BBF76EA026DD}" type="presOf" srcId="{36A08962-9E93-4F07-8E12-D19DFF658F06}" destId="{21FE56CC-12B0-469D-8FE6-967391F33FA1}" srcOrd="0" destOrd="0" presId="urn:microsoft.com/office/officeart/2008/layout/VerticalCurvedList"/>
    <dgm:cxn modelId="{3C0CE0A3-9DF6-4596-9402-5F8F7A0C27AB}" type="presParOf" srcId="{BECB0D1C-3301-450C-BF4B-03F61393AFEB}" destId="{3BCBAA18-C324-4350-83A0-1A067A3964E3}" srcOrd="0" destOrd="0" presId="urn:microsoft.com/office/officeart/2008/layout/VerticalCurvedList"/>
    <dgm:cxn modelId="{5293BA3E-4282-4C06-99FF-60400E00185A}" type="presParOf" srcId="{3BCBAA18-C324-4350-83A0-1A067A3964E3}" destId="{80DC7293-6B25-4576-8D08-C20D25D36436}" srcOrd="0" destOrd="0" presId="urn:microsoft.com/office/officeart/2008/layout/VerticalCurvedList"/>
    <dgm:cxn modelId="{87C3F3B4-5965-40BC-AC59-93F49A99B3AE}" type="presParOf" srcId="{80DC7293-6B25-4576-8D08-C20D25D36436}" destId="{1E3BFD7D-56AC-42C2-A5D8-0DC51CA9AB81}" srcOrd="0" destOrd="0" presId="urn:microsoft.com/office/officeart/2008/layout/VerticalCurvedList"/>
    <dgm:cxn modelId="{CC0E7463-944F-4C8C-8F72-0424AD9379D1}" type="presParOf" srcId="{80DC7293-6B25-4576-8D08-C20D25D36436}" destId="{21FE56CC-12B0-469D-8FE6-967391F33FA1}" srcOrd="1" destOrd="0" presId="urn:microsoft.com/office/officeart/2008/layout/VerticalCurvedList"/>
    <dgm:cxn modelId="{AD50DBCC-25A0-468C-AA31-14C05CF45852}" type="presParOf" srcId="{80DC7293-6B25-4576-8D08-C20D25D36436}" destId="{8F76C2DC-BFEC-4E45-AFDB-C28BEB7EF969}" srcOrd="2" destOrd="0" presId="urn:microsoft.com/office/officeart/2008/layout/VerticalCurvedList"/>
    <dgm:cxn modelId="{68298166-1357-4948-9831-52901250CF5C}" type="presParOf" srcId="{80DC7293-6B25-4576-8D08-C20D25D36436}" destId="{3FFCDF5B-D9C1-4B14-9B4F-08F6E920B088}" srcOrd="3" destOrd="0" presId="urn:microsoft.com/office/officeart/2008/layout/VerticalCurvedList"/>
    <dgm:cxn modelId="{0E0405DB-B9C6-4D0D-B1C6-0A5FDA331B84}" type="presParOf" srcId="{3BCBAA18-C324-4350-83A0-1A067A3964E3}" destId="{02FEAA1E-94D2-45D8-8132-3B3AB18851F5}" srcOrd="1" destOrd="0" presId="urn:microsoft.com/office/officeart/2008/layout/VerticalCurvedList"/>
    <dgm:cxn modelId="{8DBC4929-CFB7-45F8-A6B0-2E01605A0329}" type="presParOf" srcId="{3BCBAA18-C324-4350-83A0-1A067A3964E3}" destId="{BFFCDAF8-3C65-447F-B170-036D4BDED14E}" srcOrd="2" destOrd="0" presId="urn:microsoft.com/office/officeart/2008/layout/VerticalCurvedList"/>
    <dgm:cxn modelId="{AA80FA28-0AA7-4E60-B97A-742A82C426EE}" type="presParOf" srcId="{BFFCDAF8-3C65-447F-B170-036D4BDED14E}" destId="{8639CCA3-B79C-484E-9716-60B3DE10336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86A30BE-3378-43EE-AD11-CEA62999C30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IE"/>
        </a:p>
      </dgm:t>
    </dgm:pt>
    <dgm:pt modelId="{8FFA3D71-EF3C-4849-A1A8-30943630A3AA}">
      <dgm:prSet phldrT="[Text]" custT="1"/>
      <dgm:spPr/>
      <dgm:t>
        <a:bodyPr/>
        <a:lstStyle/>
        <a:p>
          <a:r>
            <a:rPr lang="en-IE" sz="3200" b="1" dirty="0">
              <a:solidFill>
                <a:schemeClr val="accent2">
                  <a:lumMod val="60000"/>
                  <a:lumOff val="40000"/>
                </a:schemeClr>
              </a:solidFill>
            </a:rPr>
            <a:t>Some Empirical Findings and Topics for Discussion</a:t>
          </a:r>
        </a:p>
      </dgm:t>
    </dgm:pt>
    <dgm:pt modelId="{FF483038-D0E6-4070-8F66-34559C8A193C}" type="parTrans" cxnId="{A3438523-710F-4C58-A657-922452FD6874}">
      <dgm:prSet/>
      <dgm:spPr/>
      <dgm:t>
        <a:bodyPr/>
        <a:lstStyle/>
        <a:p>
          <a:endParaRPr lang="en-IE"/>
        </a:p>
      </dgm:t>
    </dgm:pt>
    <dgm:pt modelId="{9451C954-6BE6-497F-84E7-43057DCFB2AE}" type="sibTrans" cxnId="{A3438523-710F-4C58-A657-922452FD6874}">
      <dgm:prSet/>
      <dgm:spPr/>
      <dgm:t>
        <a:bodyPr/>
        <a:lstStyle/>
        <a:p>
          <a:endParaRPr lang="en-IE"/>
        </a:p>
      </dgm:t>
    </dgm:pt>
    <dgm:pt modelId="{BECB0D1C-3301-450C-BF4B-03F61393AFEB}" type="pres">
      <dgm:prSet presAssocID="{586A30BE-3378-43EE-AD11-CEA62999C307}" presName="Name0" presStyleCnt="0">
        <dgm:presLayoutVars>
          <dgm:chMax val="7"/>
          <dgm:chPref val="7"/>
          <dgm:dir/>
        </dgm:presLayoutVars>
      </dgm:prSet>
      <dgm:spPr/>
    </dgm:pt>
    <dgm:pt modelId="{3BCBAA18-C324-4350-83A0-1A067A3964E3}" type="pres">
      <dgm:prSet presAssocID="{586A30BE-3378-43EE-AD11-CEA62999C307}" presName="Name1" presStyleCnt="0"/>
      <dgm:spPr/>
    </dgm:pt>
    <dgm:pt modelId="{80DC7293-6B25-4576-8D08-C20D25D36436}" type="pres">
      <dgm:prSet presAssocID="{586A30BE-3378-43EE-AD11-CEA62999C307}" presName="cycle" presStyleCnt="0"/>
      <dgm:spPr/>
    </dgm:pt>
    <dgm:pt modelId="{1E3BFD7D-56AC-42C2-A5D8-0DC51CA9AB81}" type="pres">
      <dgm:prSet presAssocID="{586A30BE-3378-43EE-AD11-CEA62999C307}" presName="srcNode" presStyleLbl="node1" presStyleIdx="0" presStyleCnt="1"/>
      <dgm:spPr/>
    </dgm:pt>
    <dgm:pt modelId="{21FE56CC-12B0-469D-8FE6-967391F33FA1}" type="pres">
      <dgm:prSet presAssocID="{586A30BE-3378-43EE-AD11-CEA62999C307}" presName="conn" presStyleLbl="parChTrans1D2" presStyleIdx="0" presStyleCnt="1"/>
      <dgm:spPr/>
    </dgm:pt>
    <dgm:pt modelId="{8F76C2DC-BFEC-4E45-AFDB-C28BEB7EF969}" type="pres">
      <dgm:prSet presAssocID="{586A30BE-3378-43EE-AD11-CEA62999C307}" presName="extraNode" presStyleLbl="node1" presStyleIdx="0" presStyleCnt="1"/>
      <dgm:spPr/>
    </dgm:pt>
    <dgm:pt modelId="{3FFCDF5B-D9C1-4B14-9B4F-08F6E920B088}" type="pres">
      <dgm:prSet presAssocID="{586A30BE-3378-43EE-AD11-CEA62999C307}" presName="dstNode" presStyleLbl="node1" presStyleIdx="0" presStyleCnt="1"/>
      <dgm:spPr/>
    </dgm:pt>
    <dgm:pt modelId="{63640639-B557-4DC2-936B-6BFAEE78F17E}" type="pres">
      <dgm:prSet presAssocID="{8FFA3D71-EF3C-4849-A1A8-30943630A3AA}" presName="text_1" presStyleLbl="node1" presStyleIdx="0" presStyleCnt="1">
        <dgm:presLayoutVars>
          <dgm:bulletEnabled val="1"/>
        </dgm:presLayoutVars>
      </dgm:prSet>
      <dgm:spPr/>
    </dgm:pt>
    <dgm:pt modelId="{8C376050-703A-487E-B1D8-28C7B5A3FFC5}" type="pres">
      <dgm:prSet presAssocID="{8FFA3D71-EF3C-4849-A1A8-30943630A3AA}" presName="accent_1" presStyleCnt="0"/>
      <dgm:spPr/>
    </dgm:pt>
    <dgm:pt modelId="{A45F3BBA-4BEE-42F8-A52B-BF70EFB8E7F1}" type="pres">
      <dgm:prSet presAssocID="{8FFA3D71-EF3C-4849-A1A8-30943630A3AA}" presName="accentRepeatNode" presStyleLbl="solidFgAcc1" presStyleIdx="0" presStyleCnt="1"/>
      <dgm:spPr>
        <a:solidFill>
          <a:schemeClr val="accent2">
            <a:lumMod val="60000"/>
            <a:lumOff val="40000"/>
          </a:schemeClr>
        </a:solidFill>
      </dgm:spPr>
    </dgm:pt>
  </dgm:ptLst>
  <dgm:cxnLst>
    <dgm:cxn modelId="{47ADF519-52B0-4425-9662-8C9F7B9925C9}" type="presOf" srcId="{8FFA3D71-EF3C-4849-A1A8-30943630A3AA}" destId="{63640639-B557-4DC2-936B-6BFAEE78F17E}" srcOrd="0" destOrd="0" presId="urn:microsoft.com/office/officeart/2008/layout/VerticalCurvedList"/>
    <dgm:cxn modelId="{A3438523-710F-4C58-A657-922452FD6874}" srcId="{586A30BE-3378-43EE-AD11-CEA62999C307}" destId="{8FFA3D71-EF3C-4849-A1A8-30943630A3AA}" srcOrd="0" destOrd="0" parTransId="{FF483038-D0E6-4070-8F66-34559C8A193C}" sibTransId="{9451C954-6BE6-497F-84E7-43057DCFB2AE}"/>
    <dgm:cxn modelId="{9596E35B-0DF1-4D1F-BFF1-D89D8A7AC64A}" type="presOf" srcId="{586A30BE-3378-43EE-AD11-CEA62999C307}" destId="{BECB0D1C-3301-450C-BF4B-03F61393AFEB}" srcOrd="0" destOrd="0" presId="urn:microsoft.com/office/officeart/2008/layout/VerticalCurvedList"/>
    <dgm:cxn modelId="{DB170798-0E62-4BD6-A10E-407A35BEAC41}" type="presOf" srcId="{9451C954-6BE6-497F-84E7-43057DCFB2AE}" destId="{21FE56CC-12B0-469D-8FE6-967391F33FA1}" srcOrd="0" destOrd="0" presId="urn:microsoft.com/office/officeart/2008/layout/VerticalCurvedList"/>
    <dgm:cxn modelId="{6EF07C4E-5756-4512-8E0E-67511C9A6213}" type="presParOf" srcId="{BECB0D1C-3301-450C-BF4B-03F61393AFEB}" destId="{3BCBAA18-C324-4350-83A0-1A067A3964E3}" srcOrd="0" destOrd="0" presId="urn:microsoft.com/office/officeart/2008/layout/VerticalCurvedList"/>
    <dgm:cxn modelId="{981C4AE1-E1CC-4179-B742-C974A6E7DB34}" type="presParOf" srcId="{3BCBAA18-C324-4350-83A0-1A067A3964E3}" destId="{80DC7293-6B25-4576-8D08-C20D25D36436}" srcOrd="0" destOrd="0" presId="urn:microsoft.com/office/officeart/2008/layout/VerticalCurvedList"/>
    <dgm:cxn modelId="{1BFAEBF9-EB95-42F1-8663-00DE648C5F5E}" type="presParOf" srcId="{80DC7293-6B25-4576-8D08-C20D25D36436}" destId="{1E3BFD7D-56AC-42C2-A5D8-0DC51CA9AB81}" srcOrd="0" destOrd="0" presId="urn:microsoft.com/office/officeart/2008/layout/VerticalCurvedList"/>
    <dgm:cxn modelId="{464FDF01-55F1-46CC-90AE-4CEC8BE5C791}" type="presParOf" srcId="{80DC7293-6B25-4576-8D08-C20D25D36436}" destId="{21FE56CC-12B0-469D-8FE6-967391F33FA1}" srcOrd="1" destOrd="0" presId="urn:microsoft.com/office/officeart/2008/layout/VerticalCurvedList"/>
    <dgm:cxn modelId="{D05468AA-09F1-45AA-BCD6-23A9CC09317A}" type="presParOf" srcId="{80DC7293-6B25-4576-8D08-C20D25D36436}" destId="{8F76C2DC-BFEC-4E45-AFDB-C28BEB7EF969}" srcOrd="2" destOrd="0" presId="urn:microsoft.com/office/officeart/2008/layout/VerticalCurvedList"/>
    <dgm:cxn modelId="{122616F7-3129-4CE3-8AF1-59B2C40C61B5}" type="presParOf" srcId="{80DC7293-6B25-4576-8D08-C20D25D36436}" destId="{3FFCDF5B-D9C1-4B14-9B4F-08F6E920B088}" srcOrd="3" destOrd="0" presId="urn:microsoft.com/office/officeart/2008/layout/VerticalCurvedList"/>
    <dgm:cxn modelId="{05EA0B93-6F5C-49E8-BE4C-F2EF58148941}" type="presParOf" srcId="{3BCBAA18-C324-4350-83A0-1A067A3964E3}" destId="{63640639-B557-4DC2-936B-6BFAEE78F17E}" srcOrd="1" destOrd="0" presId="urn:microsoft.com/office/officeart/2008/layout/VerticalCurvedList"/>
    <dgm:cxn modelId="{51735FAD-E56A-49A9-A8F6-C28DB99ACED0}" type="presParOf" srcId="{3BCBAA18-C324-4350-83A0-1A067A3964E3}" destId="{8C376050-703A-487E-B1D8-28C7B5A3FFC5}" srcOrd="2" destOrd="0" presId="urn:microsoft.com/office/officeart/2008/layout/VerticalCurvedList"/>
    <dgm:cxn modelId="{91E01B69-B050-45F5-A64F-6749C0A30F0D}" type="presParOf" srcId="{8C376050-703A-487E-B1D8-28C7B5A3FFC5}" destId="{A45F3BBA-4BEE-42F8-A52B-BF70EFB8E7F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8F51E76-0632-49A3-852C-6435943063E6}"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en-IE"/>
        </a:p>
      </dgm:t>
    </dgm:pt>
    <dgm:pt modelId="{29A1CCBD-4B46-4298-B0BC-4B81672C6ADB}">
      <dgm:prSet custT="1"/>
      <dgm:spPr>
        <a:solidFill>
          <a:schemeClr val="bg2"/>
        </a:solidFill>
      </dgm:spPr>
      <dgm:t>
        <a:bodyPr/>
        <a:lstStyle/>
        <a:p>
          <a:r>
            <a:rPr lang="en-IE" sz="2800" b="1" dirty="0">
              <a:solidFill>
                <a:schemeClr val="tx2"/>
              </a:solidFill>
            </a:rPr>
            <a:t>Ageing with Disability (AwD) </a:t>
          </a:r>
          <a:r>
            <a:rPr lang="en-IE" sz="2800" b="1" dirty="0"/>
            <a:t>people who have lived with lifelong or early/adult-onset, now ageing</a:t>
          </a:r>
        </a:p>
      </dgm:t>
    </dgm:pt>
    <dgm:pt modelId="{6E98847F-FA51-488F-AFC6-A1451EF1A6D4}" type="parTrans" cxnId="{6E208F7E-A60F-43E8-89B7-1A6BF3F7A206}">
      <dgm:prSet/>
      <dgm:spPr/>
      <dgm:t>
        <a:bodyPr/>
        <a:lstStyle/>
        <a:p>
          <a:endParaRPr lang="en-IE"/>
        </a:p>
      </dgm:t>
    </dgm:pt>
    <dgm:pt modelId="{5EE9B575-853B-477C-BD1C-57C205438087}" type="sibTrans" cxnId="{6E208F7E-A60F-43E8-89B7-1A6BF3F7A206}">
      <dgm:prSet/>
      <dgm:spPr/>
      <dgm:t>
        <a:bodyPr/>
        <a:lstStyle/>
        <a:p>
          <a:endParaRPr lang="en-IE"/>
        </a:p>
      </dgm:t>
    </dgm:pt>
    <dgm:pt modelId="{5254B6A8-A63E-4463-8BC3-AB7E8E7A321F}">
      <dgm:prSet custT="1"/>
      <dgm:spPr/>
      <dgm:t>
        <a:bodyPr/>
        <a:lstStyle/>
        <a:p>
          <a:endParaRPr lang="en-IE" sz="2800" b="1" dirty="0">
            <a:solidFill>
              <a:schemeClr val="accent2">
                <a:lumMod val="60000"/>
                <a:lumOff val="40000"/>
              </a:schemeClr>
            </a:solidFill>
          </a:endParaRPr>
        </a:p>
        <a:p>
          <a:r>
            <a:rPr lang="en-IE" sz="2800" b="1" dirty="0">
              <a:solidFill>
                <a:schemeClr val="accent2">
                  <a:lumMod val="60000"/>
                  <a:lumOff val="40000"/>
                </a:schemeClr>
              </a:solidFill>
            </a:rPr>
            <a:t>Disability with Ageing (DwA) –</a:t>
          </a:r>
        </a:p>
        <a:p>
          <a:r>
            <a:rPr lang="en-IE" sz="2400" b="1" dirty="0"/>
            <a:t>or ageing </a:t>
          </a:r>
          <a:r>
            <a:rPr lang="en-IE" sz="2400" b="1" i="1" dirty="0"/>
            <a:t>into</a:t>
          </a:r>
          <a:r>
            <a:rPr lang="en-IE" sz="2400" b="1" dirty="0"/>
            <a:t> disability– </a:t>
          </a:r>
          <a:r>
            <a:rPr lang="en-US" sz="2800" b="1" dirty="0"/>
            <a:t>people who experience disability as they age (after mid-life)</a:t>
          </a:r>
          <a:endParaRPr lang="en-IE" sz="2800" b="1" dirty="0"/>
        </a:p>
        <a:p>
          <a:endParaRPr lang="en-IE" sz="2100" dirty="0"/>
        </a:p>
      </dgm:t>
    </dgm:pt>
    <dgm:pt modelId="{62349393-FC5B-4C6A-ABC9-1532E836BA36}" type="parTrans" cxnId="{F0034898-800B-4987-AC91-08E877A0251B}">
      <dgm:prSet/>
      <dgm:spPr/>
      <dgm:t>
        <a:bodyPr/>
        <a:lstStyle/>
        <a:p>
          <a:endParaRPr lang="en-IE"/>
        </a:p>
      </dgm:t>
    </dgm:pt>
    <dgm:pt modelId="{B86D5161-E479-4BA9-91EF-DF6A8538A532}" type="sibTrans" cxnId="{F0034898-800B-4987-AC91-08E877A0251B}">
      <dgm:prSet/>
      <dgm:spPr/>
      <dgm:t>
        <a:bodyPr/>
        <a:lstStyle/>
        <a:p>
          <a:endParaRPr lang="en-IE"/>
        </a:p>
      </dgm:t>
    </dgm:pt>
    <dgm:pt modelId="{2A6C4BD8-3F11-47E6-BF13-94F02CCE795B}" type="pres">
      <dgm:prSet presAssocID="{48F51E76-0632-49A3-852C-6435943063E6}" presName="Name0" presStyleCnt="0">
        <dgm:presLayoutVars>
          <dgm:dir/>
          <dgm:resizeHandles val="exact"/>
        </dgm:presLayoutVars>
      </dgm:prSet>
      <dgm:spPr/>
    </dgm:pt>
    <dgm:pt modelId="{8A7CBEC6-52A2-4E78-BC80-3862DC0CF334}" type="pres">
      <dgm:prSet presAssocID="{48F51E76-0632-49A3-852C-6435943063E6}" presName="fgShape" presStyleLbl="fgShp" presStyleIdx="0" presStyleCnt="1" custScaleX="93623" custScaleY="137396" custLinFactNeighborX="0" custLinFactNeighborY="32036"/>
      <dgm:spPr>
        <a:solidFill>
          <a:schemeClr val="accent2">
            <a:lumMod val="60000"/>
            <a:lumOff val="40000"/>
          </a:schemeClr>
        </a:solidFill>
      </dgm:spPr>
    </dgm:pt>
    <dgm:pt modelId="{79A8E167-96D2-4F7E-A561-91A6ACBC4A68}" type="pres">
      <dgm:prSet presAssocID="{48F51E76-0632-49A3-852C-6435943063E6}" presName="linComp" presStyleCnt="0"/>
      <dgm:spPr/>
    </dgm:pt>
    <dgm:pt modelId="{92BC4FF0-C6D7-4CD9-976A-CF37B8B2BAD5}" type="pres">
      <dgm:prSet presAssocID="{29A1CCBD-4B46-4298-B0BC-4B81672C6ADB}" presName="compNode" presStyleCnt="0"/>
      <dgm:spPr/>
    </dgm:pt>
    <dgm:pt modelId="{3F31A2D5-A507-4DC2-ADB2-6C0DCFC40F98}" type="pres">
      <dgm:prSet presAssocID="{29A1CCBD-4B46-4298-B0BC-4B81672C6ADB}" presName="bkgdShape" presStyleLbl="node1" presStyleIdx="0" presStyleCnt="2" custLinFactNeighborX="-2929" custLinFactNeighborY="375"/>
      <dgm:spPr/>
    </dgm:pt>
    <dgm:pt modelId="{9B63DD05-9035-4E3A-A8D0-DCA282AF4D0F}" type="pres">
      <dgm:prSet presAssocID="{29A1CCBD-4B46-4298-B0BC-4B81672C6ADB}" presName="nodeTx" presStyleLbl="node1" presStyleIdx="0" presStyleCnt="2">
        <dgm:presLayoutVars>
          <dgm:bulletEnabled val="1"/>
        </dgm:presLayoutVars>
      </dgm:prSet>
      <dgm:spPr/>
    </dgm:pt>
    <dgm:pt modelId="{A32DE65D-AE19-4E4B-AAC2-1799DEF019EA}" type="pres">
      <dgm:prSet presAssocID="{29A1CCBD-4B46-4298-B0BC-4B81672C6ADB}" presName="invisiNode" presStyleLbl="node1" presStyleIdx="0" presStyleCnt="2"/>
      <dgm:spPr/>
    </dgm:pt>
    <dgm:pt modelId="{2DE479C9-E102-404B-A6DD-98F41DCE1ACB}" type="pres">
      <dgm:prSet presAssocID="{29A1CCBD-4B46-4298-B0BC-4B81672C6ADB}" presName="imagNode" presStyleLbl="fgImgPlace1" presStyleIdx="0" presStyleCnt="2" custLinFactNeighborX="-830" custLinFactNeighborY="-15175"/>
      <dgm:spPr>
        <a:blipFill rotWithShape="1">
          <a:blip xmlns:r="http://schemas.openxmlformats.org/officeDocument/2006/relationships" r:embed="rId1"/>
          <a:srcRect/>
          <a:stretch>
            <a:fillRect l="-8000" r="-8000"/>
          </a:stretch>
        </a:blipFill>
      </dgm:spPr>
    </dgm:pt>
    <dgm:pt modelId="{88B3A637-212E-485F-9AA4-B9FB851A7F67}" type="pres">
      <dgm:prSet presAssocID="{5EE9B575-853B-477C-BD1C-57C205438087}" presName="sibTrans" presStyleLbl="sibTrans2D1" presStyleIdx="0" presStyleCnt="0"/>
      <dgm:spPr/>
    </dgm:pt>
    <dgm:pt modelId="{28E8142F-C9B9-4C04-9F58-733358119F68}" type="pres">
      <dgm:prSet presAssocID="{5254B6A8-A63E-4463-8BC3-AB7E8E7A321F}" presName="compNode" presStyleCnt="0"/>
      <dgm:spPr/>
    </dgm:pt>
    <dgm:pt modelId="{4A836008-FB4D-4CEB-A9FA-F1C7365C9029}" type="pres">
      <dgm:prSet presAssocID="{5254B6A8-A63E-4463-8BC3-AB7E8E7A321F}" presName="bkgdShape" presStyleLbl="node1" presStyleIdx="1" presStyleCnt="2" custLinFactNeighborX="87" custLinFactNeighborY="-912"/>
      <dgm:spPr/>
    </dgm:pt>
    <dgm:pt modelId="{D3DA2D19-0E28-4DB6-B573-D335656D7B64}" type="pres">
      <dgm:prSet presAssocID="{5254B6A8-A63E-4463-8BC3-AB7E8E7A321F}" presName="nodeTx" presStyleLbl="node1" presStyleIdx="1" presStyleCnt="2">
        <dgm:presLayoutVars>
          <dgm:bulletEnabled val="1"/>
        </dgm:presLayoutVars>
      </dgm:prSet>
      <dgm:spPr/>
    </dgm:pt>
    <dgm:pt modelId="{10776EFB-3153-4035-83DD-E2B13640C6F1}" type="pres">
      <dgm:prSet presAssocID="{5254B6A8-A63E-4463-8BC3-AB7E8E7A321F}" presName="invisiNode" presStyleLbl="node1" presStyleIdx="1" presStyleCnt="2"/>
      <dgm:spPr/>
    </dgm:pt>
    <dgm:pt modelId="{60DC912C-0B1F-40D5-9C71-283C6D82498C}" type="pres">
      <dgm:prSet presAssocID="{5254B6A8-A63E-4463-8BC3-AB7E8E7A321F}" presName="imagNode" presStyleLbl="fgImgPlace1" presStyleIdx="1" presStyleCnt="2" custLinFactNeighborX="3130" custLinFactNeighborY="-16237"/>
      <dgm:spPr>
        <a:blipFill rotWithShape="1">
          <a:blip xmlns:r="http://schemas.openxmlformats.org/officeDocument/2006/relationships" r:embed="rId2"/>
          <a:srcRect/>
          <a:stretch>
            <a:fillRect t="-29000" b="-29000"/>
          </a:stretch>
        </a:blipFill>
      </dgm:spPr>
    </dgm:pt>
  </dgm:ptLst>
  <dgm:cxnLst>
    <dgm:cxn modelId="{D6E60621-C96D-4B50-AD84-8041197BFB5F}" type="presOf" srcId="{5EE9B575-853B-477C-BD1C-57C205438087}" destId="{88B3A637-212E-485F-9AA4-B9FB851A7F67}" srcOrd="0" destOrd="0" presId="urn:microsoft.com/office/officeart/2005/8/layout/hList7"/>
    <dgm:cxn modelId="{507BF639-E170-4C74-A439-94FB957E5AE1}" type="presOf" srcId="{5254B6A8-A63E-4463-8BC3-AB7E8E7A321F}" destId="{D3DA2D19-0E28-4DB6-B573-D335656D7B64}" srcOrd="1" destOrd="0" presId="urn:microsoft.com/office/officeart/2005/8/layout/hList7"/>
    <dgm:cxn modelId="{6E208F7E-A60F-43E8-89B7-1A6BF3F7A206}" srcId="{48F51E76-0632-49A3-852C-6435943063E6}" destId="{29A1CCBD-4B46-4298-B0BC-4B81672C6ADB}" srcOrd="0" destOrd="0" parTransId="{6E98847F-FA51-488F-AFC6-A1451EF1A6D4}" sibTransId="{5EE9B575-853B-477C-BD1C-57C205438087}"/>
    <dgm:cxn modelId="{4F994686-0441-4BE0-9D64-3D1BA26B9984}" type="presOf" srcId="{5254B6A8-A63E-4463-8BC3-AB7E8E7A321F}" destId="{4A836008-FB4D-4CEB-A9FA-F1C7365C9029}" srcOrd="0" destOrd="0" presId="urn:microsoft.com/office/officeart/2005/8/layout/hList7"/>
    <dgm:cxn modelId="{F0034898-800B-4987-AC91-08E877A0251B}" srcId="{48F51E76-0632-49A3-852C-6435943063E6}" destId="{5254B6A8-A63E-4463-8BC3-AB7E8E7A321F}" srcOrd="1" destOrd="0" parTransId="{62349393-FC5B-4C6A-ABC9-1532E836BA36}" sibTransId="{B86D5161-E479-4BA9-91EF-DF6A8538A532}"/>
    <dgm:cxn modelId="{1C955B99-8228-4915-8707-B4C4D30432C7}" type="presOf" srcId="{48F51E76-0632-49A3-852C-6435943063E6}" destId="{2A6C4BD8-3F11-47E6-BF13-94F02CCE795B}" srcOrd="0" destOrd="0" presId="urn:microsoft.com/office/officeart/2005/8/layout/hList7"/>
    <dgm:cxn modelId="{574381A0-A844-4388-A438-5D9B363E7E82}" type="presOf" srcId="{29A1CCBD-4B46-4298-B0BC-4B81672C6ADB}" destId="{9B63DD05-9035-4E3A-A8D0-DCA282AF4D0F}" srcOrd="1" destOrd="0" presId="urn:microsoft.com/office/officeart/2005/8/layout/hList7"/>
    <dgm:cxn modelId="{9D6AAEE6-ABFE-4EF3-BB96-E0994BE8287C}" type="presOf" srcId="{29A1CCBD-4B46-4298-B0BC-4B81672C6ADB}" destId="{3F31A2D5-A507-4DC2-ADB2-6C0DCFC40F98}" srcOrd="0" destOrd="0" presId="urn:microsoft.com/office/officeart/2005/8/layout/hList7"/>
    <dgm:cxn modelId="{7A433115-4FC1-4A74-99D9-8B7EBBF7F67F}" type="presParOf" srcId="{2A6C4BD8-3F11-47E6-BF13-94F02CCE795B}" destId="{8A7CBEC6-52A2-4E78-BC80-3862DC0CF334}" srcOrd="0" destOrd="0" presId="urn:microsoft.com/office/officeart/2005/8/layout/hList7"/>
    <dgm:cxn modelId="{CF1AE60F-1BF2-41B8-BF29-3DBF880CB6E9}" type="presParOf" srcId="{2A6C4BD8-3F11-47E6-BF13-94F02CCE795B}" destId="{79A8E167-96D2-4F7E-A561-91A6ACBC4A68}" srcOrd="1" destOrd="0" presId="urn:microsoft.com/office/officeart/2005/8/layout/hList7"/>
    <dgm:cxn modelId="{3145CDC2-33FC-459E-835D-8B6D32DCB0EA}" type="presParOf" srcId="{79A8E167-96D2-4F7E-A561-91A6ACBC4A68}" destId="{92BC4FF0-C6D7-4CD9-976A-CF37B8B2BAD5}" srcOrd="0" destOrd="0" presId="urn:microsoft.com/office/officeart/2005/8/layout/hList7"/>
    <dgm:cxn modelId="{E8270DCF-99AF-46AD-96EB-AC797576C605}" type="presParOf" srcId="{92BC4FF0-C6D7-4CD9-976A-CF37B8B2BAD5}" destId="{3F31A2D5-A507-4DC2-ADB2-6C0DCFC40F98}" srcOrd="0" destOrd="0" presId="urn:microsoft.com/office/officeart/2005/8/layout/hList7"/>
    <dgm:cxn modelId="{1901809C-3FED-4AA6-A4BF-BB2A1AD83D6B}" type="presParOf" srcId="{92BC4FF0-C6D7-4CD9-976A-CF37B8B2BAD5}" destId="{9B63DD05-9035-4E3A-A8D0-DCA282AF4D0F}" srcOrd="1" destOrd="0" presId="urn:microsoft.com/office/officeart/2005/8/layout/hList7"/>
    <dgm:cxn modelId="{69D42111-7D60-4F26-8FB3-8E58B16DCFC9}" type="presParOf" srcId="{92BC4FF0-C6D7-4CD9-976A-CF37B8B2BAD5}" destId="{A32DE65D-AE19-4E4B-AAC2-1799DEF019EA}" srcOrd="2" destOrd="0" presId="urn:microsoft.com/office/officeart/2005/8/layout/hList7"/>
    <dgm:cxn modelId="{A43EAF27-5B50-4100-8DB4-3D8748683732}" type="presParOf" srcId="{92BC4FF0-C6D7-4CD9-976A-CF37B8B2BAD5}" destId="{2DE479C9-E102-404B-A6DD-98F41DCE1ACB}" srcOrd="3" destOrd="0" presId="urn:microsoft.com/office/officeart/2005/8/layout/hList7"/>
    <dgm:cxn modelId="{715E797F-FB3A-4D01-9191-24F21E3FB92A}" type="presParOf" srcId="{79A8E167-96D2-4F7E-A561-91A6ACBC4A68}" destId="{88B3A637-212E-485F-9AA4-B9FB851A7F67}" srcOrd="1" destOrd="0" presId="urn:microsoft.com/office/officeart/2005/8/layout/hList7"/>
    <dgm:cxn modelId="{4CE10887-6F82-4BFC-843F-53016B9A4E15}" type="presParOf" srcId="{79A8E167-96D2-4F7E-A561-91A6ACBC4A68}" destId="{28E8142F-C9B9-4C04-9F58-733358119F68}" srcOrd="2" destOrd="0" presId="urn:microsoft.com/office/officeart/2005/8/layout/hList7"/>
    <dgm:cxn modelId="{4E7448F0-681E-4427-AF6D-E35C8D990757}" type="presParOf" srcId="{28E8142F-C9B9-4C04-9F58-733358119F68}" destId="{4A836008-FB4D-4CEB-A9FA-F1C7365C9029}" srcOrd="0" destOrd="0" presId="urn:microsoft.com/office/officeart/2005/8/layout/hList7"/>
    <dgm:cxn modelId="{15A2C398-1F49-4376-9F96-0A5671ACF93E}" type="presParOf" srcId="{28E8142F-C9B9-4C04-9F58-733358119F68}" destId="{D3DA2D19-0E28-4DB6-B573-D335656D7B64}" srcOrd="1" destOrd="0" presId="urn:microsoft.com/office/officeart/2005/8/layout/hList7"/>
    <dgm:cxn modelId="{71DE2616-3544-4364-AEA1-786F7459FC45}" type="presParOf" srcId="{28E8142F-C9B9-4C04-9F58-733358119F68}" destId="{10776EFB-3153-4035-83DD-E2B13640C6F1}" srcOrd="2" destOrd="0" presId="urn:microsoft.com/office/officeart/2005/8/layout/hList7"/>
    <dgm:cxn modelId="{7842700C-6429-4923-B394-9D01A9370291}" type="presParOf" srcId="{28E8142F-C9B9-4C04-9F58-733358119F68}" destId="{60DC912C-0B1F-40D5-9C71-283C6D82498C}"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86A30BE-3378-43EE-AD11-CEA62999C30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IE"/>
        </a:p>
      </dgm:t>
    </dgm:pt>
    <dgm:pt modelId="{84974B0E-453F-4497-AA86-3F739A89DCCD}">
      <dgm:prSet phldrT="[Text]" custT="1"/>
      <dgm:spPr/>
      <dgm:t>
        <a:bodyPr/>
        <a:lstStyle/>
        <a:p>
          <a:endParaRPr lang="en-IE" sz="3200" b="1" dirty="0">
            <a:solidFill>
              <a:schemeClr val="accent1">
                <a:lumMod val="40000"/>
                <a:lumOff val="60000"/>
              </a:schemeClr>
            </a:solidFill>
          </a:endParaRPr>
        </a:p>
        <a:p>
          <a:r>
            <a:rPr lang="en-IE" sz="3200" b="1" dirty="0">
              <a:solidFill>
                <a:srgbClr val="FF00FF"/>
              </a:solidFill>
            </a:rPr>
            <a:t>Empirical Findings: </a:t>
          </a:r>
        </a:p>
        <a:p>
          <a:r>
            <a:rPr lang="en-IE" sz="3200" b="1" dirty="0"/>
            <a:t>Disablement Processes and Responses to them</a:t>
          </a:r>
          <a:endParaRPr lang="en-IE" sz="3200" b="1" dirty="0">
            <a:solidFill>
              <a:schemeClr val="accent2">
                <a:lumMod val="60000"/>
                <a:lumOff val="40000"/>
              </a:schemeClr>
            </a:solidFill>
          </a:endParaRPr>
        </a:p>
        <a:p>
          <a:endParaRPr lang="en-IE" sz="3200" b="1" dirty="0"/>
        </a:p>
      </dgm:t>
    </dgm:pt>
    <dgm:pt modelId="{A1A8628B-BE5B-477B-84F3-7940D3BC58D0}" type="parTrans" cxnId="{2E76F7B6-8563-415C-B738-6D89160E9A5E}">
      <dgm:prSet/>
      <dgm:spPr/>
      <dgm:t>
        <a:bodyPr/>
        <a:lstStyle/>
        <a:p>
          <a:endParaRPr lang="en-IE"/>
        </a:p>
      </dgm:t>
    </dgm:pt>
    <dgm:pt modelId="{36A08962-9E93-4F07-8E12-D19DFF658F06}" type="sibTrans" cxnId="{2E76F7B6-8563-415C-B738-6D89160E9A5E}">
      <dgm:prSet/>
      <dgm:spPr/>
      <dgm:t>
        <a:bodyPr/>
        <a:lstStyle/>
        <a:p>
          <a:endParaRPr lang="en-IE"/>
        </a:p>
      </dgm:t>
    </dgm:pt>
    <dgm:pt modelId="{BECB0D1C-3301-450C-BF4B-03F61393AFEB}" type="pres">
      <dgm:prSet presAssocID="{586A30BE-3378-43EE-AD11-CEA62999C307}" presName="Name0" presStyleCnt="0">
        <dgm:presLayoutVars>
          <dgm:chMax val="7"/>
          <dgm:chPref val="7"/>
          <dgm:dir/>
        </dgm:presLayoutVars>
      </dgm:prSet>
      <dgm:spPr/>
    </dgm:pt>
    <dgm:pt modelId="{3BCBAA18-C324-4350-83A0-1A067A3964E3}" type="pres">
      <dgm:prSet presAssocID="{586A30BE-3378-43EE-AD11-CEA62999C307}" presName="Name1" presStyleCnt="0"/>
      <dgm:spPr/>
    </dgm:pt>
    <dgm:pt modelId="{80DC7293-6B25-4576-8D08-C20D25D36436}" type="pres">
      <dgm:prSet presAssocID="{586A30BE-3378-43EE-AD11-CEA62999C307}" presName="cycle" presStyleCnt="0"/>
      <dgm:spPr/>
    </dgm:pt>
    <dgm:pt modelId="{1E3BFD7D-56AC-42C2-A5D8-0DC51CA9AB81}" type="pres">
      <dgm:prSet presAssocID="{586A30BE-3378-43EE-AD11-CEA62999C307}" presName="srcNode" presStyleLbl="node1" presStyleIdx="0" presStyleCnt="1"/>
      <dgm:spPr/>
    </dgm:pt>
    <dgm:pt modelId="{21FE56CC-12B0-469D-8FE6-967391F33FA1}" type="pres">
      <dgm:prSet presAssocID="{586A30BE-3378-43EE-AD11-CEA62999C307}" presName="conn" presStyleLbl="parChTrans1D2" presStyleIdx="0" presStyleCnt="1"/>
      <dgm:spPr/>
    </dgm:pt>
    <dgm:pt modelId="{8F76C2DC-BFEC-4E45-AFDB-C28BEB7EF969}" type="pres">
      <dgm:prSet presAssocID="{586A30BE-3378-43EE-AD11-CEA62999C307}" presName="extraNode" presStyleLbl="node1" presStyleIdx="0" presStyleCnt="1"/>
      <dgm:spPr/>
    </dgm:pt>
    <dgm:pt modelId="{3FFCDF5B-D9C1-4B14-9B4F-08F6E920B088}" type="pres">
      <dgm:prSet presAssocID="{586A30BE-3378-43EE-AD11-CEA62999C307}" presName="dstNode" presStyleLbl="node1" presStyleIdx="0" presStyleCnt="1"/>
      <dgm:spPr/>
    </dgm:pt>
    <dgm:pt modelId="{02FEAA1E-94D2-45D8-8132-3B3AB18851F5}" type="pres">
      <dgm:prSet presAssocID="{84974B0E-453F-4497-AA86-3F739A89DCCD}" presName="text_1" presStyleLbl="node1" presStyleIdx="0" presStyleCnt="1" custScaleY="202032">
        <dgm:presLayoutVars>
          <dgm:bulletEnabled val="1"/>
        </dgm:presLayoutVars>
      </dgm:prSet>
      <dgm:spPr/>
    </dgm:pt>
    <dgm:pt modelId="{BFFCDAF8-3C65-447F-B170-036D4BDED14E}" type="pres">
      <dgm:prSet presAssocID="{84974B0E-453F-4497-AA86-3F739A89DCCD}" presName="accent_1" presStyleCnt="0"/>
      <dgm:spPr/>
    </dgm:pt>
    <dgm:pt modelId="{8639CCA3-B79C-484E-9716-60B3DE103361}" type="pres">
      <dgm:prSet presAssocID="{84974B0E-453F-4497-AA86-3F739A89DCCD}" presName="accentRepeatNode" presStyleLbl="solidFgAcc1" presStyleIdx="0" presStyleCnt="1"/>
      <dgm:spPr>
        <a:solidFill>
          <a:schemeClr val="accent2">
            <a:lumMod val="60000"/>
            <a:lumOff val="40000"/>
          </a:schemeClr>
        </a:solidFill>
      </dgm:spPr>
    </dgm:pt>
  </dgm:ptLst>
  <dgm:cxnLst>
    <dgm:cxn modelId="{F532B638-4DE0-4651-BE62-EAA0FABC23D9}" type="presOf" srcId="{84974B0E-453F-4497-AA86-3F739A89DCCD}" destId="{02FEAA1E-94D2-45D8-8132-3B3AB18851F5}" srcOrd="0" destOrd="0" presId="urn:microsoft.com/office/officeart/2008/layout/VerticalCurvedList"/>
    <dgm:cxn modelId="{5B44DE57-EDA2-47F7-8781-A3A1353AF480}" type="presOf" srcId="{586A30BE-3378-43EE-AD11-CEA62999C307}" destId="{BECB0D1C-3301-450C-BF4B-03F61393AFEB}" srcOrd="0" destOrd="0" presId="urn:microsoft.com/office/officeart/2008/layout/VerticalCurvedList"/>
    <dgm:cxn modelId="{2E76F7B6-8563-415C-B738-6D89160E9A5E}" srcId="{586A30BE-3378-43EE-AD11-CEA62999C307}" destId="{84974B0E-453F-4497-AA86-3F739A89DCCD}" srcOrd="0" destOrd="0" parTransId="{A1A8628B-BE5B-477B-84F3-7940D3BC58D0}" sibTransId="{36A08962-9E93-4F07-8E12-D19DFF658F06}"/>
    <dgm:cxn modelId="{2AAEA9CE-4B51-490F-B3B8-BBF76EA026DD}" type="presOf" srcId="{36A08962-9E93-4F07-8E12-D19DFF658F06}" destId="{21FE56CC-12B0-469D-8FE6-967391F33FA1}" srcOrd="0" destOrd="0" presId="urn:microsoft.com/office/officeart/2008/layout/VerticalCurvedList"/>
    <dgm:cxn modelId="{3C0CE0A3-9DF6-4596-9402-5F8F7A0C27AB}" type="presParOf" srcId="{BECB0D1C-3301-450C-BF4B-03F61393AFEB}" destId="{3BCBAA18-C324-4350-83A0-1A067A3964E3}" srcOrd="0" destOrd="0" presId="urn:microsoft.com/office/officeart/2008/layout/VerticalCurvedList"/>
    <dgm:cxn modelId="{5293BA3E-4282-4C06-99FF-60400E00185A}" type="presParOf" srcId="{3BCBAA18-C324-4350-83A0-1A067A3964E3}" destId="{80DC7293-6B25-4576-8D08-C20D25D36436}" srcOrd="0" destOrd="0" presId="urn:microsoft.com/office/officeart/2008/layout/VerticalCurvedList"/>
    <dgm:cxn modelId="{87C3F3B4-5965-40BC-AC59-93F49A99B3AE}" type="presParOf" srcId="{80DC7293-6B25-4576-8D08-C20D25D36436}" destId="{1E3BFD7D-56AC-42C2-A5D8-0DC51CA9AB81}" srcOrd="0" destOrd="0" presId="urn:microsoft.com/office/officeart/2008/layout/VerticalCurvedList"/>
    <dgm:cxn modelId="{CC0E7463-944F-4C8C-8F72-0424AD9379D1}" type="presParOf" srcId="{80DC7293-6B25-4576-8D08-C20D25D36436}" destId="{21FE56CC-12B0-469D-8FE6-967391F33FA1}" srcOrd="1" destOrd="0" presId="urn:microsoft.com/office/officeart/2008/layout/VerticalCurvedList"/>
    <dgm:cxn modelId="{AD50DBCC-25A0-468C-AA31-14C05CF45852}" type="presParOf" srcId="{80DC7293-6B25-4576-8D08-C20D25D36436}" destId="{8F76C2DC-BFEC-4E45-AFDB-C28BEB7EF969}" srcOrd="2" destOrd="0" presId="urn:microsoft.com/office/officeart/2008/layout/VerticalCurvedList"/>
    <dgm:cxn modelId="{68298166-1357-4948-9831-52901250CF5C}" type="presParOf" srcId="{80DC7293-6B25-4576-8D08-C20D25D36436}" destId="{3FFCDF5B-D9C1-4B14-9B4F-08F6E920B088}" srcOrd="3" destOrd="0" presId="urn:microsoft.com/office/officeart/2008/layout/VerticalCurvedList"/>
    <dgm:cxn modelId="{0E0405DB-B9C6-4D0D-B1C6-0A5FDA331B84}" type="presParOf" srcId="{3BCBAA18-C324-4350-83A0-1A067A3964E3}" destId="{02FEAA1E-94D2-45D8-8132-3B3AB18851F5}" srcOrd="1" destOrd="0" presId="urn:microsoft.com/office/officeart/2008/layout/VerticalCurvedList"/>
    <dgm:cxn modelId="{8DBC4929-CFB7-45F8-A6B0-2E01605A0329}" type="presParOf" srcId="{3BCBAA18-C324-4350-83A0-1A067A3964E3}" destId="{BFFCDAF8-3C65-447F-B170-036D4BDED14E}" srcOrd="2" destOrd="0" presId="urn:microsoft.com/office/officeart/2008/layout/VerticalCurvedList"/>
    <dgm:cxn modelId="{AA80FA28-0AA7-4E60-B97A-742A82C426EE}" type="presParOf" srcId="{BFFCDAF8-3C65-447F-B170-036D4BDED14E}" destId="{8639CCA3-B79C-484E-9716-60B3DE10336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86A30BE-3378-43EE-AD11-CEA62999C30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IE"/>
        </a:p>
      </dgm:t>
    </dgm:pt>
    <dgm:pt modelId="{84974B0E-453F-4497-AA86-3F739A89DCCD}">
      <dgm:prSet phldrT="[Text]" custT="1"/>
      <dgm:spPr/>
      <dgm:t>
        <a:bodyPr/>
        <a:lstStyle/>
        <a:p>
          <a:endParaRPr lang="en-IE" sz="3200" b="1" dirty="0"/>
        </a:p>
        <a:p>
          <a:r>
            <a:rPr lang="en-IE" sz="3200" b="1" dirty="0">
              <a:solidFill>
                <a:schemeClr val="accent2">
                  <a:lumMod val="60000"/>
                  <a:lumOff val="40000"/>
                </a:schemeClr>
              </a:solidFill>
            </a:rPr>
            <a:t>Empirical Findings: </a:t>
          </a:r>
          <a:r>
            <a:rPr lang="en-IE" sz="3200" b="1" dirty="0"/>
            <a:t>Disabling or Enabling Contexts</a:t>
          </a:r>
        </a:p>
        <a:p>
          <a:r>
            <a:rPr lang="en-IE" sz="3200" b="1" dirty="0"/>
            <a:t> </a:t>
          </a:r>
        </a:p>
      </dgm:t>
    </dgm:pt>
    <dgm:pt modelId="{A1A8628B-BE5B-477B-84F3-7940D3BC58D0}" type="parTrans" cxnId="{2E76F7B6-8563-415C-B738-6D89160E9A5E}">
      <dgm:prSet/>
      <dgm:spPr/>
      <dgm:t>
        <a:bodyPr/>
        <a:lstStyle/>
        <a:p>
          <a:endParaRPr lang="en-IE"/>
        </a:p>
      </dgm:t>
    </dgm:pt>
    <dgm:pt modelId="{36A08962-9E93-4F07-8E12-D19DFF658F06}" type="sibTrans" cxnId="{2E76F7B6-8563-415C-B738-6D89160E9A5E}">
      <dgm:prSet/>
      <dgm:spPr/>
      <dgm:t>
        <a:bodyPr/>
        <a:lstStyle/>
        <a:p>
          <a:endParaRPr lang="en-IE"/>
        </a:p>
      </dgm:t>
    </dgm:pt>
    <dgm:pt modelId="{BECB0D1C-3301-450C-BF4B-03F61393AFEB}" type="pres">
      <dgm:prSet presAssocID="{586A30BE-3378-43EE-AD11-CEA62999C307}" presName="Name0" presStyleCnt="0">
        <dgm:presLayoutVars>
          <dgm:chMax val="7"/>
          <dgm:chPref val="7"/>
          <dgm:dir/>
        </dgm:presLayoutVars>
      </dgm:prSet>
      <dgm:spPr/>
    </dgm:pt>
    <dgm:pt modelId="{3BCBAA18-C324-4350-83A0-1A067A3964E3}" type="pres">
      <dgm:prSet presAssocID="{586A30BE-3378-43EE-AD11-CEA62999C307}" presName="Name1" presStyleCnt="0"/>
      <dgm:spPr/>
    </dgm:pt>
    <dgm:pt modelId="{80DC7293-6B25-4576-8D08-C20D25D36436}" type="pres">
      <dgm:prSet presAssocID="{586A30BE-3378-43EE-AD11-CEA62999C307}" presName="cycle" presStyleCnt="0"/>
      <dgm:spPr/>
    </dgm:pt>
    <dgm:pt modelId="{1E3BFD7D-56AC-42C2-A5D8-0DC51CA9AB81}" type="pres">
      <dgm:prSet presAssocID="{586A30BE-3378-43EE-AD11-CEA62999C307}" presName="srcNode" presStyleLbl="node1" presStyleIdx="0" presStyleCnt="1"/>
      <dgm:spPr/>
    </dgm:pt>
    <dgm:pt modelId="{21FE56CC-12B0-469D-8FE6-967391F33FA1}" type="pres">
      <dgm:prSet presAssocID="{586A30BE-3378-43EE-AD11-CEA62999C307}" presName="conn" presStyleLbl="parChTrans1D2" presStyleIdx="0" presStyleCnt="1"/>
      <dgm:spPr/>
    </dgm:pt>
    <dgm:pt modelId="{8F76C2DC-BFEC-4E45-AFDB-C28BEB7EF969}" type="pres">
      <dgm:prSet presAssocID="{586A30BE-3378-43EE-AD11-CEA62999C307}" presName="extraNode" presStyleLbl="node1" presStyleIdx="0" presStyleCnt="1"/>
      <dgm:spPr/>
    </dgm:pt>
    <dgm:pt modelId="{3FFCDF5B-D9C1-4B14-9B4F-08F6E920B088}" type="pres">
      <dgm:prSet presAssocID="{586A30BE-3378-43EE-AD11-CEA62999C307}" presName="dstNode" presStyleLbl="node1" presStyleIdx="0" presStyleCnt="1"/>
      <dgm:spPr/>
    </dgm:pt>
    <dgm:pt modelId="{02FEAA1E-94D2-45D8-8132-3B3AB18851F5}" type="pres">
      <dgm:prSet presAssocID="{84974B0E-453F-4497-AA86-3F739A89DCCD}" presName="text_1" presStyleLbl="node1" presStyleIdx="0" presStyleCnt="1" custScaleY="202032">
        <dgm:presLayoutVars>
          <dgm:bulletEnabled val="1"/>
        </dgm:presLayoutVars>
      </dgm:prSet>
      <dgm:spPr/>
    </dgm:pt>
    <dgm:pt modelId="{BFFCDAF8-3C65-447F-B170-036D4BDED14E}" type="pres">
      <dgm:prSet presAssocID="{84974B0E-453F-4497-AA86-3F739A89DCCD}" presName="accent_1" presStyleCnt="0"/>
      <dgm:spPr/>
    </dgm:pt>
    <dgm:pt modelId="{8639CCA3-B79C-484E-9716-60B3DE103361}" type="pres">
      <dgm:prSet presAssocID="{84974B0E-453F-4497-AA86-3F739A89DCCD}" presName="accentRepeatNode" presStyleLbl="solidFgAcc1" presStyleIdx="0" presStyleCnt="1"/>
      <dgm:spPr>
        <a:solidFill>
          <a:schemeClr val="accent2">
            <a:lumMod val="60000"/>
            <a:lumOff val="40000"/>
          </a:schemeClr>
        </a:solidFill>
      </dgm:spPr>
    </dgm:pt>
  </dgm:ptLst>
  <dgm:cxnLst>
    <dgm:cxn modelId="{F532B638-4DE0-4651-BE62-EAA0FABC23D9}" type="presOf" srcId="{84974B0E-453F-4497-AA86-3F739A89DCCD}" destId="{02FEAA1E-94D2-45D8-8132-3B3AB18851F5}" srcOrd="0" destOrd="0" presId="urn:microsoft.com/office/officeart/2008/layout/VerticalCurvedList"/>
    <dgm:cxn modelId="{5B44DE57-EDA2-47F7-8781-A3A1353AF480}" type="presOf" srcId="{586A30BE-3378-43EE-AD11-CEA62999C307}" destId="{BECB0D1C-3301-450C-BF4B-03F61393AFEB}" srcOrd="0" destOrd="0" presId="urn:microsoft.com/office/officeart/2008/layout/VerticalCurvedList"/>
    <dgm:cxn modelId="{2E76F7B6-8563-415C-B738-6D89160E9A5E}" srcId="{586A30BE-3378-43EE-AD11-CEA62999C307}" destId="{84974B0E-453F-4497-AA86-3F739A89DCCD}" srcOrd="0" destOrd="0" parTransId="{A1A8628B-BE5B-477B-84F3-7940D3BC58D0}" sibTransId="{36A08962-9E93-4F07-8E12-D19DFF658F06}"/>
    <dgm:cxn modelId="{2AAEA9CE-4B51-490F-B3B8-BBF76EA026DD}" type="presOf" srcId="{36A08962-9E93-4F07-8E12-D19DFF658F06}" destId="{21FE56CC-12B0-469D-8FE6-967391F33FA1}" srcOrd="0" destOrd="0" presId="urn:microsoft.com/office/officeart/2008/layout/VerticalCurvedList"/>
    <dgm:cxn modelId="{3C0CE0A3-9DF6-4596-9402-5F8F7A0C27AB}" type="presParOf" srcId="{BECB0D1C-3301-450C-BF4B-03F61393AFEB}" destId="{3BCBAA18-C324-4350-83A0-1A067A3964E3}" srcOrd="0" destOrd="0" presId="urn:microsoft.com/office/officeart/2008/layout/VerticalCurvedList"/>
    <dgm:cxn modelId="{5293BA3E-4282-4C06-99FF-60400E00185A}" type="presParOf" srcId="{3BCBAA18-C324-4350-83A0-1A067A3964E3}" destId="{80DC7293-6B25-4576-8D08-C20D25D36436}" srcOrd="0" destOrd="0" presId="urn:microsoft.com/office/officeart/2008/layout/VerticalCurvedList"/>
    <dgm:cxn modelId="{87C3F3B4-5965-40BC-AC59-93F49A99B3AE}" type="presParOf" srcId="{80DC7293-6B25-4576-8D08-C20D25D36436}" destId="{1E3BFD7D-56AC-42C2-A5D8-0DC51CA9AB81}" srcOrd="0" destOrd="0" presId="urn:microsoft.com/office/officeart/2008/layout/VerticalCurvedList"/>
    <dgm:cxn modelId="{CC0E7463-944F-4C8C-8F72-0424AD9379D1}" type="presParOf" srcId="{80DC7293-6B25-4576-8D08-C20D25D36436}" destId="{21FE56CC-12B0-469D-8FE6-967391F33FA1}" srcOrd="1" destOrd="0" presId="urn:microsoft.com/office/officeart/2008/layout/VerticalCurvedList"/>
    <dgm:cxn modelId="{AD50DBCC-25A0-468C-AA31-14C05CF45852}" type="presParOf" srcId="{80DC7293-6B25-4576-8D08-C20D25D36436}" destId="{8F76C2DC-BFEC-4E45-AFDB-C28BEB7EF969}" srcOrd="2" destOrd="0" presId="urn:microsoft.com/office/officeart/2008/layout/VerticalCurvedList"/>
    <dgm:cxn modelId="{68298166-1357-4948-9831-52901250CF5C}" type="presParOf" srcId="{80DC7293-6B25-4576-8D08-C20D25D36436}" destId="{3FFCDF5B-D9C1-4B14-9B4F-08F6E920B088}" srcOrd="3" destOrd="0" presId="urn:microsoft.com/office/officeart/2008/layout/VerticalCurvedList"/>
    <dgm:cxn modelId="{0E0405DB-B9C6-4D0D-B1C6-0A5FDA331B84}" type="presParOf" srcId="{3BCBAA18-C324-4350-83A0-1A067A3964E3}" destId="{02FEAA1E-94D2-45D8-8132-3B3AB18851F5}" srcOrd="1" destOrd="0" presId="urn:microsoft.com/office/officeart/2008/layout/VerticalCurvedList"/>
    <dgm:cxn modelId="{8DBC4929-CFB7-45F8-A6B0-2E01605A0329}" type="presParOf" srcId="{3BCBAA18-C324-4350-83A0-1A067A3964E3}" destId="{BFFCDAF8-3C65-447F-B170-036D4BDED14E}" srcOrd="2" destOrd="0" presId="urn:microsoft.com/office/officeart/2008/layout/VerticalCurvedList"/>
    <dgm:cxn modelId="{AA80FA28-0AA7-4E60-B97A-742A82C426EE}" type="presParOf" srcId="{BFFCDAF8-3C65-447F-B170-036D4BDED14E}" destId="{8639CCA3-B79C-484E-9716-60B3DE103361}"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86A30BE-3378-43EE-AD11-CEA62999C30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IE"/>
        </a:p>
      </dgm:t>
    </dgm:pt>
    <dgm:pt modelId="{84974B0E-453F-4497-AA86-3F739A89DCCD}">
      <dgm:prSet phldrT="[Text]" custT="1"/>
      <dgm:spPr/>
      <dgm:t>
        <a:bodyPr/>
        <a:lstStyle/>
        <a:p>
          <a:endParaRPr lang="en-IE" sz="3200" b="1" dirty="0"/>
        </a:p>
        <a:p>
          <a:r>
            <a:rPr lang="en-IE" sz="3200" b="1" dirty="0">
              <a:solidFill>
                <a:schemeClr val="accent2">
                  <a:lumMod val="60000"/>
                  <a:lumOff val="40000"/>
                </a:schemeClr>
              </a:solidFill>
            </a:rPr>
            <a:t>Empirical Findings: </a:t>
          </a:r>
          <a:r>
            <a:rPr lang="en-IE" sz="3200" b="1" dirty="0"/>
            <a:t>Disabling or Enabling Contexts</a:t>
          </a:r>
        </a:p>
        <a:p>
          <a:r>
            <a:rPr lang="en-IE" sz="3200" b="1" dirty="0"/>
            <a:t> </a:t>
          </a:r>
        </a:p>
      </dgm:t>
    </dgm:pt>
    <dgm:pt modelId="{A1A8628B-BE5B-477B-84F3-7940D3BC58D0}" type="parTrans" cxnId="{2E76F7B6-8563-415C-B738-6D89160E9A5E}">
      <dgm:prSet/>
      <dgm:spPr/>
      <dgm:t>
        <a:bodyPr/>
        <a:lstStyle/>
        <a:p>
          <a:endParaRPr lang="en-IE"/>
        </a:p>
      </dgm:t>
    </dgm:pt>
    <dgm:pt modelId="{36A08962-9E93-4F07-8E12-D19DFF658F06}" type="sibTrans" cxnId="{2E76F7B6-8563-415C-B738-6D89160E9A5E}">
      <dgm:prSet/>
      <dgm:spPr/>
      <dgm:t>
        <a:bodyPr/>
        <a:lstStyle/>
        <a:p>
          <a:endParaRPr lang="en-IE"/>
        </a:p>
      </dgm:t>
    </dgm:pt>
    <dgm:pt modelId="{BECB0D1C-3301-450C-BF4B-03F61393AFEB}" type="pres">
      <dgm:prSet presAssocID="{586A30BE-3378-43EE-AD11-CEA62999C307}" presName="Name0" presStyleCnt="0">
        <dgm:presLayoutVars>
          <dgm:chMax val="7"/>
          <dgm:chPref val="7"/>
          <dgm:dir/>
        </dgm:presLayoutVars>
      </dgm:prSet>
      <dgm:spPr/>
    </dgm:pt>
    <dgm:pt modelId="{3BCBAA18-C324-4350-83A0-1A067A3964E3}" type="pres">
      <dgm:prSet presAssocID="{586A30BE-3378-43EE-AD11-CEA62999C307}" presName="Name1" presStyleCnt="0"/>
      <dgm:spPr/>
    </dgm:pt>
    <dgm:pt modelId="{80DC7293-6B25-4576-8D08-C20D25D36436}" type="pres">
      <dgm:prSet presAssocID="{586A30BE-3378-43EE-AD11-CEA62999C307}" presName="cycle" presStyleCnt="0"/>
      <dgm:spPr/>
    </dgm:pt>
    <dgm:pt modelId="{1E3BFD7D-56AC-42C2-A5D8-0DC51CA9AB81}" type="pres">
      <dgm:prSet presAssocID="{586A30BE-3378-43EE-AD11-CEA62999C307}" presName="srcNode" presStyleLbl="node1" presStyleIdx="0" presStyleCnt="1"/>
      <dgm:spPr/>
    </dgm:pt>
    <dgm:pt modelId="{21FE56CC-12B0-469D-8FE6-967391F33FA1}" type="pres">
      <dgm:prSet presAssocID="{586A30BE-3378-43EE-AD11-CEA62999C307}" presName="conn" presStyleLbl="parChTrans1D2" presStyleIdx="0" presStyleCnt="1"/>
      <dgm:spPr/>
    </dgm:pt>
    <dgm:pt modelId="{8F76C2DC-BFEC-4E45-AFDB-C28BEB7EF969}" type="pres">
      <dgm:prSet presAssocID="{586A30BE-3378-43EE-AD11-CEA62999C307}" presName="extraNode" presStyleLbl="node1" presStyleIdx="0" presStyleCnt="1"/>
      <dgm:spPr/>
    </dgm:pt>
    <dgm:pt modelId="{3FFCDF5B-D9C1-4B14-9B4F-08F6E920B088}" type="pres">
      <dgm:prSet presAssocID="{586A30BE-3378-43EE-AD11-CEA62999C307}" presName="dstNode" presStyleLbl="node1" presStyleIdx="0" presStyleCnt="1"/>
      <dgm:spPr/>
    </dgm:pt>
    <dgm:pt modelId="{02FEAA1E-94D2-45D8-8132-3B3AB18851F5}" type="pres">
      <dgm:prSet presAssocID="{84974B0E-453F-4497-AA86-3F739A89DCCD}" presName="text_1" presStyleLbl="node1" presStyleIdx="0" presStyleCnt="1" custScaleY="202032">
        <dgm:presLayoutVars>
          <dgm:bulletEnabled val="1"/>
        </dgm:presLayoutVars>
      </dgm:prSet>
      <dgm:spPr/>
    </dgm:pt>
    <dgm:pt modelId="{BFFCDAF8-3C65-447F-B170-036D4BDED14E}" type="pres">
      <dgm:prSet presAssocID="{84974B0E-453F-4497-AA86-3F739A89DCCD}" presName="accent_1" presStyleCnt="0"/>
      <dgm:spPr/>
    </dgm:pt>
    <dgm:pt modelId="{8639CCA3-B79C-484E-9716-60B3DE103361}" type="pres">
      <dgm:prSet presAssocID="{84974B0E-453F-4497-AA86-3F739A89DCCD}" presName="accentRepeatNode" presStyleLbl="solidFgAcc1" presStyleIdx="0" presStyleCnt="1"/>
      <dgm:spPr>
        <a:solidFill>
          <a:schemeClr val="accent2">
            <a:lumMod val="60000"/>
            <a:lumOff val="40000"/>
          </a:schemeClr>
        </a:solidFill>
      </dgm:spPr>
    </dgm:pt>
  </dgm:ptLst>
  <dgm:cxnLst>
    <dgm:cxn modelId="{F532B638-4DE0-4651-BE62-EAA0FABC23D9}" type="presOf" srcId="{84974B0E-453F-4497-AA86-3F739A89DCCD}" destId="{02FEAA1E-94D2-45D8-8132-3B3AB18851F5}" srcOrd="0" destOrd="0" presId="urn:microsoft.com/office/officeart/2008/layout/VerticalCurvedList"/>
    <dgm:cxn modelId="{5B44DE57-EDA2-47F7-8781-A3A1353AF480}" type="presOf" srcId="{586A30BE-3378-43EE-AD11-CEA62999C307}" destId="{BECB0D1C-3301-450C-BF4B-03F61393AFEB}" srcOrd="0" destOrd="0" presId="urn:microsoft.com/office/officeart/2008/layout/VerticalCurvedList"/>
    <dgm:cxn modelId="{2E76F7B6-8563-415C-B738-6D89160E9A5E}" srcId="{586A30BE-3378-43EE-AD11-CEA62999C307}" destId="{84974B0E-453F-4497-AA86-3F739A89DCCD}" srcOrd="0" destOrd="0" parTransId="{A1A8628B-BE5B-477B-84F3-7940D3BC58D0}" sibTransId="{36A08962-9E93-4F07-8E12-D19DFF658F06}"/>
    <dgm:cxn modelId="{2AAEA9CE-4B51-490F-B3B8-BBF76EA026DD}" type="presOf" srcId="{36A08962-9E93-4F07-8E12-D19DFF658F06}" destId="{21FE56CC-12B0-469D-8FE6-967391F33FA1}" srcOrd="0" destOrd="0" presId="urn:microsoft.com/office/officeart/2008/layout/VerticalCurvedList"/>
    <dgm:cxn modelId="{3C0CE0A3-9DF6-4596-9402-5F8F7A0C27AB}" type="presParOf" srcId="{BECB0D1C-3301-450C-BF4B-03F61393AFEB}" destId="{3BCBAA18-C324-4350-83A0-1A067A3964E3}" srcOrd="0" destOrd="0" presId="urn:microsoft.com/office/officeart/2008/layout/VerticalCurvedList"/>
    <dgm:cxn modelId="{5293BA3E-4282-4C06-99FF-60400E00185A}" type="presParOf" srcId="{3BCBAA18-C324-4350-83A0-1A067A3964E3}" destId="{80DC7293-6B25-4576-8D08-C20D25D36436}" srcOrd="0" destOrd="0" presId="urn:microsoft.com/office/officeart/2008/layout/VerticalCurvedList"/>
    <dgm:cxn modelId="{87C3F3B4-5965-40BC-AC59-93F49A99B3AE}" type="presParOf" srcId="{80DC7293-6B25-4576-8D08-C20D25D36436}" destId="{1E3BFD7D-56AC-42C2-A5D8-0DC51CA9AB81}" srcOrd="0" destOrd="0" presId="urn:microsoft.com/office/officeart/2008/layout/VerticalCurvedList"/>
    <dgm:cxn modelId="{CC0E7463-944F-4C8C-8F72-0424AD9379D1}" type="presParOf" srcId="{80DC7293-6B25-4576-8D08-C20D25D36436}" destId="{21FE56CC-12B0-469D-8FE6-967391F33FA1}" srcOrd="1" destOrd="0" presId="urn:microsoft.com/office/officeart/2008/layout/VerticalCurvedList"/>
    <dgm:cxn modelId="{AD50DBCC-25A0-468C-AA31-14C05CF45852}" type="presParOf" srcId="{80DC7293-6B25-4576-8D08-C20D25D36436}" destId="{8F76C2DC-BFEC-4E45-AFDB-C28BEB7EF969}" srcOrd="2" destOrd="0" presId="urn:microsoft.com/office/officeart/2008/layout/VerticalCurvedList"/>
    <dgm:cxn modelId="{68298166-1357-4948-9831-52901250CF5C}" type="presParOf" srcId="{80DC7293-6B25-4576-8D08-C20D25D36436}" destId="{3FFCDF5B-D9C1-4B14-9B4F-08F6E920B088}" srcOrd="3" destOrd="0" presId="urn:microsoft.com/office/officeart/2008/layout/VerticalCurvedList"/>
    <dgm:cxn modelId="{0E0405DB-B9C6-4D0D-B1C6-0A5FDA331B84}" type="presParOf" srcId="{3BCBAA18-C324-4350-83A0-1A067A3964E3}" destId="{02FEAA1E-94D2-45D8-8132-3B3AB18851F5}" srcOrd="1" destOrd="0" presId="urn:microsoft.com/office/officeart/2008/layout/VerticalCurvedList"/>
    <dgm:cxn modelId="{8DBC4929-CFB7-45F8-A6B0-2E01605A0329}" type="presParOf" srcId="{3BCBAA18-C324-4350-83A0-1A067A3964E3}" destId="{BFFCDAF8-3C65-447F-B170-036D4BDED14E}" srcOrd="2" destOrd="0" presId="urn:microsoft.com/office/officeart/2008/layout/VerticalCurvedList"/>
    <dgm:cxn modelId="{AA80FA28-0AA7-4E60-B97A-742A82C426EE}" type="presParOf" srcId="{BFFCDAF8-3C65-447F-B170-036D4BDED14E}" destId="{8639CCA3-B79C-484E-9716-60B3DE10336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86A30BE-3378-43EE-AD11-CEA62999C30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IE"/>
        </a:p>
      </dgm:t>
    </dgm:pt>
    <dgm:pt modelId="{84974B0E-453F-4497-AA86-3F739A89DCCD}">
      <dgm:prSet phldrT="[Text]" custT="1"/>
      <dgm:spPr/>
      <dgm:t>
        <a:bodyPr/>
        <a:lstStyle/>
        <a:p>
          <a:endParaRPr lang="en-IE" sz="3200" b="1" dirty="0"/>
        </a:p>
        <a:p>
          <a:r>
            <a:rPr lang="en-IE" sz="3200" b="1" dirty="0">
              <a:solidFill>
                <a:schemeClr val="accent2">
                  <a:lumMod val="60000"/>
                  <a:lumOff val="40000"/>
                </a:schemeClr>
              </a:solidFill>
            </a:rPr>
            <a:t>Empirical Findings: </a:t>
          </a:r>
          <a:r>
            <a:rPr lang="en-IE" sz="3200" b="1" dirty="0"/>
            <a:t>Disabling or Enabling Contexts</a:t>
          </a:r>
        </a:p>
        <a:p>
          <a:r>
            <a:rPr lang="en-IE" sz="3200" b="1" dirty="0"/>
            <a:t> </a:t>
          </a:r>
        </a:p>
      </dgm:t>
    </dgm:pt>
    <dgm:pt modelId="{A1A8628B-BE5B-477B-84F3-7940D3BC58D0}" type="parTrans" cxnId="{2E76F7B6-8563-415C-B738-6D89160E9A5E}">
      <dgm:prSet/>
      <dgm:spPr/>
      <dgm:t>
        <a:bodyPr/>
        <a:lstStyle/>
        <a:p>
          <a:endParaRPr lang="en-IE"/>
        </a:p>
      </dgm:t>
    </dgm:pt>
    <dgm:pt modelId="{36A08962-9E93-4F07-8E12-D19DFF658F06}" type="sibTrans" cxnId="{2E76F7B6-8563-415C-B738-6D89160E9A5E}">
      <dgm:prSet/>
      <dgm:spPr/>
      <dgm:t>
        <a:bodyPr/>
        <a:lstStyle/>
        <a:p>
          <a:endParaRPr lang="en-IE"/>
        </a:p>
      </dgm:t>
    </dgm:pt>
    <dgm:pt modelId="{BECB0D1C-3301-450C-BF4B-03F61393AFEB}" type="pres">
      <dgm:prSet presAssocID="{586A30BE-3378-43EE-AD11-CEA62999C307}" presName="Name0" presStyleCnt="0">
        <dgm:presLayoutVars>
          <dgm:chMax val="7"/>
          <dgm:chPref val="7"/>
          <dgm:dir/>
        </dgm:presLayoutVars>
      </dgm:prSet>
      <dgm:spPr/>
    </dgm:pt>
    <dgm:pt modelId="{3BCBAA18-C324-4350-83A0-1A067A3964E3}" type="pres">
      <dgm:prSet presAssocID="{586A30BE-3378-43EE-AD11-CEA62999C307}" presName="Name1" presStyleCnt="0"/>
      <dgm:spPr/>
    </dgm:pt>
    <dgm:pt modelId="{80DC7293-6B25-4576-8D08-C20D25D36436}" type="pres">
      <dgm:prSet presAssocID="{586A30BE-3378-43EE-AD11-CEA62999C307}" presName="cycle" presStyleCnt="0"/>
      <dgm:spPr/>
    </dgm:pt>
    <dgm:pt modelId="{1E3BFD7D-56AC-42C2-A5D8-0DC51CA9AB81}" type="pres">
      <dgm:prSet presAssocID="{586A30BE-3378-43EE-AD11-CEA62999C307}" presName="srcNode" presStyleLbl="node1" presStyleIdx="0" presStyleCnt="1"/>
      <dgm:spPr/>
    </dgm:pt>
    <dgm:pt modelId="{21FE56CC-12B0-469D-8FE6-967391F33FA1}" type="pres">
      <dgm:prSet presAssocID="{586A30BE-3378-43EE-AD11-CEA62999C307}" presName="conn" presStyleLbl="parChTrans1D2" presStyleIdx="0" presStyleCnt="1"/>
      <dgm:spPr/>
    </dgm:pt>
    <dgm:pt modelId="{8F76C2DC-BFEC-4E45-AFDB-C28BEB7EF969}" type="pres">
      <dgm:prSet presAssocID="{586A30BE-3378-43EE-AD11-CEA62999C307}" presName="extraNode" presStyleLbl="node1" presStyleIdx="0" presStyleCnt="1"/>
      <dgm:spPr/>
    </dgm:pt>
    <dgm:pt modelId="{3FFCDF5B-D9C1-4B14-9B4F-08F6E920B088}" type="pres">
      <dgm:prSet presAssocID="{586A30BE-3378-43EE-AD11-CEA62999C307}" presName="dstNode" presStyleLbl="node1" presStyleIdx="0" presStyleCnt="1"/>
      <dgm:spPr/>
    </dgm:pt>
    <dgm:pt modelId="{02FEAA1E-94D2-45D8-8132-3B3AB18851F5}" type="pres">
      <dgm:prSet presAssocID="{84974B0E-453F-4497-AA86-3F739A89DCCD}" presName="text_1" presStyleLbl="node1" presStyleIdx="0" presStyleCnt="1" custScaleY="202032">
        <dgm:presLayoutVars>
          <dgm:bulletEnabled val="1"/>
        </dgm:presLayoutVars>
      </dgm:prSet>
      <dgm:spPr/>
    </dgm:pt>
    <dgm:pt modelId="{BFFCDAF8-3C65-447F-B170-036D4BDED14E}" type="pres">
      <dgm:prSet presAssocID="{84974B0E-453F-4497-AA86-3F739A89DCCD}" presName="accent_1" presStyleCnt="0"/>
      <dgm:spPr/>
    </dgm:pt>
    <dgm:pt modelId="{8639CCA3-B79C-484E-9716-60B3DE103361}" type="pres">
      <dgm:prSet presAssocID="{84974B0E-453F-4497-AA86-3F739A89DCCD}" presName="accentRepeatNode" presStyleLbl="solidFgAcc1" presStyleIdx="0" presStyleCnt="1"/>
      <dgm:spPr>
        <a:solidFill>
          <a:schemeClr val="accent2">
            <a:lumMod val="60000"/>
            <a:lumOff val="40000"/>
          </a:schemeClr>
        </a:solidFill>
      </dgm:spPr>
    </dgm:pt>
  </dgm:ptLst>
  <dgm:cxnLst>
    <dgm:cxn modelId="{F532B638-4DE0-4651-BE62-EAA0FABC23D9}" type="presOf" srcId="{84974B0E-453F-4497-AA86-3F739A89DCCD}" destId="{02FEAA1E-94D2-45D8-8132-3B3AB18851F5}" srcOrd="0" destOrd="0" presId="urn:microsoft.com/office/officeart/2008/layout/VerticalCurvedList"/>
    <dgm:cxn modelId="{5B44DE57-EDA2-47F7-8781-A3A1353AF480}" type="presOf" srcId="{586A30BE-3378-43EE-AD11-CEA62999C307}" destId="{BECB0D1C-3301-450C-BF4B-03F61393AFEB}" srcOrd="0" destOrd="0" presId="urn:microsoft.com/office/officeart/2008/layout/VerticalCurvedList"/>
    <dgm:cxn modelId="{2E76F7B6-8563-415C-B738-6D89160E9A5E}" srcId="{586A30BE-3378-43EE-AD11-CEA62999C307}" destId="{84974B0E-453F-4497-AA86-3F739A89DCCD}" srcOrd="0" destOrd="0" parTransId="{A1A8628B-BE5B-477B-84F3-7940D3BC58D0}" sibTransId="{36A08962-9E93-4F07-8E12-D19DFF658F06}"/>
    <dgm:cxn modelId="{2AAEA9CE-4B51-490F-B3B8-BBF76EA026DD}" type="presOf" srcId="{36A08962-9E93-4F07-8E12-D19DFF658F06}" destId="{21FE56CC-12B0-469D-8FE6-967391F33FA1}" srcOrd="0" destOrd="0" presId="urn:microsoft.com/office/officeart/2008/layout/VerticalCurvedList"/>
    <dgm:cxn modelId="{3C0CE0A3-9DF6-4596-9402-5F8F7A0C27AB}" type="presParOf" srcId="{BECB0D1C-3301-450C-BF4B-03F61393AFEB}" destId="{3BCBAA18-C324-4350-83A0-1A067A3964E3}" srcOrd="0" destOrd="0" presId="urn:microsoft.com/office/officeart/2008/layout/VerticalCurvedList"/>
    <dgm:cxn modelId="{5293BA3E-4282-4C06-99FF-60400E00185A}" type="presParOf" srcId="{3BCBAA18-C324-4350-83A0-1A067A3964E3}" destId="{80DC7293-6B25-4576-8D08-C20D25D36436}" srcOrd="0" destOrd="0" presId="urn:microsoft.com/office/officeart/2008/layout/VerticalCurvedList"/>
    <dgm:cxn modelId="{87C3F3B4-5965-40BC-AC59-93F49A99B3AE}" type="presParOf" srcId="{80DC7293-6B25-4576-8D08-C20D25D36436}" destId="{1E3BFD7D-56AC-42C2-A5D8-0DC51CA9AB81}" srcOrd="0" destOrd="0" presId="urn:microsoft.com/office/officeart/2008/layout/VerticalCurvedList"/>
    <dgm:cxn modelId="{CC0E7463-944F-4C8C-8F72-0424AD9379D1}" type="presParOf" srcId="{80DC7293-6B25-4576-8D08-C20D25D36436}" destId="{21FE56CC-12B0-469D-8FE6-967391F33FA1}" srcOrd="1" destOrd="0" presId="urn:microsoft.com/office/officeart/2008/layout/VerticalCurvedList"/>
    <dgm:cxn modelId="{AD50DBCC-25A0-468C-AA31-14C05CF45852}" type="presParOf" srcId="{80DC7293-6B25-4576-8D08-C20D25D36436}" destId="{8F76C2DC-BFEC-4E45-AFDB-C28BEB7EF969}" srcOrd="2" destOrd="0" presId="urn:microsoft.com/office/officeart/2008/layout/VerticalCurvedList"/>
    <dgm:cxn modelId="{68298166-1357-4948-9831-52901250CF5C}" type="presParOf" srcId="{80DC7293-6B25-4576-8D08-C20D25D36436}" destId="{3FFCDF5B-D9C1-4B14-9B4F-08F6E920B088}" srcOrd="3" destOrd="0" presId="urn:microsoft.com/office/officeart/2008/layout/VerticalCurvedList"/>
    <dgm:cxn modelId="{0E0405DB-B9C6-4D0D-B1C6-0A5FDA331B84}" type="presParOf" srcId="{3BCBAA18-C324-4350-83A0-1A067A3964E3}" destId="{02FEAA1E-94D2-45D8-8132-3B3AB18851F5}" srcOrd="1" destOrd="0" presId="urn:microsoft.com/office/officeart/2008/layout/VerticalCurvedList"/>
    <dgm:cxn modelId="{8DBC4929-CFB7-45F8-A6B0-2E01605A0329}" type="presParOf" srcId="{3BCBAA18-C324-4350-83A0-1A067A3964E3}" destId="{BFFCDAF8-3C65-447F-B170-036D4BDED14E}" srcOrd="2" destOrd="0" presId="urn:microsoft.com/office/officeart/2008/layout/VerticalCurvedList"/>
    <dgm:cxn modelId="{AA80FA28-0AA7-4E60-B97A-742A82C426EE}" type="presParOf" srcId="{BFFCDAF8-3C65-447F-B170-036D4BDED14E}" destId="{8639CCA3-B79C-484E-9716-60B3DE10336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86A30BE-3378-43EE-AD11-CEA62999C30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IE"/>
        </a:p>
      </dgm:t>
    </dgm:pt>
    <dgm:pt modelId="{84974B0E-453F-4497-AA86-3F739A89DCCD}">
      <dgm:prSet phldrT="[Text]" custT="1"/>
      <dgm:spPr/>
      <dgm:t>
        <a:bodyPr/>
        <a:lstStyle/>
        <a:p>
          <a:endParaRPr lang="en-IE" sz="3200" b="1" dirty="0"/>
        </a:p>
        <a:p>
          <a:r>
            <a:rPr lang="en-IE" sz="3200" b="1" dirty="0">
              <a:solidFill>
                <a:schemeClr val="accent2">
                  <a:lumMod val="60000"/>
                  <a:lumOff val="40000"/>
                </a:schemeClr>
              </a:solidFill>
            </a:rPr>
            <a:t>Empirical Findings: </a:t>
          </a:r>
          <a:r>
            <a:rPr lang="en-IE" sz="3200" b="1" dirty="0"/>
            <a:t>Disabling or Enabling Contexts</a:t>
          </a:r>
        </a:p>
        <a:p>
          <a:r>
            <a:rPr lang="en-IE" sz="3200" b="1" dirty="0"/>
            <a:t> </a:t>
          </a:r>
        </a:p>
      </dgm:t>
    </dgm:pt>
    <dgm:pt modelId="{A1A8628B-BE5B-477B-84F3-7940D3BC58D0}" type="parTrans" cxnId="{2E76F7B6-8563-415C-B738-6D89160E9A5E}">
      <dgm:prSet/>
      <dgm:spPr/>
      <dgm:t>
        <a:bodyPr/>
        <a:lstStyle/>
        <a:p>
          <a:endParaRPr lang="en-IE"/>
        </a:p>
      </dgm:t>
    </dgm:pt>
    <dgm:pt modelId="{36A08962-9E93-4F07-8E12-D19DFF658F06}" type="sibTrans" cxnId="{2E76F7B6-8563-415C-B738-6D89160E9A5E}">
      <dgm:prSet/>
      <dgm:spPr/>
      <dgm:t>
        <a:bodyPr/>
        <a:lstStyle/>
        <a:p>
          <a:endParaRPr lang="en-IE"/>
        </a:p>
      </dgm:t>
    </dgm:pt>
    <dgm:pt modelId="{BECB0D1C-3301-450C-BF4B-03F61393AFEB}" type="pres">
      <dgm:prSet presAssocID="{586A30BE-3378-43EE-AD11-CEA62999C307}" presName="Name0" presStyleCnt="0">
        <dgm:presLayoutVars>
          <dgm:chMax val="7"/>
          <dgm:chPref val="7"/>
          <dgm:dir/>
        </dgm:presLayoutVars>
      </dgm:prSet>
      <dgm:spPr/>
    </dgm:pt>
    <dgm:pt modelId="{3BCBAA18-C324-4350-83A0-1A067A3964E3}" type="pres">
      <dgm:prSet presAssocID="{586A30BE-3378-43EE-AD11-CEA62999C307}" presName="Name1" presStyleCnt="0"/>
      <dgm:spPr/>
    </dgm:pt>
    <dgm:pt modelId="{80DC7293-6B25-4576-8D08-C20D25D36436}" type="pres">
      <dgm:prSet presAssocID="{586A30BE-3378-43EE-AD11-CEA62999C307}" presName="cycle" presStyleCnt="0"/>
      <dgm:spPr/>
    </dgm:pt>
    <dgm:pt modelId="{1E3BFD7D-56AC-42C2-A5D8-0DC51CA9AB81}" type="pres">
      <dgm:prSet presAssocID="{586A30BE-3378-43EE-AD11-CEA62999C307}" presName="srcNode" presStyleLbl="node1" presStyleIdx="0" presStyleCnt="1"/>
      <dgm:spPr/>
    </dgm:pt>
    <dgm:pt modelId="{21FE56CC-12B0-469D-8FE6-967391F33FA1}" type="pres">
      <dgm:prSet presAssocID="{586A30BE-3378-43EE-AD11-CEA62999C307}" presName="conn" presStyleLbl="parChTrans1D2" presStyleIdx="0" presStyleCnt="1"/>
      <dgm:spPr/>
    </dgm:pt>
    <dgm:pt modelId="{8F76C2DC-BFEC-4E45-AFDB-C28BEB7EF969}" type="pres">
      <dgm:prSet presAssocID="{586A30BE-3378-43EE-AD11-CEA62999C307}" presName="extraNode" presStyleLbl="node1" presStyleIdx="0" presStyleCnt="1"/>
      <dgm:spPr/>
    </dgm:pt>
    <dgm:pt modelId="{3FFCDF5B-D9C1-4B14-9B4F-08F6E920B088}" type="pres">
      <dgm:prSet presAssocID="{586A30BE-3378-43EE-AD11-CEA62999C307}" presName="dstNode" presStyleLbl="node1" presStyleIdx="0" presStyleCnt="1"/>
      <dgm:spPr/>
    </dgm:pt>
    <dgm:pt modelId="{02FEAA1E-94D2-45D8-8132-3B3AB18851F5}" type="pres">
      <dgm:prSet presAssocID="{84974B0E-453F-4497-AA86-3F739A89DCCD}" presName="text_1" presStyleLbl="node1" presStyleIdx="0" presStyleCnt="1" custScaleY="202032">
        <dgm:presLayoutVars>
          <dgm:bulletEnabled val="1"/>
        </dgm:presLayoutVars>
      </dgm:prSet>
      <dgm:spPr/>
    </dgm:pt>
    <dgm:pt modelId="{BFFCDAF8-3C65-447F-B170-036D4BDED14E}" type="pres">
      <dgm:prSet presAssocID="{84974B0E-453F-4497-AA86-3F739A89DCCD}" presName="accent_1" presStyleCnt="0"/>
      <dgm:spPr/>
    </dgm:pt>
    <dgm:pt modelId="{8639CCA3-B79C-484E-9716-60B3DE103361}" type="pres">
      <dgm:prSet presAssocID="{84974B0E-453F-4497-AA86-3F739A89DCCD}" presName="accentRepeatNode" presStyleLbl="solidFgAcc1" presStyleIdx="0" presStyleCnt="1"/>
      <dgm:spPr>
        <a:solidFill>
          <a:schemeClr val="accent2">
            <a:lumMod val="60000"/>
            <a:lumOff val="40000"/>
          </a:schemeClr>
        </a:solidFill>
      </dgm:spPr>
    </dgm:pt>
  </dgm:ptLst>
  <dgm:cxnLst>
    <dgm:cxn modelId="{F532B638-4DE0-4651-BE62-EAA0FABC23D9}" type="presOf" srcId="{84974B0E-453F-4497-AA86-3F739A89DCCD}" destId="{02FEAA1E-94D2-45D8-8132-3B3AB18851F5}" srcOrd="0" destOrd="0" presId="urn:microsoft.com/office/officeart/2008/layout/VerticalCurvedList"/>
    <dgm:cxn modelId="{5B44DE57-EDA2-47F7-8781-A3A1353AF480}" type="presOf" srcId="{586A30BE-3378-43EE-AD11-CEA62999C307}" destId="{BECB0D1C-3301-450C-BF4B-03F61393AFEB}" srcOrd="0" destOrd="0" presId="urn:microsoft.com/office/officeart/2008/layout/VerticalCurvedList"/>
    <dgm:cxn modelId="{2E76F7B6-8563-415C-B738-6D89160E9A5E}" srcId="{586A30BE-3378-43EE-AD11-CEA62999C307}" destId="{84974B0E-453F-4497-AA86-3F739A89DCCD}" srcOrd="0" destOrd="0" parTransId="{A1A8628B-BE5B-477B-84F3-7940D3BC58D0}" sibTransId="{36A08962-9E93-4F07-8E12-D19DFF658F06}"/>
    <dgm:cxn modelId="{2AAEA9CE-4B51-490F-B3B8-BBF76EA026DD}" type="presOf" srcId="{36A08962-9E93-4F07-8E12-D19DFF658F06}" destId="{21FE56CC-12B0-469D-8FE6-967391F33FA1}" srcOrd="0" destOrd="0" presId="urn:microsoft.com/office/officeart/2008/layout/VerticalCurvedList"/>
    <dgm:cxn modelId="{3C0CE0A3-9DF6-4596-9402-5F8F7A0C27AB}" type="presParOf" srcId="{BECB0D1C-3301-450C-BF4B-03F61393AFEB}" destId="{3BCBAA18-C324-4350-83A0-1A067A3964E3}" srcOrd="0" destOrd="0" presId="urn:microsoft.com/office/officeart/2008/layout/VerticalCurvedList"/>
    <dgm:cxn modelId="{5293BA3E-4282-4C06-99FF-60400E00185A}" type="presParOf" srcId="{3BCBAA18-C324-4350-83A0-1A067A3964E3}" destId="{80DC7293-6B25-4576-8D08-C20D25D36436}" srcOrd="0" destOrd="0" presId="urn:microsoft.com/office/officeart/2008/layout/VerticalCurvedList"/>
    <dgm:cxn modelId="{87C3F3B4-5965-40BC-AC59-93F49A99B3AE}" type="presParOf" srcId="{80DC7293-6B25-4576-8D08-C20D25D36436}" destId="{1E3BFD7D-56AC-42C2-A5D8-0DC51CA9AB81}" srcOrd="0" destOrd="0" presId="urn:microsoft.com/office/officeart/2008/layout/VerticalCurvedList"/>
    <dgm:cxn modelId="{CC0E7463-944F-4C8C-8F72-0424AD9379D1}" type="presParOf" srcId="{80DC7293-6B25-4576-8D08-C20D25D36436}" destId="{21FE56CC-12B0-469D-8FE6-967391F33FA1}" srcOrd="1" destOrd="0" presId="urn:microsoft.com/office/officeart/2008/layout/VerticalCurvedList"/>
    <dgm:cxn modelId="{AD50DBCC-25A0-468C-AA31-14C05CF45852}" type="presParOf" srcId="{80DC7293-6B25-4576-8D08-C20D25D36436}" destId="{8F76C2DC-BFEC-4E45-AFDB-C28BEB7EF969}" srcOrd="2" destOrd="0" presId="urn:microsoft.com/office/officeart/2008/layout/VerticalCurvedList"/>
    <dgm:cxn modelId="{68298166-1357-4948-9831-52901250CF5C}" type="presParOf" srcId="{80DC7293-6B25-4576-8D08-C20D25D36436}" destId="{3FFCDF5B-D9C1-4B14-9B4F-08F6E920B088}" srcOrd="3" destOrd="0" presId="urn:microsoft.com/office/officeart/2008/layout/VerticalCurvedList"/>
    <dgm:cxn modelId="{0E0405DB-B9C6-4D0D-B1C6-0A5FDA331B84}" type="presParOf" srcId="{3BCBAA18-C324-4350-83A0-1A067A3964E3}" destId="{02FEAA1E-94D2-45D8-8132-3B3AB18851F5}" srcOrd="1" destOrd="0" presId="urn:microsoft.com/office/officeart/2008/layout/VerticalCurvedList"/>
    <dgm:cxn modelId="{8DBC4929-CFB7-45F8-A6B0-2E01605A0329}" type="presParOf" srcId="{3BCBAA18-C324-4350-83A0-1A067A3964E3}" destId="{BFFCDAF8-3C65-447F-B170-036D4BDED14E}" srcOrd="2" destOrd="0" presId="urn:microsoft.com/office/officeart/2008/layout/VerticalCurvedList"/>
    <dgm:cxn modelId="{AA80FA28-0AA7-4E60-B97A-742A82C426EE}" type="presParOf" srcId="{BFFCDAF8-3C65-447F-B170-036D4BDED14E}" destId="{8639CCA3-B79C-484E-9716-60B3DE10336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86A30BE-3378-43EE-AD11-CEA62999C30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IE"/>
        </a:p>
      </dgm:t>
    </dgm:pt>
    <dgm:pt modelId="{84974B0E-453F-4497-AA86-3F739A89DCCD}">
      <dgm:prSet phldrT="[Text]" custT="1"/>
      <dgm:spPr/>
      <dgm:t>
        <a:bodyPr/>
        <a:lstStyle/>
        <a:p>
          <a:endParaRPr lang="en-IE" sz="3200" b="1" dirty="0"/>
        </a:p>
        <a:p>
          <a:r>
            <a:rPr lang="en-IE" sz="3200" b="1" dirty="0">
              <a:solidFill>
                <a:schemeClr val="accent2">
                  <a:lumMod val="60000"/>
                  <a:lumOff val="40000"/>
                </a:schemeClr>
              </a:solidFill>
            </a:rPr>
            <a:t>Empirical Findings: </a:t>
          </a:r>
          <a:r>
            <a:rPr lang="en-IE" sz="3200" b="1" dirty="0"/>
            <a:t>Disabling or Enabling Contexts</a:t>
          </a:r>
        </a:p>
        <a:p>
          <a:r>
            <a:rPr lang="en-IE" sz="3200" b="1" dirty="0"/>
            <a:t> </a:t>
          </a:r>
        </a:p>
      </dgm:t>
    </dgm:pt>
    <dgm:pt modelId="{A1A8628B-BE5B-477B-84F3-7940D3BC58D0}" type="parTrans" cxnId="{2E76F7B6-8563-415C-B738-6D89160E9A5E}">
      <dgm:prSet/>
      <dgm:spPr/>
      <dgm:t>
        <a:bodyPr/>
        <a:lstStyle/>
        <a:p>
          <a:endParaRPr lang="en-IE"/>
        </a:p>
      </dgm:t>
    </dgm:pt>
    <dgm:pt modelId="{36A08962-9E93-4F07-8E12-D19DFF658F06}" type="sibTrans" cxnId="{2E76F7B6-8563-415C-B738-6D89160E9A5E}">
      <dgm:prSet/>
      <dgm:spPr/>
      <dgm:t>
        <a:bodyPr/>
        <a:lstStyle/>
        <a:p>
          <a:endParaRPr lang="en-IE"/>
        </a:p>
      </dgm:t>
    </dgm:pt>
    <dgm:pt modelId="{BECB0D1C-3301-450C-BF4B-03F61393AFEB}" type="pres">
      <dgm:prSet presAssocID="{586A30BE-3378-43EE-AD11-CEA62999C307}" presName="Name0" presStyleCnt="0">
        <dgm:presLayoutVars>
          <dgm:chMax val="7"/>
          <dgm:chPref val="7"/>
          <dgm:dir/>
        </dgm:presLayoutVars>
      </dgm:prSet>
      <dgm:spPr/>
    </dgm:pt>
    <dgm:pt modelId="{3BCBAA18-C324-4350-83A0-1A067A3964E3}" type="pres">
      <dgm:prSet presAssocID="{586A30BE-3378-43EE-AD11-CEA62999C307}" presName="Name1" presStyleCnt="0"/>
      <dgm:spPr/>
    </dgm:pt>
    <dgm:pt modelId="{80DC7293-6B25-4576-8D08-C20D25D36436}" type="pres">
      <dgm:prSet presAssocID="{586A30BE-3378-43EE-AD11-CEA62999C307}" presName="cycle" presStyleCnt="0"/>
      <dgm:spPr/>
    </dgm:pt>
    <dgm:pt modelId="{1E3BFD7D-56AC-42C2-A5D8-0DC51CA9AB81}" type="pres">
      <dgm:prSet presAssocID="{586A30BE-3378-43EE-AD11-CEA62999C307}" presName="srcNode" presStyleLbl="node1" presStyleIdx="0" presStyleCnt="1"/>
      <dgm:spPr/>
    </dgm:pt>
    <dgm:pt modelId="{21FE56CC-12B0-469D-8FE6-967391F33FA1}" type="pres">
      <dgm:prSet presAssocID="{586A30BE-3378-43EE-AD11-CEA62999C307}" presName="conn" presStyleLbl="parChTrans1D2" presStyleIdx="0" presStyleCnt="1"/>
      <dgm:spPr/>
    </dgm:pt>
    <dgm:pt modelId="{8F76C2DC-BFEC-4E45-AFDB-C28BEB7EF969}" type="pres">
      <dgm:prSet presAssocID="{586A30BE-3378-43EE-AD11-CEA62999C307}" presName="extraNode" presStyleLbl="node1" presStyleIdx="0" presStyleCnt="1"/>
      <dgm:spPr/>
    </dgm:pt>
    <dgm:pt modelId="{3FFCDF5B-D9C1-4B14-9B4F-08F6E920B088}" type="pres">
      <dgm:prSet presAssocID="{586A30BE-3378-43EE-AD11-CEA62999C307}" presName="dstNode" presStyleLbl="node1" presStyleIdx="0" presStyleCnt="1"/>
      <dgm:spPr/>
    </dgm:pt>
    <dgm:pt modelId="{02FEAA1E-94D2-45D8-8132-3B3AB18851F5}" type="pres">
      <dgm:prSet presAssocID="{84974B0E-453F-4497-AA86-3F739A89DCCD}" presName="text_1" presStyleLbl="node1" presStyleIdx="0" presStyleCnt="1" custScaleY="202032">
        <dgm:presLayoutVars>
          <dgm:bulletEnabled val="1"/>
        </dgm:presLayoutVars>
      </dgm:prSet>
      <dgm:spPr/>
    </dgm:pt>
    <dgm:pt modelId="{BFFCDAF8-3C65-447F-B170-036D4BDED14E}" type="pres">
      <dgm:prSet presAssocID="{84974B0E-453F-4497-AA86-3F739A89DCCD}" presName="accent_1" presStyleCnt="0"/>
      <dgm:spPr/>
    </dgm:pt>
    <dgm:pt modelId="{8639CCA3-B79C-484E-9716-60B3DE103361}" type="pres">
      <dgm:prSet presAssocID="{84974B0E-453F-4497-AA86-3F739A89DCCD}" presName="accentRepeatNode" presStyleLbl="solidFgAcc1" presStyleIdx="0" presStyleCnt="1"/>
      <dgm:spPr>
        <a:solidFill>
          <a:schemeClr val="accent2">
            <a:lumMod val="60000"/>
            <a:lumOff val="40000"/>
          </a:schemeClr>
        </a:solidFill>
      </dgm:spPr>
    </dgm:pt>
  </dgm:ptLst>
  <dgm:cxnLst>
    <dgm:cxn modelId="{F532B638-4DE0-4651-BE62-EAA0FABC23D9}" type="presOf" srcId="{84974B0E-453F-4497-AA86-3F739A89DCCD}" destId="{02FEAA1E-94D2-45D8-8132-3B3AB18851F5}" srcOrd="0" destOrd="0" presId="urn:microsoft.com/office/officeart/2008/layout/VerticalCurvedList"/>
    <dgm:cxn modelId="{5B44DE57-EDA2-47F7-8781-A3A1353AF480}" type="presOf" srcId="{586A30BE-3378-43EE-AD11-CEA62999C307}" destId="{BECB0D1C-3301-450C-BF4B-03F61393AFEB}" srcOrd="0" destOrd="0" presId="urn:microsoft.com/office/officeart/2008/layout/VerticalCurvedList"/>
    <dgm:cxn modelId="{2E76F7B6-8563-415C-B738-6D89160E9A5E}" srcId="{586A30BE-3378-43EE-AD11-CEA62999C307}" destId="{84974B0E-453F-4497-AA86-3F739A89DCCD}" srcOrd="0" destOrd="0" parTransId="{A1A8628B-BE5B-477B-84F3-7940D3BC58D0}" sibTransId="{36A08962-9E93-4F07-8E12-D19DFF658F06}"/>
    <dgm:cxn modelId="{2AAEA9CE-4B51-490F-B3B8-BBF76EA026DD}" type="presOf" srcId="{36A08962-9E93-4F07-8E12-D19DFF658F06}" destId="{21FE56CC-12B0-469D-8FE6-967391F33FA1}" srcOrd="0" destOrd="0" presId="urn:microsoft.com/office/officeart/2008/layout/VerticalCurvedList"/>
    <dgm:cxn modelId="{3C0CE0A3-9DF6-4596-9402-5F8F7A0C27AB}" type="presParOf" srcId="{BECB0D1C-3301-450C-BF4B-03F61393AFEB}" destId="{3BCBAA18-C324-4350-83A0-1A067A3964E3}" srcOrd="0" destOrd="0" presId="urn:microsoft.com/office/officeart/2008/layout/VerticalCurvedList"/>
    <dgm:cxn modelId="{5293BA3E-4282-4C06-99FF-60400E00185A}" type="presParOf" srcId="{3BCBAA18-C324-4350-83A0-1A067A3964E3}" destId="{80DC7293-6B25-4576-8D08-C20D25D36436}" srcOrd="0" destOrd="0" presId="urn:microsoft.com/office/officeart/2008/layout/VerticalCurvedList"/>
    <dgm:cxn modelId="{87C3F3B4-5965-40BC-AC59-93F49A99B3AE}" type="presParOf" srcId="{80DC7293-6B25-4576-8D08-C20D25D36436}" destId="{1E3BFD7D-56AC-42C2-A5D8-0DC51CA9AB81}" srcOrd="0" destOrd="0" presId="urn:microsoft.com/office/officeart/2008/layout/VerticalCurvedList"/>
    <dgm:cxn modelId="{CC0E7463-944F-4C8C-8F72-0424AD9379D1}" type="presParOf" srcId="{80DC7293-6B25-4576-8D08-C20D25D36436}" destId="{21FE56CC-12B0-469D-8FE6-967391F33FA1}" srcOrd="1" destOrd="0" presId="urn:microsoft.com/office/officeart/2008/layout/VerticalCurvedList"/>
    <dgm:cxn modelId="{AD50DBCC-25A0-468C-AA31-14C05CF45852}" type="presParOf" srcId="{80DC7293-6B25-4576-8D08-C20D25D36436}" destId="{8F76C2DC-BFEC-4E45-AFDB-C28BEB7EF969}" srcOrd="2" destOrd="0" presId="urn:microsoft.com/office/officeart/2008/layout/VerticalCurvedList"/>
    <dgm:cxn modelId="{68298166-1357-4948-9831-52901250CF5C}" type="presParOf" srcId="{80DC7293-6B25-4576-8D08-C20D25D36436}" destId="{3FFCDF5B-D9C1-4B14-9B4F-08F6E920B088}" srcOrd="3" destOrd="0" presId="urn:microsoft.com/office/officeart/2008/layout/VerticalCurvedList"/>
    <dgm:cxn modelId="{0E0405DB-B9C6-4D0D-B1C6-0A5FDA331B84}" type="presParOf" srcId="{3BCBAA18-C324-4350-83A0-1A067A3964E3}" destId="{02FEAA1E-94D2-45D8-8132-3B3AB18851F5}" srcOrd="1" destOrd="0" presId="urn:microsoft.com/office/officeart/2008/layout/VerticalCurvedList"/>
    <dgm:cxn modelId="{8DBC4929-CFB7-45F8-A6B0-2E01605A0329}" type="presParOf" srcId="{3BCBAA18-C324-4350-83A0-1A067A3964E3}" destId="{BFFCDAF8-3C65-447F-B170-036D4BDED14E}" srcOrd="2" destOrd="0" presId="urn:microsoft.com/office/officeart/2008/layout/VerticalCurvedList"/>
    <dgm:cxn modelId="{AA80FA28-0AA7-4E60-B97A-742A82C426EE}" type="presParOf" srcId="{BFFCDAF8-3C65-447F-B170-036D4BDED14E}" destId="{8639CCA3-B79C-484E-9716-60B3DE103361}"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86A30BE-3378-43EE-AD11-CEA62999C30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IE"/>
        </a:p>
      </dgm:t>
    </dgm:pt>
    <dgm:pt modelId="{84974B0E-453F-4497-AA86-3F739A89DCCD}">
      <dgm:prSet phldrT="[Text]" custT="1"/>
      <dgm:spPr/>
      <dgm:t>
        <a:bodyPr/>
        <a:lstStyle/>
        <a:p>
          <a:endParaRPr lang="en-IE" sz="3200" b="1" dirty="0"/>
        </a:p>
        <a:p>
          <a:r>
            <a:rPr lang="en-IE" sz="3200" b="1" dirty="0">
              <a:solidFill>
                <a:schemeClr val="accent2">
                  <a:lumMod val="60000"/>
                  <a:lumOff val="40000"/>
                </a:schemeClr>
              </a:solidFill>
            </a:rPr>
            <a:t>Empirical Findings: </a:t>
          </a:r>
          <a:r>
            <a:rPr lang="en-IE" sz="3200" b="1" dirty="0"/>
            <a:t>Disabling or Enabling Contexts</a:t>
          </a:r>
        </a:p>
        <a:p>
          <a:r>
            <a:rPr lang="en-IE" sz="3200" b="1" dirty="0"/>
            <a:t> </a:t>
          </a:r>
        </a:p>
      </dgm:t>
    </dgm:pt>
    <dgm:pt modelId="{A1A8628B-BE5B-477B-84F3-7940D3BC58D0}" type="parTrans" cxnId="{2E76F7B6-8563-415C-B738-6D89160E9A5E}">
      <dgm:prSet/>
      <dgm:spPr/>
      <dgm:t>
        <a:bodyPr/>
        <a:lstStyle/>
        <a:p>
          <a:endParaRPr lang="en-IE"/>
        </a:p>
      </dgm:t>
    </dgm:pt>
    <dgm:pt modelId="{36A08962-9E93-4F07-8E12-D19DFF658F06}" type="sibTrans" cxnId="{2E76F7B6-8563-415C-B738-6D89160E9A5E}">
      <dgm:prSet/>
      <dgm:spPr/>
      <dgm:t>
        <a:bodyPr/>
        <a:lstStyle/>
        <a:p>
          <a:endParaRPr lang="en-IE"/>
        </a:p>
      </dgm:t>
    </dgm:pt>
    <dgm:pt modelId="{BECB0D1C-3301-450C-BF4B-03F61393AFEB}" type="pres">
      <dgm:prSet presAssocID="{586A30BE-3378-43EE-AD11-CEA62999C307}" presName="Name0" presStyleCnt="0">
        <dgm:presLayoutVars>
          <dgm:chMax val="7"/>
          <dgm:chPref val="7"/>
          <dgm:dir/>
        </dgm:presLayoutVars>
      </dgm:prSet>
      <dgm:spPr/>
    </dgm:pt>
    <dgm:pt modelId="{3BCBAA18-C324-4350-83A0-1A067A3964E3}" type="pres">
      <dgm:prSet presAssocID="{586A30BE-3378-43EE-AD11-CEA62999C307}" presName="Name1" presStyleCnt="0"/>
      <dgm:spPr/>
    </dgm:pt>
    <dgm:pt modelId="{80DC7293-6B25-4576-8D08-C20D25D36436}" type="pres">
      <dgm:prSet presAssocID="{586A30BE-3378-43EE-AD11-CEA62999C307}" presName="cycle" presStyleCnt="0"/>
      <dgm:spPr/>
    </dgm:pt>
    <dgm:pt modelId="{1E3BFD7D-56AC-42C2-A5D8-0DC51CA9AB81}" type="pres">
      <dgm:prSet presAssocID="{586A30BE-3378-43EE-AD11-CEA62999C307}" presName="srcNode" presStyleLbl="node1" presStyleIdx="0" presStyleCnt="1"/>
      <dgm:spPr/>
    </dgm:pt>
    <dgm:pt modelId="{21FE56CC-12B0-469D-8FE6-967391F33FA1}" type="pres">
      <dgm:prSet presAssocID="{586A30BE-3378-43EE-AD11-CEA62999C307}" presName="conn" presStyleLbl="parChTrans1D2" presStyleIdx="0" presStyleCnt="1"/>
      <dgm:spPr/>
    </dgm:pt>
    <dgm:pt modelId="{8F76C2DC-BFEC-4E45-AFDB-C28BEB7EF969}" type="pres">
      <dgm:prSet presAssocID="{586A30BE-3378-43EE-AD11-CEA62999C307}" presName="extraNode" presStyleLbl="node1" presStyleIdx="0" presStyleCnt="1"/>
      <dgm:spPr/>
    </dgm:pt>
    <dgm:pt modelId="{3FFCDF5B-D9C1-4B14-9B4F-08F6E920B088}" type="pres">
      <dgm:prSet presAssocID="{586A30BE-3378-43EE-AD11-CEA62999C307}" presName="dstNode" presStyleLbl="node1" presStyleIdx="0" presStyleCnt="1"/>
      <dgm:spPr/>
    </dgm:pt>
    <dgm:pt modelId="{02FEAA1E-94D2-45D8-8132-3B3AB18851F5}" type="pres">
      <dgm:prSet presAssocID="{84974B0E-453F-4497-AA86-3F739A89DCCD}" presName="text_1" presStyleLbl="node1" presStyleIdx="0" presStyleCnt="1" custScaleY="202032">
        <dgm:presLayoutVars>
          <dgm:bulletEnabled val="1"/>
        </dgm:presLayoutVars>
      </dgm:prSet>
      <dgm:spPr/>
    </dgm:pt>
    <dgm:pt modelId="{BFFCDAF8-3C65-447F-B170-036D4BDED14E}" type="pres">
      <dgm:prSet presAssocID="{84974B0E-453F-4497-AA86-3F739A89DCCD}" presName="accent_1" presStyleCnt="0"/>
      <dgm:spPr/>
    </dgm:pt>
    <dgm:pt modelId="{8639CCA3-B79C-484E-9716-60B3DE103361}" type="pres">
      <dgm:prSet presAssocID="{84974B0E-453F-4497-AA86-3F739A89DCCD}" presName="accentRepeatNode" presStyleLbl="solidFgAcc1" presStyleIdx="0" presStyleCnt="1"/>
      <dgm:spPr>
        <a:solidFill>
          <a:schemeClr val="accent2">
            <a:lumMod val="60000"/>
            <a:lumOff val="40000"/>
          </a:schemeClr>
        </a:solidFill>
      </dgm:spPr>
    </dgm:pt>
  </dgm:ptLst>
  <dgm:cxnLst>
    <dgm:cxn modelId="{F532B638-4DE0-4651-BE62-EAA0FABC23D9}" type="presOf" srcId="{84974B0E-453F-4497-AA86-3F739A89DCCD}" destId="{02FEAA1E-94D2-45D8-8132-3B3AB18851F5}" srcOrd="0" destOrd="0" presId="urn:microsoft.com/office/officeart/2008/layout/VerticalCurvedList"/>
    <dgm:cxn modelId="{5B44DE57-EDA2-47F7-8781-A3A1353AF480}" type="presOf" srcId="{586A30BE-3378-43EE-AD11-CEA62999C307}" destId="{BECB0D1C-3301-450C-BF4B-03F61393AFEB}" srcOrd="0" destOrd="0" presId="urn:microsoft.com/office/officeart/2008/layout/VerticalCurvedList"/>
    <dgm:cxn modelId="{2E76F7B6-8563-415C-B738-6D89160E9A5E}" srcId="{586A30BE-3378-43EE-AD11-CEA62999C307}" destId="{84974B0E-453F-4497-AA86-3F739A89DCCD}" srcOrd="0" destOrd="0" parTransId="{A1A8628B-BE5B-477B-84F3-7940D3BC58D0}" sibTransId="{36A08962-9E93-4F07-8E12-D19DFF658F06}"/>
    <dgm:cxn modelId="{2AAEA9CE-4B51-490F-B3B8-BBF76EA026DD}" type="presOf" srcId="{36A08962-9E93-4F07-8E12-D19DFF658F06}" destId="{21FE56CC-12B0-469D-8FE6-967391F33FA1}" srcOrd="0" destOrd="0" presId="urn:microsoft.com/office/officeart/2008/layout/VerticalCurvedList"/>
    <dgm:cxn modelId="{3C0CE0A3-9DF6-4596-9402-5F8F7A0C27AB}" type="presParOf" srcId="{BECB0D1C-3301-450C-BF4B-03F61393AFEB}" destId="{3BCBAA18-C324-4350-83A0-1A067A3964E3}" srcOrd="0" destOrd="0" presId="urn:microsoft.com/office/officeart/2008/layout/VerticalCurvedList"/>
    <dgm:cxn modelId="{5293BA3E-4282-4C06-99FF-60400E00185A}" type="presParOf" srcId="{3BCBAA18-C324-4350-83A0-1A067A3964E3}" destId="{80DC7293-6B25-4576-8D08-C20D25D36436}" srcOrd="0" destOrd="0" presId="urn:microsoft.com/office/officeart/2008/layout/VerticalCurvedList"/>
    <dgm:cxn modelId="{87C3F3B4-5965-40BC-AC59-93F49A99B3AE}" type="presParOf" srcId="{80DC7293-6B25-4576-8D08-C20D25D36436}" destId="{1E3BFD7D-56AC-42C2-A5D8-0DC51CA9AB81}" srcOrd="0" destOrd="0" presId="urn:microsoft.com/office/officeart/2008/layout/VerticalCurvedList"/>
    <dgm:cxn modelId="{CC0E7463-944F-4C8C-8F72-0424AD9379D1}" type="presParOf" srcId="{80DC7293-6B25-4576-8D08-C20D25D36436}" destId="{21FE56CC-12B0-469D-8FE6-967391F33FA1}" srcOrd="1" destOrd="0" presId="urn:microsoft.com/office/officeart/2008/layout/VerticalCurvedList"/>
    <dgm:cxn modelId="{AD50DBCC-25A0-468C-AA31-14C05CF45852}" type="presParOf" srcId="{80DC7293-6B25-4576-8D08-C20D25D36436}" destId="{8F76C2DC-BFEC-4E45-AFDB-C28BEB7EF969}" srcOrd="2" destOrd="0" presId="urn:microsoft.com/office/officeart/2008/layout/VerticalCurvedList"/>
    <dgm:cxn modelId="{68298166-1357-4948-9831-52901250CF5C}" type="presParOf" srcId="{80DC7293-6B25-4576-8D08-C20D25D36436}" destId="{3FFCDF5B-D9C1-4B14-9B4F-08F6E920B088}" srcOrd="3" destOrd="0" presId="urn:microsoft.com/office/officeart/2008/layout/VerticalCurvedList"/>
    <dgm:cxn modelId="{0E0405DB-B9C6-4D0D-B1C6-0A5FDA331B84}" type="presParOf" srcId="{3BCBAA18-C324-4350-83A0-1A067A3964E3}" destId="{02FEAA1E-94D2-45D8-8132-3B3AB18851F5}" srcOrd="1" destOrd="0" presId="urn:microsoft.com/office/officeart/2008/layout/VerticalCurvedList"/>
    <dgm:cxn modelId="{8DBC4929-CFB7-45F8-A6B0-2E01605A0329}" type="presParOf" srcId="{3BCBAA18-C324-4350-83A0-1A067A3964E3}" destId="{BFFCDAF8-3C65-447F-B170-036D4BDED14E}" srcOrd="2" destOrd="0" presId="urn:microsoft.com/office/officeart/2008/layout/VerticalCurvedList"/>
    <dgm:cxn modelId="{AA80FA28-0AA7-4E60-B97A-742A82C426EE}" type="presParOf" srcId="{BFFCDAF8-3C65-447F-B170-036D4BDED14E}" destId="{8639CCA3-B79C-484E-9716-60B3DE10336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586A30BE-3378-43EE-AD11-CEA62999C30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IE"/>
        </a:p>
      </dgm:t>
    </dgm:pt>
    <dgm:pt modelId="{84974B0E-453F-4497-AA86-3F739A89DCCD}">
      <dgm:prSet phldrT="[Text]" custT="1"/>
      <dgm:spPr/>
      <dgm:t>
        <a:bodyPr/>
        <a:lstStyle/>
        <a:p>
          <a:endParaRPr lang="en-IE" sz="3200" b="1" dirty="0"/>
        </a:p>
        <a:p>
          <a:r>
            <a:rPr lang="en-IE" sz="3200" b="1" dirty="0">
              <a:solidFill>
                <a:schemeClr val="tx1"/>
              </a:solidFill>
            </a:rPr>
            <a:t>Comparable Experiences?</a:t>
          </a:r>
        </a:p>
        <a:p>
          <a:endParaRPr lang="en-IE" sz="3200" b="1" dirty="0"/>
        </a:p>
      </dgm:t>
    </dgm:pt>
    <dgm:pt modelId="{A1A8628B-BE5B-477B-84F3-7940D3BC58D0}" type="parTrans" cxnId="{2E76F7B6-8563-415C-B738-6D89160E9A5E}">
      <dgm:prSet/>
      <dgm:spPr/>
      <dgm:t>
        <a:bodyPr/>
        <a:lstStyle/>
        <a:p>
          <a:endParaRPr lang="en-IE"/>
        </a:p>
      </dgm:t>
    </dgm:pt>
    <dgm:pt modelId="{36A08962-9E93-4F07-8E12-D19DFF658F06}" type="sibTrans" cxnId="{2E76F7B6-8563-415C-B738-6D89160E9A5E}">
      <dgm:prSet/>
      <dgm:spPr/>
      <dgm:t>
        <a:bodyPr/>
        <a:lstStyle/>
        <a:p>
          <a:endParaRPr lang="en-IE"/>
        </a:p>
      </dgm:t>
    </dgm:pt>
    <dgm:pt modelId="{BECB0D1C-3301-450C-BF4B-03F61393AFEB}" type="pres">
      <dgm:prSet presAssocID="{586A30BE-3378-43EE-AD11-CEA62999C307}" presName="Name0" presStyleCnt="0">
        <dgm:presLayoutVars>
          <dgm:chMax val="7"/>
          <dgm:chPref val="7"/>
          <dgm:dir/>
        </dgm:presLayoutVars>
      </dgm:prSet>
      <dgm:spPr/>
    </dgm:pt>
    <dgm:pt modelId="{3BCBAA18-C324-4350-83A0-1A067A3964E3}" type="pres">
      <dgm:prSet presAssocID="{586A30BE-3378-43EE-AD11-CEA62999C307}" presName="Name1" presStyleCnt="0"/>
      <dgm:spPr/>
    </dgm:pt>
    <dgm:pt modelId="{80DC7293-6B25-4576-8D08-C20D25D36436}" type="pres">
      <dgm:prSet presAssocID="{586A30BE-3378-43EE-AD11-CEA62999C307}" presName="cycle" presStyleCnt="0"/>
      <dgm:spPr/>
    </dgm:pt>
    <dgm:pt modelId="{1E3BFD7D-56AC-42C2-A5D8-0DC51CA9AB81}" type="pres">
      <dgm:prSet presAssocID="{586A30BE-3378-43EE-AD11-CEA62999C307}" presName="srcNode" presStyleLbl="node1" presStyleIdx="0" presStyleCnt="1"/>
      <dgm:spPr/>
    </dgm:pt>
    <dgm:pt modelId="{21FE56CC-12B0-469D-8FE6-967391F33FA1}" type="pres">
      <dgm:prSet presAssocID="{586A30BE-3378-43EE-AD11-CEA62999C307}" presName="conn" presStyleLbl="parChTrans1D2" presStyleIdx="0" presStyleCnt="1"/>
      <dgm:spPr/>
    </dgm:pt>
    <dgm:pt modelId="{8F76C2DC-BFEC-4E45-AFDB-C28BEB7EF969}" type="pres">
      <dgm:prSet presAssocID="{586A30BE-3378-43EE-AD11-CEA62999C307}" presName="extraNode" presStyleLbl="node1" presStyleIdx="0" presStyleCnt="1"/>
      <dgm:spPr/>
    </dgm:pt>
    <dgm:pt modelId="{3FFCDF5B-D9C1-4B14-9B4F-08F6E920B088}" type="pres">
      <dgm:prSet presAssocID="{586A30BE-3378-43EE-AD11-CEA62999C307}" presName="dstNode" presStyleLbl="node1" presStyleIdx="0" presStyleCnt="1"/>
      <dgm:spPr/>
    </dgm:pt>
    <dgm:pt modelId="{02FEAA1E-94D2-45D8-8132-3B3AB18851F5}" type="pres">
      <dgm:prSet presAssocID="{84974B0E-453F-4497-AA86-3F739A89DCCD}" presName="text_1" presStyleLbl="node1" presStyleIdx="0" presStyleCnt="1" custScaleY="202032">
        <dgm:presLayoutVars>
          <dgm:bulletEnabled val="1"/>
        </dgm:presLayoutVars>
      </dgm:prSet>
      <dgm:spPr/>
    </dgm:pt>
    <dgm:pt modelId="{BFFCDAF8-3C65-447F-B170-036D4BDED14E}" type="pres">
      <dgm:prSet presAssocID="{84974B0E-453F-4497-AA86-3F739A89DCCD}" presName="accent_1" presStyleCnt="0"/>
      <dgm:spPr/>
    </dgm:pt>
    <dgm:pt modelId="{8639CCA3-B79C-484E-9716-60B3DE103361}" type="pres">
      <dgm:prSet presAssocID="{84974B0E-453F-4497-AA86-3F739A89DCCD}" presName="accentRepeatNode" presStyleLbl="solidFgAcc1" presStyleIdx="0" presStyleCnt="1"/>
      <dgm:spPr>
        <a:solidFill>
          <a:schemeClr val="accent2">
            <a:lumMod val="60000"/>
            <a:lumOff val="40000"/>
          </a:schemeClr>
        </a:solidFill>
      </dgm:spPr>
    </dgm:pt>
  </dgm:ptLst>
  <dgm:cxnLst>
    <dgm:cxn modelId="{F532B638-4DE0-4651-BE62-EAA0FABC23D9}" type="presOf" srcId="{84974B0E-453F-4497-AA86-3F739A89DCCD}" destId="{02FEAA1E-94D2-45D8-8132-3B3AB18851F5}" srcOrd="0" destOrd="0" presId="urn:microsoft.com/office/officeart/2008/layout/VerticalCurvedList"/>
    <dgm:cxn modelId="{5B44DE57-EDA2-47F7-8781-A3A1353AF480}" type="presOf" srcId="{586A30BE-3378-43EE-AD11-CEA62999C307}" destId="{BECB0D1C-3301-450C-BF4B-03F61393AFEB}" srcOrd="0" destOrd="0" presId="urn:microsoft.com/office/officeart/2008/layout/VerticalCurvedList"/>
    <dgm:cxn modelId="{2E76F7B6-8563-415C-B738-6D89160E9A5E}" srcId="{586A30BE-3378-43EE-AD11-CEA62999C307}" destId="{84974B0E-453F-4497-AA86-3F739A89DCCD}" srcOrd="0" destOrd="0" parTransId="{A1A8628B-BE5B-477B-84F3-7940D3BC58D0}" sibTransId="{36A08962-9E93-4F07-8E12-D19DFF658F06}"/>
    <dgm:cxn modelId="{2AAEA9CE-4B51-490F-B3B8-BBF76EA026DD}" type="presOf" srcId="{36A08962-9E93-4F07-8E12-D19DFF658F06}" destId="{21FE56CC-12B0-469D-8FE6-967391F33FA1}" srcOrd="0" destOrd="0" presId="urn:microsoft.com/office/officeart/2008/layout/VerticalCurvedList"/>
    <dgm:cxn modelId="{3C0CE0A3-9DF6-4596-9402-5F8F7A0C27AB}" type="presParOf" srcId="{BECB0D1C-3301-450C-BF4B-03F61393AFEB}" destId="{3BCBAA18-C324-4350-83A0-1A067A3964E3}" srcOrd="0" destOrd="0" presId="urn:microsoft.com/office/officeart/2008/layout/VerticalCurvedList"/>
    <dgm:cxn modelId="{5293BA3E-4282-4C06-99FF-60400E00185A}" type="presParOf" srcId="{3BCBAA18-C324-4350-83A0-1A067A3964E3}" destId="{80DC7293-6B25-4576-8D08-C20D25D36436}" srcOrd="0" destOrd="0" presId="urn:microsoft.com/office/officeart/2008/layout/VerticalCurvedList"/>
    <dgm:cxn modelId="{87C3F3B4-5965-40BC-AC59-93F49A99B3AE}" type="presParOf" srcId="{80DC7293-6B25-4576-8D08-C20D25D36436}" destId="{1E3BFD7D-56AC-42C2-A5D8-0DC51CA9AB81}" srcOrd="0" destOrd="0" presId="urn:microsoft.com/office/officeart/2008/layout/VerticalCurvedList"/>
    <dgm:cxn modelId="{CC0E7463-944F-4C8C-8F72-0424AD9379D1}" type="presParOf" srcId="{80DC7293-6B25-4576-8D08-C20D25D36436}" destId="{21FE56CC-12B0-469D-8FE6-967391F33FA1}" srcOrd="1" destOrd="0" presId="urn:microsoft.com/office/officeart/2008/layout/VerticalCurvedList"/>
    <dgm:cxn modelId="{AD50DBCC-25A0-468C-AA31-14C05CF45852}" type="presParOf" srcId="{80DC7293-6B25-4576-8D08-C20D25D36436}" destId="{8F76C2DC-BFEC-4E45-AFDB-C28BEB7EF969}" srcOrd="2" destOrd="0" presId="urn:microsoft.com/office/officeart/2008/layout/VerticalCurvedList"/>
    <dgm:cxn modelId="{68298166-1357-4948-9831-52901250CF5C}" type="presParOf" srcId="{80DC7293-6B25-4576-8D08-C20D25D36436}" destId="{3FFCDF5B-D9C1-4B14-9B4F-08F6E920B088}" srcOrd="3" destOrd="0" presId="urn:microsoft.com/office/officeart/2008/layout/VerticalCurvedList"/>
    <dgm:cxn modelId="{0E0405DB-B9C6-4D0D-B1C6-0A5FDA331B84}" type="presParOf" srcId="{3BCBAA18-C324-4350-83A0-1A067A3964E3}" destId="{02FEAA1E-94D2-45D8-8132-3B3AB18851F5}" srcOrd="1" destOrd="0" presId="urn:microsoft.com/office/officeart/2008/layout/VerticalCurvedList"/>
    <dgm:cxn modelId="{8DBC4929-CFB7-45F8-A6B0-2E01605A0329}" type="presParOf" srcId="{3BCBAA18-C324-4350-83A0-1A067A3964E3}" destId="{BFFCDAF8-3C65-447F-B170-036D4BDED14E}" srcOrd="2" destOrd="0" presId="urn:microsoft.com/office/officeart/2008/layout/VerticalCurvedList"/>
    <dgm:cxn modelId="{AA80FA28-0AA7-4E60-B97A-742A82C426EE}" type="presParOf" srcId="{BFFCDAF8-3C65-447F-B170-036D4BDED14E}" destId="{8639CCA3-B79C-484E-9716-60B3DE10336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586A30BE-3378-43EE-AD11-CEA62999C30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IE"/>
        </a:p>
      </dgm:t>
    </dgm:pt>
    <dgm:pt modelId="{84974B0E-453F-4497-AA86-3F739A89DCCD}">
      <dgm:prSet phldrT="[Text]" custT="1"/>
      <dgm:spPr/>
      <dgm:t>
        <a:bodyPr/>
        <a:lstStyle/>
        <a:p>
          <a:endParaRPr lang="en-IE" sz="3200" b="1" dirty="0"/>
        </a:p>
        <a:p>
          <a:r>
            <a:rPr lang="en-IE" sz="3200" b="1" dirty="0">
              <a:solidFill>
                <a:schemeClr val="accent2">
                  <a:lumMod val="60000"/>
                  <a:lumOff val="40000"/>
                </a:schemeClr>
              </a:solidFill>
            </a:rPr>
            <a:t>Some Conclusions/ Future Directions </a:t>
          </a:r>
          <a:endParaRPr lang="en-IE" sz="3200" b="1" dirty="0"/>
        </a:p>
      </dgm:t>
    </dgm:pt>
    <dgm:pt modelId="{A1A8628B-BE5B-477B-84F3-7940D3BC58D0}" type="parTrans" cxnId="{2E76F7B6-8563-415C-B738-6D89160E9A5E}">
      <dgm:prSet/>
      <dgm:spPr/>
      <dgm:t>
        <a:bodyPr/>
        <a:lstStyle/>
        <a:p>
          <a:endParaRPr lang="en-IE"/>
        </a:p>
      </dgm:t>
    </dgm:pt>
    <dgm:pt modelId="{36A08962-9E93-4F07-8E12-D19DFF658F06}" type="sibTrans" cxnId="{2E76F7B6-8563-415C-B738-6D89160E9A5E}">
      <dgm:prSet/>
      <dgm:spPr/>
      <dgm:t>
        <a:bodyPr/>
        <a:lstStyle/>
        <a:p>
          <a:endParaRPr lang="en-IE"/>
        </a:p>
      </dgm:t>
    </dgm:pt>
    <dgm:pt modelId="{BECB0D1C-3301-450C-BF4B-03F61393AFEB}" type="pres">
      <dgm:prSet presAssocID="{586A30BE-3378-43EE-AD11-CEA62999C307}" presName="Name0" presStyleCnt="0">
        <dgm:presLayoutVars>
          <dgm:chMax val="7"/>
          <dgm:chPref val="7"/>
          <dgm:dir/>
        </dgm:presLayoutVars>
      </dgm:prSet>
      <dgm:spPr/>
    </dgm:pt>
    <dgm:pt modelId="{3BCBAA18-C324-4350-83A0-1A067A3964E3}" type="pres">
      <dgm:prSet presAssocID="{586A30BE-3378-43EE-AD11-CEA62999C307}" presName="Name1" presStyleCnt="0"/>
      <dgm:spPr/>
    </dgm:pt>
    <dgm:pt modelId="{80DC7293-6B25-4576-8D08-C20D25D36436}" type="pres">
      <dgm:prSet presAssocID="{586A30BE-3378-43EE-AD11-CEA62999C307}" presName="cycle" presStyleCnt="0"/>
      <dgm:spPr/>
    </dgm:pt>
    <dgm:pt modelId="{1E3BFD7D-56AC-42C2-A5D8-0DC51CA9AB81}" type="pres">
      <dgm:prSet presAssocID="{586A30BE-3378-43EE-AD11-CEA62999C307}" presName="srcNode" presStyleLbl="node1" presStyleIdx="0" presStyleCnt="1"/>
      <dgm:spPr/>
    </dgm:pt>
    <dgm:pt modelId="{21FE56CC-12B0-469D-8FE6-967391F33FA1}" type="pres">
      <dgm:prSet presAssocID="{586A30BE-3378-43EE-AD11-CEA62999C307}" presName="conn" presStyleLbl="parChTrans1D2" presStyleIdx="0" presStyleCnt="1"/>
      <dgm:spPr/>
    </dgm:pt>
    <dgm:pt modelId="{8F76C2DC-BFEC-4E45-AFDB-C28BEB7EF969}" type="pres">
      <dgm:prSet presAssocID="{586A30BE-3378-43EE-AD11-CEA62999C307}" presName="extraNode" presStyleLbl="node1" presStyleIdx="0" presStyleCnt="1"/>
      <dgm:spPr/>
    </dgm:pt>
    <dgm:pt modelId="{3FFCDF5B-D9C1-4B14-9B4F-08F6E920B088}" type="pres">
      <dgm:prSet presAssocID="{586A30BE-3378-43EE-AD11-CEA62999C307}" presName="dstNode" presStyleLbl="node1" presStyleIdx="0" presStyleCnt="1"/>
      <dgm:spPr/>
    </dgm:pt>
    <dgm:pt modelId="{02FEAA1E-94D2-45D8-8132-3B3AB18851F5}" type="pres">
      <dgm:prSet presAssocID="{84974B0E-453F-4497-AA86-3F739A89DCCD}" presName="text_1" presStyleLbl="node1" presStyleIdx="0" presStyleCnt="1" custScaleY="202032">
        <dgm:presLayoutVars>
          <dgm:bulletEnabled val="1"/>
        </dgm:presLayoutVars>
      </dgm:prSet>
      <dgm:spPr/>
    </dgm:pt>
    <dgm:pt modelId="{BFFCDAF8-3C65-447F-B170-036D4BDED14E}" type="pres">
      <dgm:prSet presAssocID="{84974B0E-453F-4497-AA86-3F739A89DCCD}" presName="accent_1" presStyleCnt="0"/>
      <dgm:spPr/>
    </dgm:pt>
    <dgm:pt modelId="{8639CCA3-B79C-484E-9716-60B3DE103361}" type="pres">
      <dgm:prSet presAssocID="{84974B0E-453F-4497-AA86-3F739A89DCCD}" presName="accentRepeatNode" presStyleLbl="solidFgAcc1" presStyleIdx="0" presStyleCnt="1"/>
      <dgm:spPr>
        <a:solidFill>
          <a:schemeClr val="accent2">
            <a:lumMod val="60000"/>
            <a:lumOff val="40000"/>
          </a:schemeClr>
        </a:solidFill>
      </dgm:spPr>
    </dgm:pt>
  </dgm:ptLst>
  <dgm:cxnLst>
    <dgm:cxn modelId="{F532B638-4DE0-4651-BE62-EAA0FABC23D9}" type="presOf" srcId="{84974B0E-453F-4497-AA86-3F739A89DCCD}" destId="{02FEAA1E-94D2-45D8-8132-3B3AB18851F5}" srcOrd="0" destOrd="0" presId="urn:microsoft.com/office/officeart/2008/layout/VerticalCurvedList"/>
    <dgm:cxn modelId="{5B44DE57-EDA2-47F7-8781-A3A1353AF480}" type="presOf" srcId="{586A30BE-3378-43EE-AD11-CEA62999C307}" destId="{BECB0D1C-3301-450C-BF4B-03F61393AFEB}" srcOrd="0" destOrd="0" presId="urn:microsoft.com/office/officeart/2008/layout/VerticalCurvedList"/>
    <dgm:cxn modelId="{2E76F7B6-8563-415C-B738-6D89160E9A5E}" srcId="{586A30BE-3378-43EE-AD11-CEA62999C307}" destId="{84974B0E-453F-4497-AA86-3F739A89DCCD}" srcOrd="0" destOrd="0" parTransId="{A1A8628B-BE5B-477B-84F3-7940D3BC58D0}" sibTransId="{36A08962-9E93-4F07-8E12-D19DFF658F06}"/>
    <dgm:cxn modelId="{2AAEA9CE-4B51-490F-B3B8-BBF76EA026DD}" type="presOf" srcId="{36A08962-9E93-4F07-8E12-D19DFF658F06}" destId="{21FE56CC-12B0-469D-8FE6-967391F33FA1}" srcOrd="0" destOrd="0" presId="urn:microsoft.com/office/officeart/2008/layout/VerticalCurvedList"/>
    <dgm:cxn modelId="{3C0CE0A3-9DF6-4596-9402-5F8F7A0C27AB}" type="presParOf" srcId="{BECB0D1C-3301-450C-BF4B-03F61393AFEB}" destId="{3BCBAA18-C324-4350-83A0-1A067A3964E3}" srcOrd="0" destOrd="0" presId="urn:microsoft.com/office/officeart/2008/layout/VerticalCurvedList"/>
    <dgm:cxn modelId="{5293BA3E-4282-4C06-99FF-60400E00185A}" type="presParOf" srcId="{3BCBAA18-C324-4350-83A0-1A067A3964E3}" destId="{80DC7293-6B25-4576-8D08-C20D25D36436}" srcOrd="0" destOrd="0" presId="urn:microsoft.com/office/officeart/2008/layout/VerticalCurvedList"/>
    <dgm:cxn modelId="{87C3F3B4-5965-40BC-AC59-93F49A99B3AE}" type="presParOf" srcId="{80DC7293-6B25-4576-8D08-C20D25D36436}" destId="{1E3BFD7D-56AC-42C2-A5D8-0DC51CA9AB81}" srcOrd="0" destOrd="0" presId="urn:microsoft.com/office/officeart/2008/layout/VerticalCurvedList"/>
    <dgm:cxn modelId="{CC0E7463-944F-4C8C-8F72-0424AD9379D1}" type="presParOf" srcId="{80DC7293-6B25-4576-8D08-C20D25D36436}" destId="{21FE56CC-12B0-469D-8FE6-967391F33FA1}" srcOrd="1" destOrd="0" presId="urn:microsoft.com/office/officeart/2008/layout/VerticalCurvedList"/>
    <dgm:cxn modelId="{AD50DBCC-25A0-468C-AA31-14C05CF45852}" type="presParOf" srcId="{80DC7293-6B25-4576-8D08-C20D25D36436}" destId="{8F76C2DC-BFEC-4E45-AFDB-C28BEB7EF969}" srcOrd="2" destOrd="0" presId="urn:microsoft.com/office/officeart/2008/layout/VerticalCurvedList"/>
    <dgm:cxn modelId="{68298166-1357-4948-9831-52901250CF5C}" type="presParOf" srcId="{80DC7293-6B25-4576-8D08-C20D25D36436}" destId="{3FFCDF5B-D9C1-4B14-9B4F-08F6E920B088}" srcOrd="3" destOrd="0" presId="urn:microsoft.com/office/officeart/2008/layout/VerticalCurvedList"/>
    <dgm:cxn modelId="{0E0405DB-B9C6-4D0D-B1C6-0A5FDA331B84}" type="presParOf" srcId="{3BCBAA18-C324-4350-83A0-1A067A3964E3}" destId="{02FEAA1E-94D2-45D8-8132-3B3AB18851F5}" srcOrd="1" destOrd="0" presId="urn:microsoft.com/office/officeart/2008/layout/VerticalCurvedList"/>
    <dgm:cxn modelId="{8DBC4929-CFB7-45F8-A6B0-2E01605A0329}" type="presParOf" srcId="{3BCBAA18-C324-4350-83A0-1A067A3964E3}" destId="{BFFCDAF8-3C65-447F-B170-036D4BDED14E}" srcOrd="2" destOrd="0" presId="urn:microsoft.com/office/officeart/2008/layout/VerticalCurvedList"/>
    <dgm:cxn modelId="{AA80FA28-0AA7-4E60-B97A-742A82C426EE}" type="presParOf" srcId="{BFFCDAF8-3C65-447F-B170-036D4BDED14E}" destId="{8639CCA3-B79C-484E-9716-60B3DE10336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586A30BE-3378-43EE-AD11-CEA62999C30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IE"/>
        </a:p>
      </dgm:t>
    </dgm:pt>
    <dgm:pt modelId="{84974B0E-453F-4497-AA86-3F739A89DCCD}">
      <dgm:prSet phldrT="[Text]" custT="1"/>
      <dgm:spPr/>
      <dgm:t>
        <a:bodyPr/>
        <a:lstStyle/>
        <a:p>
          <a:endParaRPr lang="en-IE" sz="3200" b="1" dirty="0"/>
        </a:p>
        <a:p>
          <a:r>
            <a:rPr lang="en-IE" sz="3200" b="1" dirty="0">
              <a:solidFill>
                <a:schemeClr val="accent2">
                  <a:lumMod val="60000"/>
                  <a:lumOff val="40000"/>
                </a:schemeClr>
              </a:solidFill>
            </a:rPr>
            <a:t>Some Conclusions/ Future Directions </a:t>
          </a:r>
          <a:endParaRPr lang="en-IE" sz="3200" b="1" dirty="0"/>
        </a:p>
      </dgm:t>
    </dgm:pt>
    <dgm:pt modelId="{A1A8628B-BE5B-477B-84F3-7940D3BC58D0}" type="parTrans" cxnId="{2E76F7B6-8563-415C-B738-6D89160E9A5E}">
      <dgm:prSet/>
      <dgm:spPr/>
      <dgm:t>
        <a:bodyPr/>
        <a:lstStyle/>
        <a:p>
          <a:endParaRPr lang="en-IE"/>
        </a:p>
      </dgm:t>
    </dgm:pt>
    <dgm:pt modelId="{36A08962-9E93-4F07-8E12-D19DFF658F06}" type="sibTrans" cxnId="{2E76F7B6-8563-415C-B738-6D89160E9A5E}">
      <dgm:prSet/>
      <dgm:spPr/>
      <dgm:t>
        <a:bodyPr/>
        <a:lstStyle/>
        <a:p>
          <a:endParaRPr lang="en-IE"/>
        </a:p>
      </dgm:t>
    </dgm:pt>
    <dgm:pt modelId="{BECB0D1C-3301-450C-BF4B-03F61393AFEB}" type="pres">
      <dgm:prSet presAssocID="{586A30BE-3378-43EE-AD11-CEA62999C307}" presName="Name0" presStyleCnt="0">
        <dgm:presLayoutVars>
          <dgm:chMax val="7"/>
          <dgm:chPref val="7"/>
          <dgm:dir/>
        </dgm:presLayoutVars>
      </dgm:prSet>
      <dgm:spPr/>
    </dgm:pt>
    <dgm:pt modelId="{3BCBAA18-C324-4350-83A0-1A067A3964E3}" type="pres">
      <dgm:prSet presAssocID="{586A30BE-3378-43EE-AD11-CEA62999C307}" presName="Name1" presStyleCnt="0"/>
      <dgm:spPr/>
    </dgm:pt>
    <dgm:pt modelId="{80DC7293-6B25-4576-8D08-C20D25D36436}" type="pres">
      <dgm:prSet presAssocID="{586A30BE-3378-43EE-AD11-CEA62999C307}" presName="cycle" presStyleCnt="0"/>
      <dgm:spPr/>
    </dgm:pt>
    <dgm:pt modelId="{1E3BFD7D-56AC-42C2-A5D8-0DC51CA9AB81}" type="pres">
      <dgm:prSet presAssocID="{586A30BE-3378-43EE-AD11-CEA62999C307}" presName="srcNode" presStyleLbl="node1" presStyleIdx="0" presStyleCnt="1"/>
      <dgm:spPr/>
    </dgm:pt>
    <dgm:pt modelId="{21FE56CC-12B0-469D-8FE6-967391F33FA1}" type="pres">
      <dgm:prSet presAssocID="{586A30BE-3378-43EE-AD11-CEA62999C307}" presName="conn" presStyleLbl="parChTrans1D2" presStyleIdx="0" presStyleCnt="1"/>
      <dgm:spPr/>
    </dgm:pt>
    <dgm:pt modelId="{8F76C2DC-BFEC-4E45-AFDB-C28BEB7EF969}" type="pres">
      <dgm:prSet presAssocID="{586A30BE-3378-43EE-AD11-CEA62999C307}" presName="extraNode" presStyleLbl="node1" presStyleIdx="0" presStyleCnt="1"/>
      <dgm:spPr/>
    </dgm:pt>
    <dgm:pt modelId="{3FFCDF5B-D9C1-4B14-9B4F-08F6E920B088}" type="pres">
      <dgm:prSet presAssocID="{586A30BE-3378-43EE-AD11-CEA62999C307}" presName="dstNode" presStyleLbl="node1" presStyleIdx="0" presStyleCnt="1"/>
      <dgm:spPr/>
    </dgm:pt>
    <dgm:pt modelId="{02FEAA1E-94D2-45D8-8132-3B3AB18851F5}" type="pres">
      <dgm:prSet presAssocID="{84974B0E-453F-4497-AA86-3F739A89DCCD}" presName="text_1" presStyleLbl="node1" presStyleIdx="0" presStyleCnt="1" custScaleY="202032">
        <dgm:presLayoutVars>
          <dgm:bulletEnabled val="1"/>
        </dgm:presLayoutVars>
      </dgm:prSet>
      <dgm:spPr/>
    </dgm:pt>
    <dgm:pt modelId="{BFFCDAF8-3C65-447F-B170-036D4BDED14E}" type="pres">
      <dgm:prSet presAssocID="{84974B0E-453F-4497-AA86-3F739A89DCCD}" presName="accent_1" presStyleCnt="0"/>
      <dgm:spPr/>
    </dgm:pt>
    <dgm:pt modelId="{8639CCA3-B79C-484E-9716-60B3DE103361}" type="pres">
      <dgm:prSet presAssocID="{84974B0E-453F-4497-AA86-3F739A89DCCD}" presName="accentRepeatNode" presStyleLbl="solidFgAcc1" presStyleIdx="0" presStyleCnt="1"/>
      <dgm:spPr>
        <a:solidFill>
          <a:schemeClr val="accent2">
            <a:lumMod val="60000"/>
            <a:lumOff val="40000"/>
          </a:schemeClr>
        </a:solidFill>
      </dgm:spPr>
    </dgm:pt>
  </dgm:ptLst>
  <dgm:cxnLst>
    <dgm:cxn modelId="{F532B638-4DE0-4651-BE62-EAA0FABC23D9}" type="presOf" srcId="{84974B0E-453F-4497-AA86-3F739A89DCCD}" destId="{02FEAA1E-94D2-45D8-8132-3B3AB18851F5}" srcOrd="0" destOrd="0" presId="urn:microsoft.com/office/officeart/2008/layout/VerticalCurvedList"/>
    <dgm:cxn modelId="{5B44DE57-EDA2-47F7-8781-A3A1353AF480}" type="presOf" srcId="{586A30BE-3378-43EE-AD11-CEA62999C307}" destId="{BECB0D1C-3301-450C-BF4B-03F61393AFEB}" srcOrd="0" destOrd="0" presId="urn:microsoft.com/office/officeart/2008/layout/VerticalCurvedList"/>
    <dgm:cxn modelId="{2E76F7B6-8563-415C-B738-6D89160E9A5E}" srcId="{586A30BE-3378-43EE-AD11-CEA62999C307}" destId="{84974B0E-453F-4497-AA86-3F739A89DCCD}" srcOrd="0" destOrd="0" parTransId="{A1A8628B-BE5B-477B-84F3-7940D3BC58D0}" sibTransId="{36A08962-9E93-4F07-8E12-D19DFF658F06}"/>
    <dgm:cxn modelId="{2AAEA9CE-4B51-490F-B3B8-BBF76EA026DD}" type="presOf" srcId="{36A08962-9E93-4F07-8E12-D19DFF658F06}" destId="{21FE56CC-12B0-469D-8FE6-967391F33FA1}" srcOrd="0" destOrd="0" presId="urn:microsoft.com/office/officeart/2008/layout/VerticalCurvedList"/>
    <dgm:cxn modelId="{3C0CE0A3-9DF6-4596-9402-5F8F7A0C27AB}" type="presParOf" srcId="{BECB0D1C-3301-450C-BF4B-03F61393AFEB}" destId="{3BCBAA18-C324-4350-83A0-1A067A3964E3}" srcOrd="0" destOrd="0" presId="urn:microsoft.com/office/officeart/2008/layout/VerticalCurvedList"/>
    <dgm:cxn modelId="{5293BA3E-4282-4C06-99FF-60400E00185A}" type="presParOf" srcId="{3BCBAA18-C324-4350-83A0-1A067A3964E3}" destId="{80DC7293-6B25-4576-8D08-C20D25D36436}" srcOrd="0" destOrd="0" presId="urn:microsoft.com/office/officeart/2008/layout/VerticalCurvedList"/>
    <dgm:cxn modelId="{87C3F3B4-5965-40BC-AC59-93F49A99B3AE}" type="presParOf" srcId="{80DC7293-6B25-4576-8D08-C20D25D36436}" destId="{1E3BFD7D-56AC-42C2-A5D8-0DC51CA9AB81}" srcOrd="0" destOrd="0" presId="urn:microsoft.com/office/officeart/2008/layout/VerticalCurvedList"/>
    <dgm:cxn modelId="{CC0E7463-944F-4C8C-8F72-0424AD9379D1}" type="presParOf" srcId="{80DC7293-6B25-4576-8D08-C20D25D36436}" destId="{21FE56CC-12B0-469D-8FE6-967391F33FA1}" srcOrd="1" destOrd="0" presId="urn:microsoft.com/office/officeart/2008/layout/VerticalCurvedList"/>
    <dgm:cxn modelId="{AD50DBCC-25A0-468C-AA31-14C05CF45852}" type="presParOf" srcId="{80DC7293-6B25-4576-8D08-C20D25D36436}" destId="{8F76C2DC-BFEC-4E45-AFDB-C28BEB7EF969}" srcOrd="2" destOrd="0" presId="urn:microsoft.com/office/officeart/2008/layout/VerticalCurvedList"/>
    <dgm:cxn modelId="{68298166-1357-4948-9831-52901250CF5C}" type="presParOf" srcId="{80DC7293-6B25-4576-8D08-C20D25D36436}" destId="{3FFCDF5B-D9C1-4B14-9B4F-08F6E920B088}" srcOrd="3" destOrd="0" presId="urn:microsoft.com/office/officeart/2008/layout/VerticalCurvedList"/>
    <dgm:cxn modelId="{0E0405DB-B9C6-4D0D-B1C6-0A5FDA331B84}" type="presParOf" srcId="{3BCBAA18-C324-4350-83A0-1A067A3964E3}" destId="{02FEAA1E-94D2-45D8-8132-3B3AB18851F5}" srcOrd="1" destOrd="0" presId="urn:microsoft.com/office/officeart/2008/layout/VerticalCurvedList"/>
    <dgm:cxn modelId="{8DBC4929-CFB7-45F8-A6B0-2E01605A0329}" type="presParOf" srcId="{3BCBAA18-C324-4350-83A0-1A067A3964E3}" destId="{BFFCDAF8-3C65-447F-B170-036D4BDED14E}" srcOrd="2" destOrd="0" presId="urn:microsoft.com/office/officeart/2008/layout/VerticalCurvedList"/>
    <dgm:cxn modelId="{AA80FA28-0AA7-4E60-B97A-742A82C426EE}" type="presParOf" srcId="{BFFCDAF8-3C65-447F-B170-036D4BDED14E}" destId="{8639CCA3-B79C-484E-9716-60B3DE10336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586A30BE-3378-43EE-AD11-CEA62999C30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IE"/>
        </a:p>
      </dgm:t>
    </dgm:pt>
    <dgm:pt modelId="{84974B0E-453F-4497-AA86-3F739A89DCCD}">
      <dgm:prSet phldrT="[Text]" custT="1"/>
      <dgm:spPr/>
      <dgm:t>
        <a:bodyPr/>
        <a:lstStyle/>
        <a:p>
          <a:endParaRPr lang="en-IE" sz="3200" b="1" dirty="0"/>
        </a:p>
        <a:p>
          <a:r>
            <a:rPr lang="en-IE" sz="3200" b="1" dirty="0">
              <a:solidFill>
                <a:schemeClr val="accent2">
                  <a:lumMod val="60000"/>
                  <a:lumOff val="40000"/>
                </a:schemeClr>
              </a:solidFill>
            </a:rPr>
            <a:t>Some Conclusions/ Future Directions </a:t>
          </a:r>
          <a:endParaRPr lang="en-IE" sz="3200" b="1" dirty="0"/>
        </a:p>
      </dgm:t>
    </dgm:pt>
    <dgm:pt modelId="{A1A8628B-BE5B-477B-84F3-7940D3BC58D0}" type="parTrans" cxnId="{2E76F7B6-8563-415C-B738-6D89160E9A5E}">
      <dgm:prSet/>
      <dgm:spPr/>
      <dgm:t>
        <a:bodyPr/>
        <a:lstStyle/>
        <a:p>
          <a:endParaRPr lang="en-IE"/>
        </a:p>
      </dgm:t>
    </dgm:pt>
    <dgm:pt modelId="{36A08962-9E93-4F07-8E12-D19DFF658F06}" type="sibTrans" cxnId="{2E76F7B6-8563-415C-B738-6D89160E9A5E}">
      <dgm:prSet/>
      <dgm:spPr/>
      <dgm:t>
        <a:bodyPr/>
        <a:lstStyle/>
        <a:p>
          <a:endParaRPr lang="en-IE"/>
        </a:p>
      </dgm:t>
    </dgm:pt>
    <dgm:pt modelId="{BECB0D1C-3301-450C-BF4B-03F61393AFEB}" type="pres">
      <dgm:prSet presAssocID="{586A30BE-3378-43EE-AD11-CEA62999C307}" presName="Name0" presStyleCnt="0">
        <dgm:presLayoutVars>
          <dgm:chMax val="7"/>
          <dgm:chPref val="7"/>
          <dgm:dir/>
        </dgm:presLayoutVars>
      </dgm:prSet>
      <dgm:spPr/>
    </dgm:pt>
    <dgm:pt modelId="{3BCBAA18-C324-4350-83A0-1A067A3964E3}" type="pres">
      <dgm:prSet presAssocID="{586A30BE-3378-43EE-AD11-CEA62999C307}" presName="Name1" presStyleCnt="0"/>
      <dgm:spPr/>
    </dgm:pt>
    <dgm:pt modelId="{80DC7293-6B25-4576-8D08-C20D25D36436}" type="pres">
      <dgm:prSet presAssocID="{586A30BE-3378-43EE-AD11-CEA62999C307}" presName="cycle" presStyleCnt="0"/>
      <dgm:spPr/>
    </dgm:pt>
    <dgm:pt modelId="{1E3BFD7D-56AC-42C2-A5D8-0DC51CA9AB81}" type="pres">
      <dgm:prSet presAssocID="{586A30BE-3378-43EE-AD11-CEA62999C307}" presName="srcNode" presStyleLbl="node1" presStyleIdx="0" presStyleCnt="1"/>
      <dgm:spPr/>
    </dgm:pt>
    <dgm:pt modelId="{21FE56CC-12B0-469D-8FE6-967391F33FA1}" type="pres">
      <dgm:prSet presAssocID="{586A30BE-3378-43EE-AD11-CEA62999C307}" presName="conn" presStyleLbl="parChTrans1D2" presStyleIdx="0" presStyleCnt="1"/>
      <dgm:spPr/>
    </dgm:pt>
    <dgm:pt modelId="{8F76C2DC-BFEC-4E45-AFDB-C28BEB7EF969}" type="pres">
      <dgm:prSet presAssocID="{586A30BE-3378-43EE-AD11-CEA62999C307}" presName="extraNode" presStyleLbl="node1" presStyleIdx="0" presStyleCnt="1"/>
      <dgm:spPr/>
    </dgm:pt>
    <dgm:pt modelId="{3FFCDF5B-D9C1-4B14-9B4F-08F6E920B088}" type="pres">
      <dgm:prSet presAssocID="{586A30BE-3378-43EE-AD11-CEA62999C307}" presName="dstNode" presStyleLbl="node1" presStyleIdx="0" presStyleCnt="1"/>
      <dgm:spPr/>
    </dgm:pt>
    <dgm:pt modelId="{02FEAA1E-94D2-45D8-8132-3B3AB18851F5}" type="pres">
      <dgm:prSet presAssocID="{84974B0E-453F-4497-AA86-3F739A89DCCD}" presName="text_1" presStyleLbl="node1" presStyleIdx="0" presStyleCnt="1" custScaleY="202032">
        <dgm:presLayoutVars>
          <dgm:bulletEnabled val="1"/>
        </dgm:presLayoutVars>
      </dgm:prSet>
      <dgm:spPr/>
    </dgm:pt>
    <dgm:pt modelId="{BFFCDAF8-3C65-447F-B170-036D4BDED14E}" type="pres">
      <dgm:prSet presAssocID="{84974B0E-453F-4497-AA86-3F739A89DCCD}" presName="accent_1" presStyleCnt="0"/>
      <dgm:spPr/>
    </dgm:pt>
    <dgm:pt modelId="{8639CCA3-B79C-484E-9716-60B3DE103361}" type="pres">
      <dgm:prSet presAssocID="{84974B0E-453F-4497-AA86-3F739A89DCCD}" presName="accentRepeatNode" presStyleLbl="solidFgAcc1" presStyleIdx="0" presStyleCnt="1"/>
      <dgm:spPr>
        <a:solidFill>
          <a:schemeClr val="accent2">
            <a:lumMod val="60000"/>
            <a:lumOff val="40000"/>
          </a:schemeClr>
        </a:solidFill>
      </dgm:spPr>
    </dgm:pt>
  </dgm:ptLst>
  <dgm:cxnLst>
    <dgm:cxn modelId="{F532B638-4DE0-4651-BE62-EAA0FABC23D9}" type="presOf" srcId="{84974B0E-453F-4497-AA86-3F739A89DCCD}" destId="{02FEAA1E-94D2-45D8-8132-3B3AB18851F5}" srcOrd="0" destOrd="0" presId="urn:microsoft.com/office/officeart/2008/layout/VerticalCurvedList"/>
    <dgm:cxn modelId="{5B44DE57-EDA2-47F7-8781-A3A1353AF480}" type="presOf" srcId="{586A30BE-3378-43EE-AD11-CEA62999C307}" destId="{BECB0D1C-3301-450C-BF4B-03F61393AFEB}" srcOrd="0" destOrd="0" presId="urn:microsoft.com/office/officeart/2008/layout/VerticalCurvedList"/>
    <dgm:cxn modelId="{2E76F7B6-8563-415C-B738-6D89160E9A5E}" srcId="{586A30BE-3378-43EE-AD11-CEA62999C307}" destId="{84974B0E-453F-4497-AA86-3F739A89DCCD}" srcOrd="0" destOrd="0" parTransId="{A1A8628B-BE5B-477B-84F3-7940D3BC58D0}" sibTransId="{36A08962-9E93-4F07-8E12-D19DFF658F06}"/>
    <dgm:cxn modelId="{2AAEA9CE-4B51-490F-B3B8-BBF76EA026DD}" type="presOf" srcId="{36A08962-9E93-4F07-8E12-D19DFF658F06}" destId="{21FE56CC-12B0-469D-8FE6-967391F33FA1}" srcOrd="0" destOrd="0" presId="urn:microsoft.com/office/officeart/2008/layout/VerticalCurvedList"/>
    <dgm:cxn modelId="{3C0CE0A3-9DF6-4596-9402-5F8F7A0C27AB}" type="presParOf" srcId="{BECB0D1C-3301-450C-BF4B-03F61393AFEB}" destId="{3BCBAA18-C324-4350-83A0-1A067A3964E3}" srcOrd="0" destOrd="0" presId="urn:microsoft.com/office/officeart/2008/layout/VerticalCurvedList"/>
    <dgm:cxn modelId="{5293BA3E-4282-4C06-99FF-60400E00185A}" type="presParOf" srcId="{3BCBAA18-C324-4350-83A0-1A067A3964E3}" destId="{80DC7293-6B25-4576-8D08-C20D25D36436}" srcOrd="0" destOrd="0" presId="urn:microsoft.com/office/officeart/2008/layout/VerticalCurvedList"/>
    <dgm:cxn modelId="{87C3F3B4-5965-40BC-AC59-93F49A99B3AE}" type="presParOf" srcId="{80DC7293-6B25-4576-8D08-C20D25D36436}" destId="{1E3BFD7D-56AC-42C2-A5D8-0DC51CA9AB81}" srcOrd="0" destOrd="0" presId="urn:microsoft.com/office/officeart/2008/layout/VerticalCurvedList"/>
    <dgm:cxn modelId="{CC0E7463-944F-4C8C-8F72-0424AD9379D1}" type="presParOf" srcId="{80DC7293-6B25-4576-8D08-C20D25D36436}" destId="{21FE56CC-12B0-469D-8FE6-967391F33FA1}" srcOrd="1" destOrd="0" presId="urn:microsoft.com/office/officeart/2008/layout/VerticalCurvedList"/>
    <dgm:cxn modelId="{AD50DBCC-25A0-468C-AA31-14C05CF45852}" type="presParOf" srcId="{80DC7293-6B25-4576-8D08-C20D25D36436}" destId="{8F76C2DC-BFEC-4E45-AFDB-C28BEB7EF969}" srcOrd="2" destOrd="0" presId="urn:microsoft.com/office/officeart/2008/layout/VerticalCurvedList"/>
    <dgm:cxn modelId="{68298166-1357-4948-9831-52901250CF5C}" type="presParOf" srcId="{80DC7293-6B25-4576-8D08-C20D25D36436}" destId="{3FFCDF5B-D9C1-4B14-9B4F-08F6E920B088}" srcOrd="3" destOrd="0" presId="urn:microsoft.com/office/officeart/2008/layout/VerticalCurvedList"/>
    <dgm:cxn modelId="{0E0405DB-B9C6-4D0D-B1C6-0A5FDA331B84}" type="presParOf" srcId="{3BCBAA18-C324-4350-83A0-1A067A3964E3}" destId="{02FEAA1E-94D2-45D8-8132-3B3AB18851F5}" srcOrd="1" destOrd="0" presId="urn:microsoft.com/office/officeart/2008/layout/VerticalCurvedList"/>
    <dgm:cxn modelId="{8DBC4929-CFB7-45F8-A6B0-2E01605A0329}" type="presParOf" srcId="{3BCBAA18-C324-4350-83A0-1A067A3964E3}" destId="{BFFCDAF8-3C65-447F-B170-036D4BDED14E}" srcOrd="2" destOrd="0" presId="urn:microsoft.com/office/officeart/2008/layout/VerticalCurvedList"/>
    <dgm:cxn modelId="{AA80FA28-0AA7-4E60-B97A-742A82C426EE}" type="presParOf" srcId="{BFFCDAF8-3C65-447F-B170-036D4BDED14E}" destId="{8639CCA3-B79C-484E-9716-60B3DE10336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FE56CC-12B0-469D-8FE6-967391F33FA1}">
      <dsp:nvSpPr>
        <dsp:cNvPr id="0" name=""/>
        <dsp:cNvSpPr/>
      </dsp:nvSpPr>
      <dsp:spPr>
        <a:xfrm>
          <a:off x="-5129985" y="-791784"/>
          <a:ext cx="6155568" cy="6155568"/>
        </a:xfrm>
        <a:prstGeom prst="blockArc">
          <a:avLst>
            <a:gd name="adj1" fmla="val 18900000"/>
            <a:gd name="adj2" fmla="val 2700000"/>
            <a:gd name="adj3" fmla="val 351"/>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FEAA1E-94D2-45D8-8132-3B3AB18851F5}">
      <dsp:nvSpPr>
        <dsp:cNvPr id="0" name=""/>
        <dsp:cNvSpPr/>
      </dsp:nvSpPr>
      <dsp:spPr>
        <a:xfrm>
          <a:off x="852906" y="249627"/>
          <a:ext cx="10186953" cy="1764893"/>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36740" tIns="81280" rIns="81280" bIns="81280" numCol="1" spcCol="1270" anchor="ctr" anchorCtr="0">
          <a:noAutofit/>
        </a:bodyPr>
        <a:lstStyle/>
        <a:p>
          <a:pPr marL="0" lvl="0" indent="0" algn="l" defTabSz="1422400">
            <a:lnSpc>
              <a:spcPct val="90000"/>
            </a:lnSpc>
            <a:spcBef>
              <a:spcPct val="0"/>
            </a:spcBef>
            <a:spcAft>
              <a:spcPct val="35000"/>
            </a:spcAft>
            <a:buNone/>
          </a:pPr>
          <a:r>
            <a:rPr lang="en-IE" sz="3200" b="1" kern="1200" dirty="0">
              <a:solidFill>
                <a:schemeClr val="accent1">
                  <a:lumMod val="40000"/>
                  <a:lumOff val="60000"/>
                </a:schemeClr>
              </a:solidFill>
            </a:rPr>
            <a:t>Background: </a:t>
          </a:r>
          <a:r>
            <a:rPr lang="en-IE" sz="3200" b="1" kern="1200" dirty="0">
              <a:solidFill>
                <a:schemeClr val="tx1"/>
              </a:solidFill>
            </a:rPr>
            <a:t>Disability and Ageing</a:t>
          </a:r>
        </a:p>
      </dsp:txBody>
      <dsp:txXfrm>
        <a:off x="852906" y="249627"/>
        <a:ext cx="10186953" cy="1764893"/>
      </dsp:txXfrm>
    </dsp:sp>
    <dsp:sp modelId="{8639CCA3-B79C-484E-9716-60B3DE103361}">
      <dsp:nvSpPr>
        <dsp:cNvPr id="0" name=""/>
        <dsp:cNvSpPr/>
      </dsp:nvSpPr>
      <dsp:spPr>
        <a:xfrm>
          <a:off x="10990" y="286705"/>
          <a:ext cx="1632661" cy="1632661"/>
        </a:xfrm>
        <a:prstGeom prst="ellipse">
          <a:avLst/>
        </a:prstGeom>
        <a:solidFill>
          <a:schemeClr val="accent1">
            <a:lumMod val="40000"/>
            <a:lumOff val="6000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DB7D399-A325-4114-B536-9E8FE6B8D8B6}">
      <dsp:nvSpPr>
        <dsp:cNvPr id="0" name=""/>
        <dsp:cNvSpPr/>
      </dsp:nvSpPr>
      <dsp:spPr>
        <a:xfrm>
          <a:off x="840447" y="2612715"/>
          <a:ext cx="10211870" cy="1306128"/>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36740" tIns="81280" rIns="81280" bIns="81280" numCol="1" spcCol="1270" anchor="ctr" anchorCtr="0">
          <a:noAutofit/>
        </a:bodyPr>
        <a:lstStyle/>
        <a:p>
          <a:pPr marL="0" lvl="0" indent="0" algn="l" defTabSz="1422400">
            <a:lnSpc>
              <a:spcPct val="90000"/>
            </a:lnSpc>
            <a:spcBef>
              <a:spcPct val="0"/>
            </a:spcBef>
            <a:spcAft>
              <a:spcPct val="35000"/>
            </a:spcAft>
            <a:buNone/>
          </a:pPr>
          <a:r>
            <a:rPr lang="en-IE" sz="3200" b="1" kern="1200" dirty="0">
              <a:solidFill>
                <a:schemeClr val="accent2">
                  <a:lumMod val="60000"/>
                  <a:lumOff val="40000"/>
                </a:schemeClr>
              </a:solidFill>
            </a:rPr>
            <a:t>Some Empirical Findings;</a:t>
          </a:r>
        </a:p>
        <a:p>
          <a:pPr marL="0" lvl="0" indent="0" algn="l" defTabSz="1422400">
            <a:lnSpc>
              <a:spcPct val="90000"/>
            </a:lnSpc>
            <a:spcBef>
              <a:spcPct val="0"/>
            </a:spcBef>
            <a:spcAft>
              <a:spcPct val="35000"/>
            </a:spcAft>
            <a:buNone/>
          </a:pPr>
          <a:r>
            <a:rPr lang="en-IE" sz="3200" b="1" kern="1200" dirty="0">
              <a:solidFill>
                <a:schemeClr val="accent2">
                  <a:lumMod val="60000"/>
                  <a:lumOff val="40000"/>
                </a:schemeClr>
              </a:solidFill>
            </a:rPr>
            <a:t>Topics for Discussion</a:t>
          </a:r>
        </a:p>
      </dsp:txBody>
      <dsp:txXfrm>
        <a:off x="840447" y="2612715"/>
        <a:ext cx="10211870" cy="1306128"/>
      </dsp:txXfrm>
    </dsp:sp>
    <dsp:sp modelId="{A45F3BBA-4BEE-42F8-A52B-BF70EFB8E7F1}">
      <dsp:nvSpPr>
        <dsp:cNvPr id="0" name=""/>
        <dsp:cNvSpPr/>
      </dsp:nvSpPr>
      <dsp:spPr>
        <a:xfrm>
          <a:off x="24117" y="2449449"/>
          <a:ext cx="1632661" cy="1632661"/>
        </a:xfrm>
        <a:prstGeom prst="ellipse">
          <a:avLst/>
        </a:prstGeom>
        <a:solidFill>
          <a:schemeClr val="accent2">
            <a:lumMod val="60000"/>
            <a:lumOff val="4000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FE56CC-12B0-469D-8FE6-967391F33FA1}">
      <dsp:nvSpPr>
        <dsp:cNvPr id="0" name=""/>
        <dsp:cNvSpPr/>
      </dsp:nvSpPr>
      <dsp:spPr>
        <a:xfrm>
          <a:off x="-1597318" y="-271022"/>
          <a:ext cx="2086364" cy="2086364"/>
        </a:xfrm>
        <a:prstGeom prst="blockArc">
          <a:avLst>
            <a:gd name="adj1" fmla="val 18900000"/>
            <a:gd name="adj2" fmla="val 2700000"/>
            <a:gd name="adj3" fmla="val 1035"/>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FEAA1E-94D2-45D8-8132-3B3AB18851F5}">
      <dsp:nvSpPr>
        <dsp:cNvPr id="0" name=""/>
        <dsp:cNvSpPr/>
      </dsp:nvSpPr>
      <dsp:spPr>
        <a:xfrm>
          <a:off x="477190" y="223516"/>
          <a:ext cx="11401706" cy="10972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12902" tIns="81280" rIns="81280" bIns="81280" numCol="1" spcCol="1270" anchor="ctr" anchorCtr="0">
          <a:noAutofit/>
        </a:bodyPr>
        <a:lstStyle/>
        <a:p>
          <a:pPr marL="0" lvl="0" indent="0" algn="l" defTabSz="1422400">
            <a:lnSpc>
              <a:spcPct val="90000"/>
            </a:lnSpc>
            <a:spcBef>
              <a:spcPct val="0"/>
            </a:spcBef>
            <a:spcAft>
              <a:spcPct val="35000"/>
            </a:spcAft>
            <a:buNone/>
          </a:pPr>
          <a:r>
            <a:rPr lang="en-IE" sz="3200" b="1" kern="1200" dirty="0">
              <a:solidFill>
                <a:schemeClr val="accent1">
                  <a:lumMod val="40000"/>
                  <a:lumOff val="60000"/>
                </a:schemeClr>
              </a:solidFill>
            </a:rPr>
            <a:t>Background: </a:t>
          </a:r>
          <a:r>
            <a:rPr lang="en-IE" sz="3200" b="1" kern="1200" dirty="0"/>
            <a:t>Some Statistics (Europe)</a:t>
          </a:r>
        </a:p>
      </dsp:txBody>
      <dsp:txXfrm>
        <a:off x="477190" y="223516"/>
        <a:ext cx="11401706" cy="1097285"/>
      </dsp:txXfrm>
    </dsp:sp>
    <dsp:sp modelId="{8639CCA3-B79C-484E-9716-60B3DE103361}">
      <dsp:nvSpPr>
        <dsp:cNvPr id="0" name=""/>
        <dsp:cNvSpPr/>
      </dsp:nvSpPr>
      <dsp:spPr>
        <a:xfrm>
          <a:off x="0" y="294969"/>
          <a:ext cx="954380" cy="954380"/>
        </a:xfrm>
        <a:prstGeom prst="ellipse">
          <a:avLst/>
        </a:prstGeom>
        <a:solidFill>
          <a:schemeClr val="accent1">
            <a:lumMod val="40000"/>
            <a:lumOff val="6000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FE56CC-12B0-469D-8FE6-967391F33FA1}">
      <dsp:nvSpPr>
        <dsp:cNvPr id="0" name=""/>
        <dsp:cNvSpPr/>
      </dsp:nvSpPr>
      <dsp:spPr>
        <a:xfrm>
          <a:off x="-1597318" y="-271022"/>
          <a:ext cx="2086364" cy="2086364"/>
        </a:xfrm>
        <a:prstGeom prst="blockArc">
          <a:avLst>
            <a:gd name="adj1" fmla="val 18900000"/>
            <a:gd name="adj2" fmla="val 2700000"/>
            <a:gd name="adj3" fmla="val 1035"/>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FEAA1E-94D2-45D8-8132-3B3AB18851F5}">
      <dsp:nvSpPr>
        <dsp:cNvPr id="0" name=""/>
        <dsp:cNvSpPr/>
      </dsp:nvSpPr>
      <dsp:spPr>
        <a:xfrm>
          <a:off x="477190" y="223516"/>
          <a:ext cx="11401706" cy="10972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12902" tIns="81280" rIns="81280" bIns="81280" numCol="1" spcCol="1270" anchor="ctr" anchorCtr="0">
          <a:noAutofit/>
        </a:bodyPr>
        <a:lstStyle/>
        <a:p>
          <a:pPr marL="0" lvl="0" indent="0" algn="l" defTabSz="1422400">
            <a:lnSpc>
              <a:spcPct val="90000"/>
            </a:lnSpc>
            <a:spcBef>
              <a:spcPct val="0"/>
            </a:spcBef>
            <a:spcAft>
              <a:spcPct val="35000"/>
            </a:spcAft>
            <a:buNone/>
          </a:pPr>
          <a:r>
            <a:rPr lang="en-IE" sz="3200" b="1" kern="1200" dirty="0">
              <a:solidFill>
                <a:schemeClr val="accent1">
                  <a:lumMod val="40000"/>
                  <a:lumOff val="60000"/>
                </a:schemeClr>
              </a:solidFill>
            </a:rPr>
            <a:t>Background: </a:t>
          </a:r>
          <a:r>
            <a:rPr lang="en-IE" sz="3200" b="1" kern="1200" dirty="0">
              <a:solidFill>
                <a:schemeClr val="tx1"/>
              </a:solidFill>
            </a:rPr>
            <a:t>Disability Prevalence Rises with Age</a:t>
          </a:r>
          <a:endParaRPr lang="en-IE" sz="3200" b="1" kern="1200" dirty="0"/>
        </a:p>
      </dsp:txBody>
      <dsp:txXfrm>
        <a:off x="477190" y="223516"/>
        <a:ext cx="11401706" cy="1097285"/>
      </dsp:txXfrm>
    </dsp:sp>
    <dsp:sp modelId="{8639CCA3-B79C-484E-9716-60B3DE103361}">
      <dsp:nvSpPr>
        <dsp:cNvPr id="0" name=""/>
        <dsp:cNvSpPr/>
      </dsp:nvSpPr>
      <dsp:spPr>
        <a:xfrm>
          <a:off x="0" y="294969"/>
          <a:ext cx="954380" cy="954380"/>
        </a:xfrm>
        <a:prstGeom prst="ellipse">
          <a:avLst/>
        </a:prstGeom>
        <a:solidFill>
          <a:schemeClr val="accent1">
            <a:lumMod val="40000"/>
            <a:lumOff val="6000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FE56CC-12B0-469D-8FE6-967391F33FA1}">
      <dsp:nvSpPr>
        <dsp:cNvPr id="0" name=""/>
        <dsp:cNvSpPr/>
      </dsp:nvSpPr>
      <dsp:spPr>
        <a:xfrm>
          <a:off x="-1913437" y="-323622"/>
          <a:ext cx="2497377" cy="2497377"/>
        </a:xfrm>
        <a:prstGeom prst="blockArc">
          <a:avLst>
            <a:gd name="adj1" fmla="val 18900000"/>
            <a:gd name="adj2" fmla="val 2700000"/>
            <a:gd name="adj3" fmla="val 865"/>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FEAA1E-94D2-45D8-8132-3B3AB18851F5}">
      <dsp:nvSpPr>
        <dsp:cNvPr id="0" name=""/>
        <dsp:cNvSpPr/>
      </dsp:nvSpPr>
      <dsp:spPr>
        <a:xfrm>
          <a:off x="570419" y="452256"/>
          <a:ext cx="11308477" cy="945618"/>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4271" tIns="81280" rIns="81280" bIns="81280" numCol="1" spcCol="1270" anchor="ctr" anchorCtr="0">
          <a:noAutofit/>
        </a:bodyPr>
        <a:lstStyle/>
        <a:p>
          <a:pPr marL="0" lvl="0" indent="0" algn="l" defTabSz="1422400">
            <a:lnSpc>
              <a:spcPct val="90000"/>
            </a:lnSpc>
            <a:spcBef>
              <a:spcPct val="0"/>
            </a:spcBef>
            <a:spcAft>
              <a:spcPct val="35000"/>
            </a:spcAft>
            <a:buNone/>
          </a:pPr>
          <a:r>
            <a:rPr lang="en-IE" sz="3200" b="1" kern="1200" dirty="0">
              <a:solidFill>
                <a:schemeClr val="tx1"/>
              </a:solidFill>
            </a:rPr>
            <a:t>Background – Older People with Impairments not considered ‘disabled’</a:t>
          </a:r>
          <a:endParaRPr lang="en-IE" sz="3200" b="1" kern="1200" dirty="0"/>
        </a:p>
      </dsp:txBody>
      <dsp:txXfrm>
        <a:off x="570419" y="452256"/>
        <a:ext cx="11308477" cy="945618"/>
      </dsp:txXfrm>
    </dsp:sp>
    <dsp:sp modelId="{8639CCA3-B79C-484E-9716-60B3DE103361}">
      <dsp:nvSpPr>
        <dsp:cNvPr id="0" name=""/>
        <dsp:cNvSpPr/>
      </dsp:nvSpPr>
      <dsp:spPr>
        <a:xfrm>
          <a:off x="0" y="354646"/>
          <a:ext cx="1140838" cy="1140838"/>
        </a:xfrm>
        <a:prstGeom prst="ellipse">
          <a:avLst/>
        </a:prstGeom>
        <a:solidFill>
          <a:schemeClr val="accent1">
            <a:lumMod val="40000"/>
            <a:lumOff val="6000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FE56CC-12B0-469D-8FE6-967391F33FA1}">
      <dsp:nvSpPr>
        <dsp:cNvPr id="0" name=""/>
        <dsp:cNvSpPr/>
      </dsp:nvSpPr>
      <dsp:spPr>
        <a:xfrm>
          <a:off x="-1597318" y="-271022"/>
          <a:ext cx="2086364" cy="2086364"/>
        </a:xfrm>
        <a:prstGeom prst="blockArc">
          <a:avLst>
            <a:gd name="adj1" fmla="val 18900000"/>
            <a:gd name="adj2" fmla="val 2700000"/>
            <a:gd name="adj3" fmla="val 1035"/>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FEAA1E-94D2-45D8-8132-3B3AB18851F5}">
      <dsp:nvSpPr>
        <dsp:cNvPr id="0" name=""/>
        <dsp:cNvSpPr/>
      </dsp:nvSpPr>
      <dsp:spPr>
        <a:xfrm>
          <a:off x="477190" y="223516"/>
          <a:ext cx="11401706" cy="10972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12902" tIns="81280" rIns="81280" bIns="81280" numCol="1" spcCol="1270" anchor="ctr" anchorCtr="0">
          <a:noAutofit/>
        </a:bodyPr>
        <a:lstStyle/>
        <a:p>
          <a:pPr marL="0" lvl="0" indent="0" algn="l" defTabSz="1422400">
            <a:lnSpc>
              <a:spcPct val="90000"/>
            </a:lnSpc>
            <a:spcBef>
              <a:spcPct val="0"/>
            </a:spcBef>
            <a:spcAft>
              <a:spcPct val="35000"/>
            </a:spcAft>
            <a:buNone/>
          </a:pPr>
          <a:r>
            <a:rPr lang="en-IE" sz="3200" b="1" kern="1200" dirty="0">
              <a:solidFill>
                <a:schemeClr val="accent1">
                  <a:lumMod val="40000"/>
                  <a:lumOff val="60000"/>
                </a:schemeClr>
              </a:solidFill>
            </a:rPr>
            <a:t>Background: </a:t>
          </a:r>
          <a:r>
            <a:rPr lang="en-IE" sz="3200" b="1" kern="1200" dirty="0"/>
            <a:t>Disabled People are Living Longer – (AWD group)</a:t>
          </a:r>
        </a:p>
      </dsp:txBody>
      <dsp:txXfrm>
        <a:off x="477190" y="223516"/>
        <a:ext cx="11401706" cy="1097285"/>
      </dsp:txXfrm>
    </dsp:sp>
    <dsp:sp modelId="{8639CCA3-B79C-484E-9716-60B3DE103361}">
      <dsp:nvSpPr>
        <dsp:cNvPr id="0" name=""/>
        <dsp:cNvSpPr/>
      </dsp:nvSpPr>
      <dsp:spPr>
        <a:xfrm>
          <a:off x="0" y="294969"/>
          <a:ext cx="954380" cy="954380"/>
        </a:xfrm>
        <a:prstGeom prst="ellipse">
          <a:avLst/>
        </a:prstGeom>
        <a:solidFill>
          <a:schemeClr val="accent1">
            <a:lumMod val="40000"/>
            <a:lumOff val="6000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A463E5-B23F-4B90-9FAD-7D44F853E0CC}">
      <dsp:nvSpPr>
        <dsp:cNvPr id="0" name=""/>
        <dsp:cNvSpPr/>
      </dsp:nvSpPr>
      <dsp:spPr>
        <a:xfrm rot="5400000">
          <a:off x="-273544" y="337674"/>
          <a:ext cx="1823631" cy="1276542"/>
        </a:xfrm>
        <a:prstGeom prst="chevron">
          <a:avLst/>
        </a:prstGeom>
        <a:solidFill>
          <a:srgbClr val="0070C0"/>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IE" sz="1400" b="1" kern="1200" dirty="0"/>
            <a:t>Demographic Shift</a:t>
          </a:r>
        </a:p>
      </dsp:txBody>
      <dsp:txXfrm rot="-5400000">
        <a:off x="1" y="702400"/>
        <a:ext cx="1276542" cy="547089"/>
      </dsp:txXfrm>
    </dsp:sp>
    <dsp:sp modelId="{3C73EE2D-36D9-482C-B0B6-EC679DDA82DB}">
      <dsp:nvSpPr>
        <dsp:cNvPr id="0" name=""/>
        <dsp:cNvSpPr/>
      </dsp:nvSpPr>
      <dsp:spPr>
        <a:xfrm rot="5400000">
          <a:off x="5409755" y="-4129405"/>
          <a:ext cx="1306006" cy="9572432"/>
        </a:xfrm>
        <a:prstGeom prst="round2Same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100000"/>
            </a:lnSpc>
            <a:spcBef>
              <a:spcPct val="0"/>
            </a:spcBef>
            <a:spcAft>
              <a:spcPts val="0"/>
            </a:spcAft>
            <a:buFontTx/>
            <a:buNone/>
          </a:pPr>
          <a:endParaRPr lang="en-IE" sz="1600" kern="1200" dirty="0"/>
        </a:p>
        <a:p>
          <a:pPr marL="228600" lvl="1" indent="-228600" algn="l" defTabSz="889000">
            <a:lnSpc>
              <a:spcPct val="100000"/>
            </a:lnSpc>
            <a:spcBef>
              <a:spcPct val="0"/>
            </a:spcBef>
            <a:spcAft>
              <a:spcPts val="0"/>
            </a:spcAft>
            <a:buFontTx/>
            <a:buNone/>
          </a:pPr>
          <a:r>
            <a:rPr lang="en-IE" sz="2000" b="1" kern="1200" dirty="0"/>
            <a:t>More people are ageing with long-term disability (AWD) </a:t>
          </a:r>
          <a:r>
            <a:rPr lang="en-IE" sz="1600" b="0" kern="1200" dirty="0"/>
            <a:t>(</a:t>
          </a:r>
          <a:r>
            <a:rPr lang="en-IE" sz="1600" b="0" kern="1200" dirty="0" err="1"/>
            <a:t>Molton</a:t>
          </a:r>
          <a:r>
            <a:rPr lang="en-IE" sz="1600" b="0" kern="1200" dirty="0"/>
            <a:t> &amp; Ordway 2019). </a:t>
          </a:r>
          <a:endParaRPr lang="en-IE" sz="1600" kern="1200" dirty="0"/>
        </a:p>
        <a:p>
          <a:pPr marL="228600" lvl="1" indent="-228600" algn="l" defTabSz="889000">
            <a:lnSpc>
              <a:spcPct val="100000"/>
            </a:lnSpc>
            <a:spcBef>
              <a:spcPct val="0"/>
            </a:spcBef>
            <a:spcAft>
              <a:spcPts val="0"/>
            </a:spcAft>
            <a:buFontTx/>
            <a:buNone/>
          </a:pPr>
          <a:r>
            <a:rPr lang="en-US" sz="2000" kern="1200" dirty="0"/>
            <a:t>UK: some </a:t>
          </a:r>
          <a:r>
            <a:rPr lang="en-US" sz="2000" b="1" kern="1200" dirty="0">
              <a:solidFill>
                <a:schemeClr val="accent1">
                  <a:lumMod val="60000"/>
                  <a:lumOff val="40000"/>
                </a:schemeClr>
              </a:solidFill>
            </a:rPr>
            <a:t>20% of older disabled people experienced disability prior to age 50 </a:t>
          </a:r>
          <a:r>
            <a:rPr lang="en-US" sz="1600" kern="1200" dirty="0"/>
            <a:t>(DWP, 2013)</a:t>
          </a:r>
          <a:endParaRPr lang="en-IE" sz="1600" kern="1200" dirty="0"/>
        </a:p>
        <a:p>
          <a:pPr marL="114300" lvl="1" indent="-114300" algn="l" defTabSz="533400">
            <a:lnSpc>
              <a:spcPct val="90000"/>
            </a:lnSpc>
            <a:spcBef>
              <a:spcPct val="0"/>
            </a:spcBef>
            <a:spcAft>
              <a:spcPct val="15000"/>
            </a:spcAft>
            <a:buChar char="•"/>
          </a:pPr>
          <a:endParaRPr lang="en-IE" sz="1200" kern="1200" dirty="0"/>
        </a:p>
      </dsp:txBody>
      <dsp:txXfrm rot="-5400000">
        <a:off x="1276542" y="67562"/>
        <a:ext cx="9508678" cy="1178498"/>
      </dsp:txXfrm>
    </dsp:sp>
    <dsp:sp modelId="{4E9671AE-4A7E-4820-9837-F236A734001B}">
      <dsp:nvSpPr>
        <dsp:cNvPr id="0" name=""/>
        <dsp:cNvSpPr/>
      </dsp:nvSpPr>
      <dsp:spPr>
        <a:xfrm rot="5400000">
          <a:off x="-273544" y="2213237"/>
          <a:ext cx="1823631" cy="1276542"/>
        </a:xfrm>
        <a:prstGeom prst="chevron">
          <a:avLst/>
        </a:prstGeom>
        <a:solidFill>
          <a:srgbClr val="4CAD03"/>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IE" sz="1400" b="1" kern="1200" dirty="0"/>
            <a:t>Limited knowledge about experiences of AWD</a:t>
          </a:r>
        </a:p>
      </dsp:txBody>
      <dsp:txXfrm rot="-5400000">
        <a:off x="1" y="2577963"/>
        <a:ext cx="1276542" cy="547089"/>
      </dsp:txXfrm>
    </dsp:sp>
    <dsp:sp modelId="{C841C375-2752-4AD2-AAFA-32A1A8C3D32C}">
      <dsp:nvSpPr>
        <dsp:cNvPr id="0" name=""/>
        <dsp:cNvSpPr/>
      </dsp:nvSpPr>
      <dsp:spPr>
        <a:xfrm rot="5400000">
          <a:off x="5237272" y="-2253531"/>
          <a:ext cx="1650972" cy="9572432"/>
        </a:xfrm>
        <a:prstGeom prst="round2Same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FontTx/>
            <a:buNone/>
          </a:pPr>
          <a:r>
            <a:rPr lang="en-IE" sz="2000" b="1" kern="1200" dirty="0">
              <a:solidFill>
                <a:schemeClr val="accent1">
                  <a:lumMod val="60000"/>
                  <a:lumOff val="40000"/>
                </a:schemeClr>
              </a:solidFill>
              <a:effectLst/>
              <a:latin typeface="+mn-lt"/>
              <a:ea typeface="Calibri" panose="020F0502020204030204" pitchFamily="34" charset="0"/>
              <a:cs typeface="Times New Roman" panose="02020603050405020304" pitchFamily="18" charset="0"/>
            </a:rPr>
            <a:t>AWD group -</a:t>
          </a:r>
          <a:endParaRPr lang="en-IE" sz="2000" kern="1200" dirty="0">
            <a:solidFill>
              <a:schemeClr val="accent1">
                <a:lumMod val="60000"/>
                <a:lumOff val="40000"/>
              </a:schemeClr>
            </a:solidFill>
          </a:endParaRPr>
        </a:p>
        <a:p>
          <a:pPr marL="228600" lvl="1" indent="-228600" algn="l" defTabSz="889000">
            <a:lnSpc>
              <a:spcPct val="90000"/>
            </a:lnSpc>
            <a:spcBef>
              <a:spcPct val="0"/>
            </a:spcBef>
            <a:spcAft>
              <a:spcPct val="15000"/>
            </a:spcAft>
            <a:buFont typeface="Arial" panose="020B0604020202020204" pitchFamily="34" charset="0"/>
            <a:buChar char="•"/>
          </a:pPr>
          <a:r>
            <a:rPr lang="en-IE" sz="2000" b="1" kern="1200" dirty="0">
              <a:solidFill>
                <a:srgbClr val="00B050"/>
              </a:solidFill>
              <a:effectLst/>
              <a:latin typeface="+mn-lt"/>
              <a:ea typeface="Calibri" panose="020F0502020204030204" pitchFamily="34" charset="0"/>
              <a:cs typeface="Times New Roman" panose="02020603050405020304" pitchFamily="18" charset="0"/>
            </a:rPr>
            <a:t>Limited research – experiences not well understood</a:t>
          </a:r>
          <a:r>
            <a:rPr lang="en-IE" sz="2000" b="1" kern="1200" dirty="0">
              <a:effectLst/>
              <a:latin typeface="+mn-lt"/>
              <a:ea typeface="Calibri" panose="020F0502020204030204" pitchFamily="34" charset="0"/>
              <a:cs typeface="Times New Roman" panose="02020603050405020304" pitchFamily="18" charset="0"/>
            </a:rPr>
            <a:t>;</a:t>
          </a:r>
          <a:endParaRPr lang="en-IE" sz="2000" kern="1200" dirty="0">
            <a:solidFill>
              <a:schemeClr val="accent1">
                <a:lumMod val="60000"/>
                <a:lumOff val="40000"/>
              </a:schemeClr>
            </a:solidFill>
          </a:endParaRPr>
        </a:p>
        <a:p>
          <a:pPr marL="228600" lvl="1" indent="-228600" algn="l" defTabSz="889000">
            <a:lnSpc>
              <a:spcPct val="90000"/>
            </a:lnSpc>
            <a:spcBef>
              <a:spcPct val="0"/>
            </a:spcBef>
            <a:spcAft>
              <a:spcPct val="15000"/>
            </a:spcAft>
            <a:buFont typeface="Arial" panose="020B0604020202020204" pitchFamily="34" charset="0"/>
            <a:buChar char="•"/>
          </a:pPr>
          <a:r>
            <a:rPr lang="en-IE" sz="2000" b="1" kern="1200" dirty="0">
              <a:solidFill>
                <a:srgbClr val="00B050"/>
              </a:solidFill>
              <a:effectLst/>
              <a:latin typeface="+mn-lt"/>
              <a:ea typeface="Calibri" panose="020F0502020204030204" pitchFamily="34" charset="0"/>
              <a:cs typeface="Times New Roman" panose="02020603050405020304" pitchFamily="18" charset="0"/>
            </a:rPr>
            <a:t>Underdeveloped policy frameworks </a:t>
          </a:r>
          <a:r>
            <a:rPr lang="en-IE" sz="2000" b="1" kern="1200" dirty="0">
              <a:effectLst/>
              <a:latin typeface="+mn-lt"/>
              <a:ea typeface="Calibri" panose="020F0502020204030204" pitchFamily="34" charset="0"/>
              <a:cs typeface="Times New Roman" panose="02020603050405020304" pitchFamily="18" charset="0"/>
            </a:rPr>
            <a:t>in many countries; </a:t>
          </a:r>
          <a:r>
            <a:rPr lang="en-IE" sz="2000" b="1" kern="1200" dirty="0">
              <a:latin typeface="+mn-lt"/>
            </a:rPr>
            <a:t>and sometimes fear that control and choice will diminish within services for ‘older’ people </a:t>
          </a:r>
          <a:r>
            <a:rPr lang="en-IE" sz="2000" b="1" kern="1200" dirty="0">
              <a:effectLst/>
              <a:latin typeface="+mn-lt"/>
              <a:ea typeface="Calibri" panose="020F0502020204030204" pitchFamily="34" charset="0"/>
              <a:cs typeface="Times New Roman" panose="02020603050405020304" pitchFamily="18" charset="0"/>
            </a:rPr>
            <a:t> </a:t>
          </a:r>
          <a:r>
            <a:rPr lang="en-IE" sz="1600" kern="1200" dirty="0">
              <a:effectLst/>
              <a:latin typeface="Century Gothic" panose="020B0502020202020204" pitchFamily="34" charset="0"/>
              <a:ea typeface="Calibri" panose="020F0502020204030204" pitchFamily="34" charset="0"/>
              <a:cs typeface="Times New Roman" panose="02020603050405020304" pitchFamily="18" charset="0"/>
            </a:rPr>
            <a:t>(</a:t>
          </a:r>
          <a:r>
            <a:rPr lang="en-IE" sz="1600" kern="1200" dirty="0" err="1">
              <a:effectLst/>
              <a:latin typeface="Century Gothic" panose="020B0502020202020204" pitchFamily="34" charset="0"/>
              <a:ea typeface="Calibri" panose="020F0502020204030204" pitchFamily="34" charset="0"/>
              <a:cs typeface="Times New Roman" panose="02020603050405020304" pitchFamily="18" charset="0"/>
            </a:rPr>
            <a:t>Molton</a:t>
          </a:r>
          <a:r>
            <a:rPr lang="en-IE" sz="1600" kern="1200" dirty="0">
              <a:effectLst/>
              <a:latin typeface="Century Gothic" panose="020B0502020202020204" pitchFamily="34" charset="0"/>
              <a:ea typeface="Calibri" panose="020F0502020204030204" pitchFamily="34" charset="0"/>
              <a:cs typeface="Times New Roman" panose="02020603050405020304" pitchFamily="18" charset="0"/>
            </a:rPr>
            <a:t> and Ordway, 2019; Carter Anand et al, 2012)</a:t>
          </a:r>
          <a:endParaRPr lang="en-IE" sz="1600" b="1" kern="1200" dirty="0"/>
        </a:p>
      </dsp:txBody>
      <dsp:txXfrm rot="-5400000">
        <a:off x="1276542" y="1787793"/>
        <a:ext cx="9491838" cy="1489784"/>
      </dsp:txXfrm>
    </dsp:sp>
    <dsp:sp modelId="{C51CF4AE-822D-4DE4-8AD8-168DE9668D2B}">
      <dsp:nvSpPr>
        <dsp:cNvPr id="0" name=""/>
        <dsp:cNvSpPr/>
      </dsp:nvSpPr>
      <dsp:spPr>
        <a:xfrm rot="5400000">
          <a:off x="-273544" y="3856305"/>
          <a:ext cx="1823631" cy="1276542"/>
        </a:xfrm>
        <a:prstGeom prst="chevron">
          <a:avLst/>
        </a:prstGeom>
        <a:solidFill>
          <a:schemeClr val="accent2">
            <a:lumMod val="60000"/>
            <a:lumOff val="4000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IE" sz="1600" b="1" kern="1200" dirty="0"/>
            <a:t>Challenge to Connect</a:t>
          </a:r>
        </a:p>
      </dsp:txBody>
      <dsp:txXfrm rot="-5400000">
        <a:off x="1" y="4221031"/>
        <a:ext cx="1276542" cy="547089"/>
      </dsp:txXfrm>
    </dsp:sp>
    <dsp:sp modelId="{96BBB274-8247-468D-BD85-E6046E6D70D4}">
      <dsp:nvSpPr>
        <dsp:cNvPr id="0" name=""/>
        <dsp:cNvSpPr/>
      </dsp:nvSpPr>
      <dsp:spPr>
        <a:xfrm rot="5400000">
          <a:off x="5470078" y="-610774"/>
          <a:ext cx="1185360" cy="9572432"/>
        </a:xfrm>
        <a:prstGeom prst="round2Same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IE" sz="2000" b="1" kern="1200" dirty="0"/>
            <a:t>AWD: </a:t>
          </a:r>
          <a:r>
            <a:rPr lang="en-IE" sz="2000" b="1" kern="1200" dirty="0">
              <a:solidFill>
                <a:schemeClr val="accent1">
                  <a:lumMod val="60000"/>
                  <a:lumOff val="40000"/>
                </a:schemeClr>
              </a:solidFill>
            </a:rPr>
            <a:t>challenges separate sectors to connect more </a:t>
          </a:r>
          <a:r>
            <a:rPr lang="en-IE" sz="2000" b="0" kern="1200" dirty="0"/>
            <a:t>(public policies; ageing and disability activism; theorising/academia)</a:t>
          </a:r>
        </a:p>
      </dsp:txBody>
      <dsp:txXfrm rot="-5400000">
        <a:off x="1276543" y="3640626"/>
        <a:ext cx="9514567" cy="106963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FE56CC-12B0-469D-8FE6-967391F33FA1}">
      <dsp:nvSpPr>
        <dsp:cNvPr id="0" name=""/>
        <dsp:cNvSpPr/>
      </dsp:nvSpPr>
      <dsp:spPr>
        <a:xfrm>
          <a:off x="-1597318" y="-271022"/>
          <a:ext cx="2086364" cy="2086364"/>
        </a:xfrm>
        <a:prstGeom prst="blockArc">
          <a:avLst>
            <a:gd name="adj1" fmla="val 18900000"/>
            <a:gd name="adj2" fmla="val 2700000"/>
            <a:gd name="adj3" fmla="val 1035"/>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FEAA1E-94D2-45D8-8132-3B3AB18851F5}">
      <dsp:nvSpPr>
        <dsp:cNvPr id="0" name=""/>
        <dsp:cNvSpPr/>
      </dsp:nvSpPr>
      <dsp:spPr>
        <a:xfrm>
          <a:off x="477190" y="223516"/>
          <a:ext cx="11401706" cy="10972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12902" tIns="81280" rIns="81280" bIns="81280" numCol="1" spcCol="1270" anchor="ctr" anchorCtr="0">
          <a:noAutofit/>
        </a:bodyPr>
        <a:lstStyle/>
        <a:p>
          <a:pPr marL="0" lvl="0" indent="0" algn="l" defTabSz="1422400">
            <a:lnSpc>
              <a:spcPct val="90000"/>
            </a:lnSpc>
            <a:spcBef>
              <a:spcPct val="0"/>
            </a:spcBef>
            <a:spcAft>
              <a:spcPct val="35000"/>
            </a:spcAft>
            <a:buNone/>
          </a:pPr>
          <a:r>
            <a:rPr lang="en-IE" sz="3200" b="1" kern="1200" dirty="0">
              <a:solidFill>
                <a:schemeClr val="accent1">
                  <a:lumMod val="40000"/>
                  <a:lumOff val="60000"/>
                </a:schemeClr>
              </a:solidFill>
            </a:rPr>
            <a:t>Background: </a:t>
          </a:r>
          <a:r>
            <a:rPr lang="en-IE" sz="3200" b="1" kern="1200" dirty="0">
              <a:solidFill>
                <a:schemeClr val="tx1"/>
              </a:solidFill>
            </a:rPr>
            <a:t>Disadvantage among older Disabled People</a:t>
          </a:r>
          <a:endParaRPr lang="en-IE" sz="3200" b="1" kern="1200" dirty="0"/>
        </a:p>
      </dsp:txBody>
      <dsp:txXfrm>
        <a:off x="477190" y="223516"/>
        <a:ext cx="11401706" cy="1097285"/>
      </dsp:txXfrm>
    </dsp:sp>
    <dsp:sp modelId="{8639CCA3-B79C-484E-9716-60B3DE103361}">
      <dsp:nvSpPr>
        <dsp:cNvPr id="0" name=""/>
        <dsp:cNvSpPr/>
      </dsp:nvSpPr>
      <dsp:spPr>
        <a:xfrm>
          <a:off x="0" y="294969"/>
          <a:ext cx="954380" cy="954380"/>
        </a:xfrm>
        <a:prstGeom prst="ellipse">
          <a:avLst/>
        </a:prstGeom>
        <a:solidFill>
          <a:schemeClr val="accent1">
            <a:lumMod val="40000"/>
            <a:lumOff val="6000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FE56CC-12B0-469D-8FE6-967391F33FA1}">
      <dsp:nvSpPr>
        <dsp:cNvPr id="0" name=""/>
        <dsp:cNvSpPr/>
      </dsp:nvSpPr>
      <dsp:spPr>
        <a:xfrm>
          <a:off x="-1597318" y="-271022"/>
          <a:ext cx="2086364" cy="2086364"/>
        </a:xfrm>
        <a:prstGeom prst="blockArc">
          <a:avLst>
            <a:gd name="adj1" fmla="val 18900000"/>
            <a:gd name="adj2" fmla="val 2700000"/>
            <a:gd name="adj3" fmla="val 1035"/>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FEAA1E-94D2-45D8-8132-3B3AB18851F5}">
      <dsp:nvSpPr>
        <dsp:cNvPr id="0" name=""/>
        <dsp:cNvSpPr/>
      </dsp:nvSpPr>
      <dsp:spPr>
        <a:xfrm>
          <a:off x="477190" y="223516"/>
          <a:ext cx="11401706" cy="10972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12902" tIns="81280" rIns="81280" bIns="81280" numCol="1" spcCol="1270" anchor="ctr" anchorCtr="0">
          <a:noAutofit/>
        </a:bodyPr>
        <a:lstStyle/>
        <a:p>
          <a:pPr marL="0" lvl="0" indent="0" algn="l" defTabSz="1422400">
            <a:lnSpc>
              <a:spcPct val="90000"/>
            </a:lnSpc>
            <a:spcBef>
              <a:spcPct val="0"/>
            </a:spcBef>
            <a:spcAft>
              <a:spcPct val="35000"/>
            </a:spcAft>
            <a:buNone/>
          </a:pPr>
          <a:r>
            <a:rPr lang="en-IE" sz="3200" b="1" kern="1200" dirty="0">
              <a:solidFill>
                <a:schemeClr val="accent1">
                  <a:lumMod val="40000"/>
                  <a:lumOff val="60000"/>
                </a:schemeClr>
              </a:solidFill>
            </a:rPr>
            <a:t>What is Disability: </a:t>
          </a:r>
          <a:r>
            <a:rPr lang="en-IE" sz="3200" b="1" kern="1200" dirty="0"/>
            <a:t>Conceptualisation/Models/</a:t>
          </a:r>
        </a:p>
        <a:p>
          <a:pPr marL="0" lvl="0" indent="0" algn="l" defTabSz="1422400">
            <a:lnSpc>
              <a:spcPct val="90000"/>
            </a:lnSpc>
            <a:spcBef>
              <a:spcPct val="0"/>
            </a:spcBef>
            <a:spcAft>
              <a:spcPct val="35000"/>
            </a:spcAft>
            <a:buNone/>
          </a:pPr>
          <a:r>
            <a:rPr lang="en-IE" sz="3200" b="1" kern="1200" dirty="0"/>
            <a:t>Older Age</a:t>
          </a:r>
        </a:p>
      </dsp:txBody>
      <dsp:txXfrm>
        <a:off x="477190" y="223516"/>
        <a:ext cx="11401706" cy="1097285"/>
      </dsp:txXfrm>
    </dsp:sp>
    <dsp:sp modelId="{8639CCA3-B79C-484E-9716-60B3DE103361}">
      <dsp:nvSpPr>
        <dsp:cNvPr id="0" name=""/>
        <dsp:cNvSpPr/>
      </dsp:nvSpPr>
      <dsp:spPr>
        <a:xfrm>
          <a:off x="0" y="294969"/>
          <a:ext cx="954380" cy="954380"/>
        </a:xfrm>
        <a:prstGeom prst="ellipse">
          <a:avLst/>
        </a:prstGeom>
        <a:solidFill>
          <a:schemeClr val="accent1">
            <a:lumMod val="40000"/>
            <a:lumOff val="6000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31A2D5-A507-4DC2-ADB2-6C0DCFC40F98}">
      <dsp:nvSpPr>
        <dsp:cNvPr id="0" name=""/>
        <dsp:cNvSpPr/>
      </dsp:nvSpPr>
      <dsp:spPr>
        <a:xfrm>
          <a:off x="0" y="0"/>
          <a:ext cx="5100637" cy="5227957"/>
        </a:xfrm>
        <a:prstGeom prst="roundRect">
          <a:avLst>
            <a:gd name="adj" fmla="val 10000"/>
          </a:avLst>
        </a:prstGeom>
        <a:solidFill>
          <a:schemeClr val="bg2"/>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endParaRPr lang="en-IE" sz="6500" kern="1200" dirty="0"/>
        </a:p>
      </dsp:txBody>
      <dsp:txXfrm>
        <a:off x="0" y="2091182"/>
        <a:ext cx="5100637" cy="2091182"/>
      </dsp:txXfrm>
    </dsp:sp>
    <dsp:sp modelId="{2DE479C9-E102-404B-A6DD-98F41DCE1ACB}">
      <dsp:nvSpPr>
        <dsp:cNvPr id="0" name=""/>
        <dsp:cNvSpPr/>
      </dsp:nvSpPr>
      <dsp:spPr>
        <a:xfrm>
          <a:off x="0" y="0"/>
          <a:ext cx="1033403" cy="911000"/>
        </a:xfrm>
        <a:prstGeom prst="ellipse">
          <a:avLst/>
        </a:prstGeom>
        <a:blipFill>
          <a:blip xmlns:r="http://schemas.openxmlformats.org/officeDocument/2006/relationships" r:embed="rId1"/>
          <a:srcRect/>
          <a:stretch>
            <a:fillRect t="-2000" b="-2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836008-FB4D-4CEB-A9FA-F1C7365C9029}">
      <dsp:nvSpPr>
        <dsp:cNvPr id="0" name=""/>
        <dsp:cNvSpPr/>
      </dsp:nvSpPr>
      <dsp:spPr>
        <a:xfrm>
          <a:off x="5262562" y="0"/>
          <a:ext cx="5100637" cy="5227957"/>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endParaRPr lang="en-IE" sz="6500" kern="1200" dirty="0"/>
        </a:p>
      </dsp:txBody>
      <dsp:txXfrm>
        <a:off x="5262562" y="2091182"/>
        <a:ext cx="5100637" cy="2091182"/>
      </dsp:txXfrm>
    </dsp:sp>
    <dsp:sp modelId="{60DC912C-0B1F-40D5-9C71-283C6D82498C}">
      <dsp:nvSpPr>
        <dsp:cNvPr id="0" name=""/>
        <dsp:cNvSpPr/>
      </dsp:nvSpPr>
      <dsp:spPr>
        <a:xfrm>
          <a:off x="9320847" y="19054"/>
          <a:ext cx="1042352" cy="820264"/>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14000" b="-14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7CBEC6-52A2-4E78-BC80-3862DC0CF334}">
      <dsp:nvSpPr>
        <dsp:cNvPr id="0" name=""/>
        <dsp:cNvSpPr/>
      </dsp:nvSpPr>
      <dsp:spPr>
        <a:xfrm>
          <a:off x="4690210" y="4416698"/>
          <a:ext cx="1096998" cy="784193"/>
        </a:xfrm>
        <a:prstGeom prst="leftRightArrow">
          <a:avLst/>
        </a:prstGeom>
        <a:solidFill>
          <a:schemeClr val="accent2">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FE56CC-12B0-469D-8FE6-967391F33FA1}">
      <dsp:nvSpPr>
        <dsp:cNvPr id="0" name=""/>
        <dsp:cNvSpPr/>
      </dsp:nvSpPr>
      <dsp:spPr>
        <a:xfrm>
          <a:off x="-1597318" y="-271022"/>
          <a:ext cx="2086364" cy="2086364"/>
        </a:xfrm>
        <a:prstGeom prst="blockArc">
          <a:avLst>
            <a:gd name="adj1" fmla="val 18900000"/>
            <a:gd name="adj2" fmla="val 2700000"/>
            <a:gd name="adj3" fmla="val 1035"/>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FEAA1E-94D2-45D8-8132-3B3AB18851F5}">
      <dsp:nvSpPr>
        <dsp:cNvPr id="0" name=""/>
        <dsp:cNvSpPr/>
      </dsp:nvSpPr>
      <dsp:spPr>
        <a:xfrm>
          <a:off x="477190" y="223516"/>
          <a:ext cx="11401706" cy="10972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12902" tIns="81280" rIns="81280" bIns="81280" numCol="1" spcCol="1270" anchor="ctr" anchorCtr="0">
          <a:noAutofit/>
        </a:bodyPr>
        <a:lstStyle/>
        <a:p>
          <a:pPr marL="0" lvl="0" indent="0" algn="l" defTabSz="1422400">
            <a:lnSpc>
              <a:spcPct val="90000"/>
            </a:lnSpc>
            <a:spcBef>
              <a:spcPct val="0"/>
            </a:spcBef>
            <a:spcAft>
              <a:spcPct val="35000"/>
            </a:spcAft>
            <a:buNone/>
          </a:pPr>
          <a:r>
            <a:rPr lang="en-IE" sz="3200" b="1" kern="1200" dirty="0">
              <a:solidFill>
                <a:schemeClr val="accent1">
                  <a:lumMod val="40000"/>
                  <a:lumOff val="60000"/>
                </a:schemeClr>
              </a:solidFill>
            </a:rPr>
            <a:t>What is Disability: </a:t>
          </a:r>
          <a:r>
            <a:rPr lang="en-IE" sz="3200" b="1" kern="1200" dirty="0">
              <a:solidFill>
                <a:schemeClr val="tx1"/>
              </a:solidFill>
            </a:rPr>
            <a:t>UNCRPD</a:t>
          </a:r>
        </a:p>
      </dsp:txBody>
      <dsp:txXfrm>
        <a:off x="477190" y="223516"/>
        <a:ext cx="11401706" cy="1097285"/>
      </dsp:txXfrm>
    </dsp:sp>
    <dsp:sp modelId="{8639CCA3-B79C-484E-9716-60B3DE103361}">
      <dsp:nvSpPr>
        <dsp:cNvPr id="0" name=""/>
        <dsp:cNvSpPr/>
      </dsp:nvSpPr>
      <dsp:spPr>
        <a:xfrm>
          <a:off x="0" y="294969"/>
          <a:ext cx="954380" cy="954380"/>
        </a:xfrm>
        <a:prstGeom prst="ellipse">
          <a:avLst/>
        </a:prstGeom>
        <a:solidFill>
          <a:schemeClr val="accent1">
            <a:lumMod val="40000"/>
            <a:lumOff val="6000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FE56CC-12B0-469D-8FE6-967391F33FA1}">
      <dsp:nvSpPr>
        <dsp:cNvPr id="0" name=""/>
        <dsp:cNvSpPr/>
      </dsp:nvSpPr>
      <dsp:spPr>
        <a:xfrm>
          <a:off x="-1597318" y="-271022"/>
          <a:ext cx="2086364" cy="2086364"/>
        </a:xfrm>
        <a:prstGeom prst="blockArc">
          <a:avLst>
            <a:gd name="adj1" fmla="val 18900000"/>
            <a:gd name="adj2" fmla="val 2700000"/>
            <a:gd name="adj3" fmla="val 1035"/>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FEAA1E-94D2-45D8-8132-3B3AB18851F5}">
      <dsp:nvSpPr>
        <dsp:cNvPr id="0" name=""/>
        <dsp:cNvSpPr/>
      </dsp:nvSpPr>
      <dsp:spPr>
        <a:xfrm>
          <a:off x="477190" y="192465"/>
          <a:ext cx="11401706" cy="10972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12902" tIns="81280" rIns="81280" bIns="81280" numCol="1" spcCol="1270" anchor="ctr" anchorCtr="0">
          <a:noAutofit/>
        </a:bodyPr>
        <a:lstStyle/>
        <a:p>
          <a:pPr marL="0" lvl="0" indent="0" algn="l" defTabSz="1422400">
            <a:lnSpc>
              <a:spcPct val="90000"/>
            </a:lnSpc>
            <a:spcBef>
              <a:spcPct val="0"/>
            </a:spcBef>
            <a:spcAft>
              <a:spcPct val="35000"/>
            </a:spcAft>
            <a:buNone/>
          </a:pPr>
          <a:endParaRPr lang="en-US" sz="3200" b="1" kern="1200" dirty="0">
            <a:solidFill>
              <a:srgbClr val="92D050"/>
            </a:solidFill>
          </a:endParaRPr>
        </a:p>
        <a:p>
          <a:pPr marL="0" lvl="0" indent="0" algn="l" defTabSz="1422400">
            <a:lnSpc>
              <a:spcPct val="90000"/>
            </a:lnSpc>
            <a:spcBef>
              <a:spcPct val="0"/>
            </a:spcBef>
            <a:spcAft>
              <a:spcPct val="35000"/>
            </a:spcAft>
            <a:buNone/>
          </a:pPr>
          <a:r>
            <a:rPr lang="en-US" sz="3200" b="1" kern="1200" dirty="0">
              <a:solidFill>
                <a:schemeClr val="accent1">
                  <a:lumMod val="40000"/>
                  <a:lumOff val="60000"/>
                </a:schemeClr>
              </a:solidFill>
            </a:rPr>
            <a:t>What is Disability: </a:t>
          </a:r>
          <a:r>
            <a:rPr lang="en-US" sz="3200" b="1" kern="1200" dirty="0">
              <a:solidFill>
                <a:srgbClr val="92D050"/>
              </a:solidFill>
            </a:rPr>
            <a:t>UN CRPD – not applied in </a:t>
          </a:r>
        </a:p>
        <a:p>
          <a:pPr marL="0" lvl="0" indent="0" algn="l" defTabSz="1422400">
            <a:lnSpc>
              <a:spcPct val="90000"/>
            </a:lnSpc>
            <a:spcBef>
              <a:spcPct val="0"/>
            </a:spcBef>
            <a:spcAft>
              <a:spcPct val="35000"/>
            </a:spcAft>
            <a:buNone/>
          </a:pPr>
          <a:r>
            <a:rPr lang="en-US" sz="3200" b="1" kern="1200" dirty="0">
              <a:solidFill>
                <a:srgbClr val="92D050"/>
              </a:solidFill>
            </a:rPr>
            <a:t>older age</a:t>
          </a:r>
          <a:endParaRPr lang="en-IE" sz="3200" b="1" kern="1200" dirty="0">
            <a:solidFill>
              <a:srgbClr val="92D050"/>
            </a:solidFill>
          </a:endParaRPr>
        </a:p>
        <a:p>
          <a:pPr marL="0" lvl="0" indent="0" algn="l" defTabSz="1422400">
            <a:lnSpc>
              <a:spcPct val="90000"/>
            </a:lnSpc>
            <a:spcBef>
              <a:spcPct val="0"/>
            </a:spcBef>
            <a:spcAft>
              <a:spcPct val="35000"/>
            </a:spcAft>
            <a:buNone/>
          </a:pPr>
          <a:endParaRPr lang="en-IE" sz="3200" b="1" kern="1200" dirty="0"/>
        </a:p>
      </dsp:txBody>
      <dsp:txXfrm>
        <a:off x="477190" y="192465"/>
        <a:ext cx="11401706" cy="1097285"/>
      </dsp:txXfrm>
    </dsp:sp>
    <dsp:sp modelId="{8639CCA3-B79C-484E-9716-60B3DE103361}">
      <dsp:nvSpPr>
        <dsp:cNvPr id="0" name=""/>
        <dsp:cNvSpPr/>
      </dsp:nvSpPr>
      <dsp:spPr>
        <a:xfrm>
          <a:off x="0" y="294969"/>
          <a:ext cx="954380" cy="954380"/>
        </a:xfrm>
        <a:prstGeom prst="ellipse">
          <a:avLst/>
        </a:prstGeom>
        <a:solidFill>
          <a:schemeClr val="accent1">
            <a:lumMod val="40000"/>
            <a:lumOff val="6000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FE56CC-12B0-469D-8FE6-967391F33FA1}">
      <dsp:nvSpPr>
        <dsp:cNvPr id="0" name=""/>
        <dsp:cNvSpPr/>
      </dsp:nvSpPr>
      <dsp:spPr>
        <a:xfrm>
          <a:off x="-4741690" y="-791784"/>
          <a:ext cx="6155568" cy="6155568"/>
        </a:xfrm>
        <a:prstGeom prst="blockArc">
          <a:avLst>
            <a:gd name="adj1" fmla="val 18900000"/>
            <a:gd name="adj2" fmla="val 2700000"/>
            <a:gd name="adj3" fmla="val 351"/>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3640639-B557-4DC2-936B-6BFAEE78F17E}">
      <dsp:nvSpPr>
        <dsp:cNvPr id="0" name=""/>
        <dsp:cNvSpPr/>
      </dsp:nvSpPr>
      <dsp:spPr>
        <a:xfrm>
          <a:off x="1379111" y="1182711"/>
          <a:ext cx="9697324" cy="2206577"/>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14513" tIns="81280" rIns="81280" bIns="81280" numCol="1" spcCol="1270" anchor="ctr" anchorCtr="0">
          <a:noAutofit/>
        </a:bodyPr>
        <a:lstStyle/>
        <a:p>
          <a:pPr marL="0" lvl="0" indent="0" algn="l" defTabSz="1422400">
            <a:lnSpc>
              <a:spcPct val="90000"/>
            </a:lnSpc>
            <a:spcBef>
              <a:spcPct val="0"/>
            </a:spcBef>
            <a:spcAft>
              <a:spcPct val="35000"/>
            </a:spcAft>
            <a:buNone/>
          </a:pPr>
          <a:r>
            <a:rPr lang="en-IE" sz="3200" b="1" kern="1200" dirty="0">
              <a:solidFill>
                <a:schemeClr val="accent2">
                  <a:lumMod val="60000"/>
                  <a:lumOff val="40000"/>
                </a:schemeClr>
              </a:solidFill>
            </a:rPr>
            <a:t>Some Empirical Findings and Topics for Discussion</a:t>
          </a:r>
        </a:p>
      </dsp:txBody>
      <dsp:txXfrm>
        <a:off x="1379111" y="1182711"/>
        <a:ext cx="9697324" cy="2206577"/>
      </dsp:txXfrm>
    </dsp:sp>
    <dsp:sp modelId="{A45F3BBA-4BEE-42F8-A52B-BF70EFB8E7F1}">
      <dsp:nvSpPr>
        <dsp:cNvPr id="0" name=""/>
        <dsp:cNvSpPr/>
      </dsp:nvSpPr>
      <dsp:spPr>
        <a:xfrm>
          <a:off x="0" y="906888"/>
          <a:ext cx="2758222" cy="2758222"/>
        </a:xfrm>
        <a:prstGeom prst="ellipse">
          <a:avLst/>
        </a:prstGeom>
        <a:solidFill>
          <a:schemeClr val="accent2">
            <a:lumMod val="60000"/>
            <a:lumOff val="4000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31A2D5-A507-4DC2-ADB2-6C0DCFC40F98}">
      <dsp:nvSpPr>
        <dsp:cNvPr id="0" name=""/>
        <dsp:cNvSpPr/>
      </dsp:nvSpPr>
      <dsp:spPr>
        <a:xfrm>
          <a:off x="0" y="0"/>
          <a:ext cx="3862110" cy="6517758"/>
        </a:xfrm>
        <a:prstGeom prst="roundRect">
          <a:avLst>
            <a:gd name="adj" fmla="val 10000"/>
          </a:avLst>
        </a:prstGeom>
        <a:solidFill>
          <a:schemeClr val="bg2"/>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IE" sz="2800" b="1" kern="1200" dirty="0">
              <a:solidFill>
                <a:schemeClr val="tx2"/>
              </a:solidFill>
            </a:rPr>
            <a:t>Ageing with Disability (AwD) </a:t>
          </a:r>
          <a:r>
            <a:rPr lang="en-IE" sz="2800" b="1" kern="1200" dirty="0"/>
            <a:t>people who have lived with lifelong or early/adult-onset, now ageing</a:t>
          </a:r>
        </a:p>
      </dsp:txBody>
      <dsp:txXfrm>
        <a:off x="0" y="2607103"/>
        <a:ext cx="3862110" cy="2607103"/>
      </dsp:txXfrm>
    </dsp:sp>
    <dsp:sp modelId="{2DE479C9-E102-404B-A6DD-98F41DCE1ACB}">
      <dsp:nvSpPr>
        <dsp:cNvPr id="0" name=""/>
        <dsp:cNvSpPr/>
      </dsp:nvSpPr>
      <dsp:spPr>
        <a:xfrm>
          <a:off x="831205" y="61705"/>
          <a:ext cx="2170413" cy="2170413"/>
        </a:xfrm>
        <a:prstGeom prst="ellipse">
          <a:avLst/>
        </a:prstGeom>
        <a:blipFill rotWithShape="1">
          <a:blip xmlns:r="http://schemas.openxmlformats.org/officeDocument/2006/relationships" r:embed="rId1"/>
          <a:srcRect/>
          <a:stretch>
            <a:fillRect l="-8000" r="-8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836008-FB4D-4CEB-A9FA-F1C7365C9029}">
      <dsp:nvSpPr>
        <dsp:cNvPr id="0" name=""/>
        <dsp:cNvSpPr/>
      </dsp:nvSpPr>
      <dsp:spPr>
        <a:xfrm>
          <a:off x="3984705" y="0"/>
          <a:ext cx="3862110" cy="6517758"/>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endParaRPr lang="en-IE" sz="2800" b="1" kern="1200" dirty="0">
            <a:solidFill>
              <a:schemeClr val="accent2">
                <a:lumMod val="60000"/>
                <a:lumOff val="40000"/>
              </a:schemeClr>
            </a:solidFill>
          </a:endParaRPr>
        </a:p>
        <a:p>
          <a:pPr marL="0" lvl="0" indent="0" algn="ctr" defTabSz="1244600">
            <a:lnSpc>
              <a:spcPct val="90000"/>
            </a:lnSpc>
            <a:spcBef>
              <a:spcPct val="0"/>
            </a:spcBef>
            <a:spcAft>
              <a:spcPct val="35000"/>
            </a:spcAft>
            <a:buNone/>
          </a:pPr>
          <a:r>
            <a:rPr lang="en-IE" sz="2800" b="1" kern="1200" dirty="0">
              <a:solidFill>
                <a:schemeClr val="accent2">
                  <a:lumMod val="60000"/>
                  <a:lumOff val="40000"/>
                </a:schemeClr>
              </a:solidFill>
            </a:rPr>
            <a:t>Disability with Ageing (DwA) –</a:t>
          </a:r>
        </a:p>
        <a:p>
          <a:pPr marL="0" lvl="0" indent="0" algn="ctr" defTabSz="1244600">
            <a:lnSpc>
              <a:spcPct val="90000"/>
            </a:lnSpc>
            <a:spcBef>
              <a:spcPct val="0"/>
            </a:spcBef>
            <a:spcAft>
              <a:spcPct val="35000"/>
            </a:spcAft>
            <a:buNone/>
          </a:pPr>
          <a:r>
            <a:rPr lang="en-IE" sz="2400" b="1" kern="1200" dirty="0"/>
            <a:t>or ageing </a:t>
          </a:r>
          <a:r>
            <a:rPr lang="en-IE" sz="2400" b="1" i="1" kern="1200" dirty="0"/>
            <a:t>into</a:t>
          </a:r>
          <a:r>
            <a:rPr lang="en-IE" sz="2400" b="1" kern="1200" dirty="0"/>
            <a:t> disability– </a:t>
          </a:r>
          <a:r>
            <a:rPr lang="en-US" sz="2800" b="1" kern="1200" dirty="0"/>
            <a:t>people who experience disability as they age (after mid-life)</a:t>
          </a:r>
          <a:endParaRPr lang="en-IE" sz="2800" b="1" kern="1200" dirty="0"/>
        </a:p>
        <a:p>
          <a:pPr marL="0" lvl="0" indent="0" algn="ctr" defTabSz="1244600">
            <a:lnSpc>
              <a:spcPct val="90000"/>
            </a:lnSpc>
            <a:spcBef>
              <a:spcPct val="0"/>
            </a:spcBef>
            <a:spcAft>
              <a:spcPct val="35000"/>
            </a:spcAft>
            <a:buNone/>
          </a:pPr>
          <a:endParaRPr lang="en-IE" sz="2100" kern="1200" dirty="0"/>
        </a:p>
      </dsp:txBody>
      <dsp:txXfrm>
        <a:off x="3984705" y="2607103"/>
        <a:ext cx="3862110" cy="2607103"/>
      </dsp:txXfrm>
    </dsp:sp>
    <dsp:sp modelId="{60DC912C-0B1F-40D5-9C71-283C6D82498C}">
      <dsp:nvSpPr>
        <dsp:cNvPr id="0" name=""/>
        <dsp:cNvSpPr/>
      </dsp:nvSpPr>
      <dsp:spPr>
        <a:xfrm>
          <a:off x="4895128" y="38655"/>
          <a:ext cx="2170413" cy="2170413"/>
        </a:xfrm>
        <a:prstGeom prst="ellipse">
          <a:avLst/>
        </a:prstGeom>
        <a:blipFill rotWithShape="1">
          <a:blip xmlns:r="http://schemas.openxmlformats.org/officeDocument/2006/relationships" r:embed="rId2"/>
          <a:srcRect/>
          <a:stretch>
            <a:fillRect t="-29000" b="-29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7CBEC6-52A2-4E78-BC80-3862DC0CF334}">
      <dsp:nvSpPr>
        <dsp:cNvPr id="0" name=""/>
        <dsp:cNvSpPr/>
      </dsp:nvSpPr>
      <dsp:spPr>
        <a:xfrm>
          <a:off x="544053" y="5174487"/>
          <a:ext cx="6758720" cy="1343270"/>
        </a:xfrm>
        <a:prstGeom prst="leftRightArrow">
          <a:avLst/>
        </a:prstGeom>
        <a:solidFill>
          <a:schemeClr val="accent2">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FE56CC-12B0-469D-8FE6-967391F33FA1}">
      <dsp:nvSpPr>
        <dsp:cNvPr id="0" name=""/>
        <dsp:cNvSpPr/>
      </dsp:nvSpPr>
      <dsp:spPr>
        <a:xfrm>
          <a:off x="-1387521" y="-236072"/>
          <a:ext cx="1813265" cy="1813265"/>
        </a:xfrm>
        <a:prstGeom prst="blockArc">
          <a:avLst>
            <a:gd name="adj1" fmla="val 18900000"/>
            <a:gd name="adj2" fmla="val 2700000"/>
            <a:gd name="adj3" fmla="val 1191"/>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FEAA1E-94D2-45D8-8132-3B3AB18851F5}">
      <dsp:nvSpPr>
        <dsp:cNvPr id="0" name=""/>
        <dsp:cNvSpPr/>
      </dsp:nvSpPr>
      <dsp:spPr>
        <a:xfrm>
          <a:off x="414884" y="0"/>
          <a:ext cx="11095299" cy="1341119"/>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2257" tIns="81280" rIns="81280" bIns="81280" numCol="1" spcCol="1270" anchor="ctr" anchorCtr="0">
          <a:noAutofit/>
        </a:bodyPr>
        <a:lstStyle/>
        <a:p>
          <a:pPr marL="0" lvl="0" indent="0" algn="l" defTabSz="1422400">
            <a:lnSpc>
              <a:spcPct val="90000"/>
            </a:lnSpc>
            <a:spcBef>
              <a:spcPct val="0"/>
            </a:spcBef>
            <a:spcAft>
              <a:spcPct val="35000"/>
            </a:spcAft>
            <a:buNone/>
          </a:pPr>
          <a:endParaRPr lang="en-IE" sz="3200" b="1" kern="1200" dirty="0">
            <a:solidFill>
              <a:schemeClr val="accent1">
                <a:lumMod val="40000"/>
                <a:lumOff val="60000"/>
              </a:schemeClr>
            </a:solidFill>
          </a:endParaRPr>
        </a:p>
        <a:p>
          <a:pPr marL="0" lvl="0" indent="0" algn="l" defTabSz="1422400">
            <a:lnSpc>
              <a:spcPct val="90000"/>
            </a:lnSpc>
            <a:spcBef>
              <a:spcPct val="0"/>
            </a:spcBef>
            <a:spcAft>
              <a:spcPct val="35000"/>
            </a:spcAft>
            <a:buNone/>
          </a:pPr>
          <a:r>
            <a:rPr lang="en-IE" sz="3200" b="1" kern="1200" dirty="0">
              <a:solidFill>
                <a:srgbClr val="FF00FF"/>
              </a:solidFill>
            </a:rPr>
            <a:t>Empirical Findings: </a:t>
          </a:r>
        </a:p>
        <a:p>
          <a:pPr marL="0" lvl="0" indent="0" algn="l" defTabSz="1422400">
            <a:lnSpc>
              <a:spcPct val="90000"/>
            </a:lnSpc>
            <a:spcBef>
              <a:spcPct val="0"/>
            </a:spcBef>
            <a:spcAft>
              <a:spcPct val="35000"/>
            </a:spcAft>
            <a:buNone/>
          </a:pPr>
          <a:r>
            <a:rPr lang="en-IE" sz="3200" b="1" kern="1200" dirty="0"/>
            <a:t>Disablement Processes and Responses to them</a:t>
          </a:r>
          <a:endParaRPr lang="en-IE" sz="3200" b="1" kern="1200" dirty="0">
            <a:solidFill>
              <a:schemeClr val="accent2">
                <a:lumMod val="60000"/>
                <a:lumOff val="40000"/>
              </a:schemeClr>
            </a:solidFill>
          </a:endParaRPr>
        </a:p>
        <a:p>
          <a:pPr marL="0" lvl="0" indent="0" algn="l" defTabSz="1422400">
            <a:lnSpc>
              <a:spcPct val="90000"/>
            </a:lnSpc>
            <a:spcBef>
              <a:spcPct val="0"/>
            </a:spcBef>
            <a:spcAft>
              <a:spcPct val="35000"/>
            </a:spcAft>
            <a:buNone/>
          </a:pPr>
          <a:endParaRPr lang="en-IE" sz="3200" b="1" kern="1200" dirty="0"/>
        </a:p>
      </dsp:txBody>
      <dsp:txXfrm>
        <a:off x="414884" y="0"/>
        <a:ext cx="11095299" cy="1341119"/>
      </dsp:txXfrm>
    </dsp:sp>
    <dsp:sp modelId="{8639CCA3-B79C-484E-9716-60B3DE103361}">
      <dsp:nvSpPr>
        <dsp:cNvPr id="0" name=""/>
        <dsp:cNvSpPr/>
      </dsp:nvSpPr>
      <dsp:spPr>
        <a:xfrm>
          <a:off x="0" y="255675"/>
          <a:ext cx="829769" cy="829769"/>
        </a:xfrm>
        <a:prstGeom prst="ellipse">
          <a:avLst/>
        </a:prstGeom>
        <a:solidFill>
          <a:schemeClr val="accent2">
            <a:lumMod val="60000"/>
            <a:lumOff val="4000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FE56CC-12B0-469D-8FE6-967391F33FA1}">
      <dsp:nvSpPr>
        <dsp:cNvPr id="0" name=""/>
        <dsp:cNvSpPr/>
      </dsp:nvSpPr>
      <dsp:spPr>
        <a:xfrm>
          <a:off x="-1387521" y="-236072"/>
          <a:ext cx="1813265" cy="1813265"/>
        </a:xfrm>
        <a:prstGeom prst="blockArc">
          <a:avLst>
            <a:gd name="adj1" fmla="val 18900000"/>
            <a:gd name="adj2" fmla="val 2700000"/>
            <a:gd name="adj3" fmla="val 1191"/>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FEAA1E-94D2-45D8-8132-3B3AB18851F5}">
      <dsp:nvSpPr>
        <dsp:cNvPr id="0" name=""/>
        <dsp:cNvSpPr/>
      </dsp:nvSpPr>
      <dsp:spPr>
        <a:xfrm>
          <a:off x="414884" y="0"/>
          <a:ext cx="11095299" cy="1341119"/>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2257" tIns="81280" rIns="81280" bIns="81280" numCol="1" spcCol="1270" anchor="ctr" anchorCtr="0">
          <a:noAutofit/>
        </a:bodyPr>
        <a:lstStyle/>
        <a:p>
          <a:pPr marL="0" lvl="0" indent="0" algn="l" defTabSz="1422400">
            <a:lnSpc>
              <a:spcPct val="90000"/>
            </a:lnSpc>
            <a:spcBef>
              <a:spcPct val="0"/>
            </a:spcBef>
            <a:spcAft>
              <a:spcPct val="35000"/>
            </a:spcAft>
            <a:buNone/>
          </a:pPr>
          <a:endParaRPr lang="en-IE" sz="3200" b="1" kern="1200" dirty="0"/>
        </a:p>
        <a:p>
          <a:pPr marL="0" lvl="0" indent="0" algn="l" defTabSz="1422400">
            <a:lnSpc>
              <a:spcPct val="90000"/>
            </a:lnSpc>
            <a:spcBef>
              <a:spcPct val="0"/>
            </a:spcBef>
            <a:spcAft>
              <a:spcPct val="35000"/>
            </a:spcAft>
            <a:buNone/>
          </a:pPr>
          <a:r>
            <a:rPr lang="en-IE" sz="3200" b="1" kern="1200" dirty="0">
              <a:solidFill>
                <a:schemeClr val="accent2">
                  <a:lumMod val="60000"/>
                  <a:lumOff val="40000"/>
                </a:schemeClr>
              </a:solidFill>
            </a:rPr>
            <a:t>Empirical Findings: </a:t>
          </a:r>
          <a:r>
            <a:rPr lang="en-IE" sz="3200" b="1" kern="1200" dirty="0"/>
            <a:t>Disabling or Enabling Contexts</a:t>
          </a:r>
        </a:p>
        <a:p>
          <a:pPr marL="0" lvl="0" indent="0" algn="l" defTabSz="1422400">
            <a:lnSpc>
              <a:spcPct val="90000"/>
            </a:lnSpc>
            <a:spcBef>
              <a:spcPct val="0"/>
            </a:spcBef>
            <a:spcAft>
              <a:spcPct val="35000"/>
            </a:spcAft>
            <a:buNone/>
          </a:pPr>
          <a:r>
            <a:rPr lang="en-IE" sz="3200" b="1" kern="1200" dirty="0"/>
            <a:t> </a:t>
          </a:r>
        </a:p>
      </dsp:txBody>
      <dsp:txXfrm>
        <a:off x="414884" y="0"/>
        <a:ext cx="11095299" cy="1341119"/>
      </dsp:txXfrm>
    </dsp:sp>
    <dsp:sp modelId="{8639CCA3-B79C-484E-9716-60B3DE103361}">
      <dsp:nvSpPr>
        <dsp:cNvPr id="0" name=""/>
        <dsp:cNvSpPr/>
      </dsp:nvSpPr>
      <dsp:spPr>
        <a:xfrm>
          <a:off x="0" y="255675"/>
          <a:ext cx="829769" cy="829769"/>
        </a:xfrm>
        <a:prstGeom prst="ellipse">
          <a:avLst/>
        </a:prstGeom>
        <a:solidFill>
          <a:schemeClr val="accent2">
            <a:lumMod val="60000"/>
            <a:lumOff val="4000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FE56CC-12B0-469D-8FE6-967391F33FA1}">
      <dsp:nvSpPr>
        <dsp:cNvPr id="0" name=""/>
        <dsp:cNvSpPr/>
      </dsp:nvSpPr>
      <dsp:spPr>
        <a:xfrm>
          <a:off x="-1387521" y="-236072"/>
          <a:ext cx="1813265" cy="1813265"/>
        </a:xfrm>
        <a:prstGeom prst="blockArc">
          <a:avLst>
            <a:gd name="adj1" fmla="val 18900000"/>
            <a:gd name="adj2" fmla="val 2700000"/>
            <a:gd name="adj3" fmla="val 1191"/>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FEAA1E-94D2-45D8-8132-3B3AB18851F5}">
      <dsp:nvSpPr>
        <dsp:cNvPr id="0" name=""/>
        <dsp:cNvSpPr/>
      </dsp:nvSpPr>
      <dsp:spPr>
        <a:xfrm>
          <a:off x="414884" y="0"/>
          <a:ext cx="11095299" cy="1341119"/>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2257" tIns="81280" rIns="81280" bIns="81280" numCol="1" spcCol="1270" anchor="ctr" anchorCtr="0">
          <a:noAutofit/>
        </a:bodyPr>
        <a:lstStyle/>
        <a:p>
          <a:pPr marL="0" lvl="0" indent="0" algn="l" defTabSz="1422400">
            <a:lnSpc>
              <a:spcPct val="90000"/>
            </a:lnSpc>
            <a:spcBef>
              <a:spcPct val="0"/>
            </a:spcBef>
            <a:spcAft>
              <a:spcPct val="35000"/>
            </a:spcAft>
            <a:buNone/>
          </a:pPr>
          <a:endParaRPr lang="en-IE" sz="3200" b="1" kern="1200" dirty="0"/>
        </a:p>
        <a:p>
          <a:pPr marL="0" lvl="0" indent="0" algn="l" defTabSz="1422400">
            <a:lnSpc>
              <a:spcPct val="90000"/>
            </a:lnSpc>
            <a:spcBef>
              <a:spcPct val="0"/>
            </a:spcBef>
            <a:spcAft>
              <a:spcPct val="35000"/>
            </a:spcAft>
            <a:buNone/>
          </a:pPr>
          <a:r>
            <a:rPr lang="en-IE" sz="3200" b="1" kern="1200" dirty="0">
              <a:solidFill>
                <a:schemeClr val="accent2">
                  <a:lumMod val="60000"/>
                  <a:lumOff val="40000"/>
                </a:schemeClr>
              </a:solidFill>
            </a:rPr>
            <a:t>Empirical Findings: </a:t>
          </a:r>
          <a:r>
            <a:rPr lang="en-IE" sz="3200" b="1" kern="1200" dirty="0"/>
            <a:t>Disabling or Enabling Contexts</a:t>
          </a:r>
        </a:p>
        <a:p>
          <a:pPr marL="0" lvl="0" indent="0" algn="l" defTabSz="1422400">
            <a:lnSpc>
              <a:spcPct val="90000"/>
            </a:lnSpc>
            <a:spcBef>
              <a:spcPct val="0"/>
            </a:spcBef>
            <a:spcAft>
              <a:spcPct val="35000"/>
            </a:spcAft>
            <a:buNone/>
          </a:pPr>
          <a:r>
            <a:rPr lang="en-IE" sz="3200" b="1" kern="1200" dirty="0"/>
            <a:t> </a:t>
          </a:r>
        </a:p>
      </dsp:txBody>
      <dsp:txXfrm>
        <a:off x="414884" y="0"/>
        <a:ext cx="11095299" cy="1341119"/>
      </dsp:txXfrm>
    </dsp:sp>
    <dsp:sp modelId="{8639CCA3-B79C-484E-9716-60B3DE103361}">
      <dsp:nvSpPr>
        <dsp:cNvPr id="0" name=""/>
        <dsp:cNvSpPr/>
      </dsp:nvSpPr>
      <dsp:spPr>
        <a:xfrm>
          <a:off x="0" y="255675"/>
          <a:ext cx="829769" cy="829769"/>
        </a:xfrm>
        <a:prstGeom prst="ellipse">
          <a:avLst/>
        </a:prstGeom>
        <a:solidFill>
          <a:schemeClr val="accent2">
            <a:lumMod val="60000"/>
            <a:lumOff val="4000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FE56CC-12B0-469D-8FE6-967391F33FA1}">
      <dsp:nvSpPr>
        <dsp:cNvPr id="0" name=""/>
        <dsp:cNvSpPr/>
      </dsp:nvSpPr>
      <dsp:spPr>
        <a:xfrm>
          <a:off x="-1387521" y="-236072"/>
          <a:ext cx="1813265" cy="1813265"/>
        </a:xfrm>
        <a:prstGeom prst="blockArc">
          <a:avLst>
            <a:gd name="adj1" fmla="val 18900000"/>
            <a:gd name="adj2" fmla="val 2700000"/>
            <a:gd name="adj3" fmla="val 1191"/>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FEAA1E-94D2-45D8-8132-3B3AB18851F5}">
      <dsp:nvSpPr>
        <dsp:cNvPr id="0" name=""/>
        <dsp:cNvSpPr/>
      </dsp:nvSpPr>
      <dsp:spPr>
        <a:xfrm>
          <a:off x="414884" y="0"/>
          <a:ext cx="11095299" cy="1341119"/>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2257" tIns="81280" rIns="81280" bIns="81280" numCol="1" spcCol="1270" anchor="ctr" anchorCtr="0">
          <a:noAutofit/>
        </a:bodyPr>
        <a:lstStyle/>
        <a:p>
          <a:pPr marL="0" lvl="0" indent="0" algn="l" defTabSz="1422400">
            <a:lnSpc>
              <a:spcPct val="90000"/>
            </a:lnSpc>
            <a:spcBef>
              <a:spcPct val="0"/>
            </a:spcBef>
            <a:spcAft>
              <a:spcPct val="35000"/>
            </a:spcAft>
            <a:buNone/>
          </a:pPr>
          <a:endParaRPr lang="en-IE" sz="3200" b="1" kern="1200" dirty="0"/>
        </a:p>
        <a:p>
          <a:pPr marL="0" lvl="0" indent="0" algn="l" defTabSz="1422400">
            <a:lnSpc>
              <a:spcPct val="90000"/>
            </a:lnSpc>
            <a:spcBef>
              <a:spcPct val="0"/>
            </a:spcBef>
            <a:spcAft>
              <a:spcPct val="35000"/>
            </a:spcAft>
            <a:buNone/>
          </a:pPr>
          <a:r>
            <a:rPr lang="en-IE" sz="3200" b="1" kern="1200" dirty="0">
              <a:solidFill>
                <a:schemeClr val="accent2">
                  <a:lumMod val="60000"/>
                  <a:lumOff val="40000"/>
                </a:schemeClr>
              </a:solidFill>
            </a:rPr>
            <a:t>Empirical Findings: </a:t>
          </a:r>
          <a:r>
            <a:rPr lang="en-IE" sz="3200" b="1" kern="1200" dirty="0"/>
            <a:t>Disabling or Enabling Contexts</a:t>
          </a:r>
        </a:p>
        <a:p>
          <a:pPr marL="0" lvl="0" indent="0" algn="l" defTabSz="1422400">
            <a:lnSpc>
              <a:spcPct val="90000"/>
            </a:lnSpc>
            <a:spcBef>
              <a:spcPct val="0"/>
            </a:spcBef>
            <a:spcAft>
              <a:spcPct val="35000"/>
            </a:spcAft>
            <a:buNone/>
          </a:pPr>
          <a:r>
            <a:rPr lang="en-IE" sz="3200" b="1" kern="1200" dirty="0"/>
            <a:t> </a:t>
          </a:r>
        </a:p>
      </dsp:txBody>
      <dsp:txXfrm>
        <a:off x="414884" y="0"/>
        <a:ext cx="11095299" cy="1341119"/>
      </dsp:txXfrm>
    </dsp:sp>
    <dsp:sp modelId="{8639CCA3-B79C-484E-9716-60B3DE103361}">
      <dsp:nvSpPr>
        <dsp:cNvPr id="0" name=""/>
        <dsp:cNvSpPr/>
      </dsp:nvSpPr>
      <dsp:spPr>
        <a:xfrm>
          <a:off x="0" y="255675"/>
          <a:ext cx="829769" cy="829769"/>
        </a:xfrm>
        <a:prstGeom prst="ellipse">
          <a:avLst/>
        </a:prstGeom>
        <a:solidFill>
          <a:schemeClr val="accent2">
            <a:lumMod val="60000"/>
            <a:lumOff val="4000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FE56CC-12B0-469D-8FE6-967391F33FA1}">
      <dsp:nvSpPr>
        <dsp:cNvPr id="0" name=""/>
        <dsp:cNvSpPr/>
      </dsp:nvSpPr>
      <dsp:spPr>
        <a:xfrm>
          <a:off x="-1387521" y="-236072"/>
          <a:ext cx="1813265" cy="1813265"/>
        </a:xfrm>
        <a:prstGeom prst="blockArc">
          <a:avLst>
            <a:gd name="adj1" fmla="val 18900000"/>
            <a:gd name="adj2" fmla="val 2700000"/>
            <a:gd name="adj3" fmla="val 1191"/>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FEAA1E-94D2-45D8-8132-3B3AB18851F5}">
      <dsp:nvSpPr>
        <dsp:cNvPr id="0" name=""/>
        <dsp:cNvSpPr/>
      </dsp:nvSpPr>
      <dsp:spPr>
        <a:xfrm>
          <a:off x="414884" y="0"/>
          <a:ext cx="11095299" cy="1341119"/>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2257" tIns="81280" rIns="81280" bIns="81280" numCol="1" spcCol="1270" anchor="ctr" anchorCtr="0">
          <a:noAutofit/>
        </a:bodyPr>
        <a:lstStyle/>
        <a:p>
          <a:pPr marL="0" lvl="0" indent="0" algn="l" defTabSz="1422400">
            <a:lnSpc>
              <a:spcPct val="90000"/>
            </a:lnSpc>
            <a:spcBef>
              <a:spcPct val="0"/>
            </a:spcBef>
            <a:spcAft>
              <a:spcPct val="35000"/>
            </a:spcAft>
            <a:buNone/>
          </a:pPr>
          <a:endParaRPr lang="en-IE" sz="3200" b="1" kern="1200" dirty="0"/>
        </a:p>
        <a:p>
          <a:pPr marL="0" lvl="0" indent="0" algn="l" defTabSz="1422400">
            <a:lnSpc>
              <a:spcPct val="90000"/>
            </a:lnSpc>
            <a:spcBef>
              <a:spcPct val="0"/>
            </a:spcBef>
            <a:spcAft>
              <a:spcPct val="35000"/>
            </a:spcAft>
            <a:buNone/>
          </a:pPr>
          <a:r>
            <a:rPr lang="en-IE" sz="3200" b="1" kern="1200" dirty="0">
              <a:solidFill>
                <a:schemeClr val="accent2">
                  <a:lumMod val="60000"/>
                  <a:lumOff val="40000"/>
                </a:schemeClr>
              </a:solidFill>
            </a:rPr>
            <a:t>Empirical Findings: </a:t>
          </a:r>
          <a:r>
            <a:rPr lang="en-IE" sz="3200" b="1" kern="1200" dirty="0"/>
            <a:t>Disabling or Enabling Contexts</a:t>
          </a:r>
        </a:p>
        <a:p>
          <a:pPr marL="0" lvl="0" indent="0" algn="l" defTabSz="1422400">
            <a:lnSpc>
              <a:spcPct val="90000"/>
            </a:lnSpc>
            <a:spcBef>
              <a:spcPct val="0"/>
            </a:spcBef>
            <a:spcAft>
              <a:spcPct val="35000"/>
            </a:spcAft>
            <a:buNone/>
          </a:pPr>
          <a:r>
            <a:rPr lang="en-IE" sz="3200" b="1" kern="1200" dirty="0"/>
            <a:t> </a:t>
          </a:r>
        </a:p>
      </dsp:txBody>
      <dsp:txXfrm>
        <a:off x="414884" y="0"/>
        <a:ext cx="11095299" cy="1341119"/>
      </dsp:txXfrm>
    </dsp:sp>
    <dsp:sp modelId="{8639CCA3-B79C-484E-9716-60B3DE103361}">
      <dsp:nvSpPr>
        <dsp:cNvPr id="0" name=""/>
        <dsp:cNvSpPr/>
      </dsp:nvSpPr>
      <dsp:spPr>
        <a:xfrm>
          <a:off x="0" y="255675"/>
          <a:ext cx="829769" cy="829769"/>
        </a:xfrm>
        <a:prstGeom prst="ellipse">
          <a:avLst/>
        </a:prstGeom>
        <a:solidFill>
          <a:schemeClr val="accent2">
            <a:lumMod val="60000"/>
            <a:lumOff val="4000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FE56CC-12B0-469D-8FE6-967391F33FA1}">
      <dsp:nvSpPr>
        <dsp:cNvPr id="0" name=""/>
        <dsp:cNvSpPr/>
      </dsp:nvSpPr>
      <dsp:spPr>
        <a:xfrm>
          <a:off x="-1387521" y="-236072"/>
          <a:ext cx="1813265" cy="1813265"/>
        </a:xfrm>
        <a:prstGeom prst="blockArc">
          <a:avLst>
            <a:gd name="adj1" fmla="val 18900000"/>
            <a:gd name="adj2" fmla="val 2700000"/>
            <a:gd name="adj3" fmla="val 1191"/>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FEAA1E-94D2-45D8-8132-3B3AB18851F5}">
      <dsp:nvSpPr>
        <dsp:cNvPr id="0" name=""/>
        <dsp:cNvSpPr/>
      </dsp:nvSpPr>
      <dsp:spPr>
        <a:xfrm>
          <a:off x="414884" y="0"/>
          <a:ext cx="11095299" cy="1341119"/>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2257" tIns="81280" rIns="81280" bIns="81280" numCol="1" spcCol="1270" anchor="ctr" anchorCtr="0">
          <a:noAutofit/>
        </a:bodyPr>
        <a:lstStyle/>
        <a:p>
          <a:pPr marL="0" lvl="0" indent="0" algn="l" defTabSz="1422400">
            <a:lnSpc>
              <a:spcPct val="90000"/>
            </a:lnSpc>
            <a:spcBef>
              <a:spcPct val="0"/>
            </a:spcBef>
            <a:spcAft>
              <a:spcPct val="35000"/>
            </a:spcAft>
            <a:buNone/>
          </a:pPr>
          <a:endParaRPr lang="en-IE" sz="3200" b="1" kern="1200" dirty="0"/>
        </a:p>
        <a:p>
          <a:pPr marL="0" lvl="0" indent="0" algn="l" defTabSz="1422400">
            <a:lnSpc>
              <a:spcPct val="90000"/>
            </a:lnSpc>
            <a:spcBef>
              <a:spcPct val="0"/>
            </a:spcBef>
            <a:spcAft>
              <a:spcPct val="35000"/>
            </a:spcAft>
            <a:buNone/>
          </a:pPr>
          <a:r>
            <a:rPr lang="en-IE" sz="3200" b="1" kern="1200" dirty="0">
              <a:solidFill>
                <a:schemeClr val="accent2">
                  <a:lumMod val="60000"/>
                  <a:lumOff val="40000"/>
                </a:schemeClr>
              </a:solidFill>
            </a:rPr>
            <a:t>Empirical Findings: </a:t>
          </a:r>
          <a:r>
            <a:rPr lang="en-IE" sz="3200" b="1" kern="1200" dirty="0"/>
            <a:t>Disabling or Enabling Contexts</a:t>
          </a:r>
        </a:p>
        <a:p>
          <a:pPr marL="0" lvl="0" indent="0" algn="l" defTabSz="1422400">
            <a:lnSpc>
              <a:spcPct val="90000"/>
            </a:lnSpc>
            <a:spcBef>
              <a:spcPct val="0"/>
            </a:spcBef>
            <a:spcAft>
              <a:spcPct val="35000"/>
            </a:spcAft>
            <a:buNone/>
          </a:pPr>
          <a:r>
            <a:rPr lang="en-IE" sz="3200" b="1" kern="1200" dirty="0"/>
            <a:t> </a:t>
          </a:r>
        </a:p>
      </dsp:txBody>
      <dsp:txXfrm>
        <a:off x="414884" y="0"/>
        <a:ext cx="11095299" cy="1341119"/>
      </dsp:txXfrm>
    </dsp:sp>
    <dsp:sp modelId="{8639CCA3-B79C-484E-9716-60B3DE103361}">
      <dsp:nvSpPr>
        <dsp:cNvPr id="0" name=""/>
        <dsp:cNvSpPr/>
      </dsp:nvSpPr>
      <dsp:spPr>
        <a:xfrm>
          <a:off x="0" y="255675"/>
          <a:ext cx="829769" cy="829769"/>
        </a:xfrm>
        <a:prstGeom prst="ellipse">
          <a:avLst/>
        </a:prstGeom>
        <a:solidFill>
          <a:schemeClr val="accent2">
            <a:lumMod val="60000"/>
            <a:lumOff val="4000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FE56CC-12B0-469D-8FE6-967391F33FA1}">
      <dsp:nvSpPr>
        <dsp:cNvPr id="0" name=""/>
        <dsp:cNvSpPr/>
      </dsp:nvSpPr>
      <dsp:spPr>
        <a:xfrm>
          <a:off x="-1387521" y="-236072"/>
          <a:ext cx="1813265" cy="1813265"/>
        </a:xfrm>
        <a:prstGeom prst="blockArc">
          <a:avLst>
            <a:gd name="adj1" fmla="val 18900000"/>
            <a:gd name="adj2" fmla="val 2700000"/>
            <a:gd name="adj3" fmla="val 1191"/>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FEAA1E-94D2-45D8-8132-3B3AB18851F5}">
      <dsp:nvSpPr>
        <dsp:cNvPr id="0" name=""/>
        <dsp:cNvSpPr/>
      </dsp:nvSpPr>
      <dsp:spPr>
        <a:xfrm>
          <a:off x="414884" y="0"/>
          <a:ext cx="11095299" cy="1341119"/>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2257" tIns="81280" rIns="81280" bIns="81280" numCol="1" spcCol="1270" anchor="ctr" anchorCtr="0">
          <a:noAutofit/>
        </a:bodyPr>
        <a:lstStyle/>
        <a:p>
          <a:pPr marL="0" lvl="0" indent="0" algn="l" defTabSz="1422400">
            <a:lnSpc>
              <a:spcPct val="90000"/>
            </a:lnSpc>
            <a:spcBef>
              <a:spcPct val="0"/>
            </a:spcBef>
            <a:spcAft>
              <a:spcPct val="35000"/>
            </a:spcAft>
            <a:buNone/>
          </a:pPr>
          <a:endParaRPr lang="en-IE" sz="3200" b="1" kern="1200" dirty="0"/>
        </a:p>
        <a:p>
          <a:pPr marL="0" lvl="0" indent="0" algn="l" defTabSz="1422400">
            <a:lnSpc>
              <a:spcPct val="90000"/>
            </a:lnSpc>
            <a:spcBef>
              <a:spcPct val="0"/>
            </a:spcBef>
            <a:spcAft>
              <a:spcPct val="35000"/>
            </a:spcAft>
            <a:buNone/>
          </a:pPr>
          <a:r>
            <a:rPr lang="en-IE" sz="3200" b="1" kern="1200" dirty="0">
              <a:solidFill>
                <a:schemeClr val="accent2">
                  <a:lumMod val="60000"/>
                  <a:lumOff val="40000"/>
                </a:schemeClr>
              </a:solidFill>
            </a:rPr>
            <a:t>Empirical Findings: </a:t>
          </a:r>
          <a:r>
            <a:rPr lang="en-IE" sz="3200" b="1" kern="1200" dirty="0"/>
            <a:t>Disabling or Enabling Contexts</a:t>
          </a:r>
        </a:p>
        <a:p>
          <a:pPr marL="0" lvl="0" indent="0" algn="l" defTabSz="1422400">
            <a:lnSpc>
              <a:spcPct val="90000"/>
            </a:lnSpc>
            <a:spcBef>
              <a:spcPct val="0"/>
            </a:spcBef>
            <a:spcAft>
              <a:spcPct val="35000"/>
            </a:spcAft>
            <a:buNone/>
          </a:pPr>
          <a:r>
            <a:rPr lang="en-IE" sz="3200" b="1" kern="1200" dirty="0"/>
            <a:t> </a:t>
          </a:r>
        </a:p>
      </dsp:txBody>
      <dsp:txXfrm>
        <a:off x="414884" y="0"/>
        <a:ext cx="11095299" cy="1341119"/>
      </dsp:txXfrm>
    </dsp:sp>
    <dsp:sp modelId="{8639CCA3-B79C-484E-9716-60B3DE103361}">
      <dsp:nvSpPr>
        <dsp:cNvPr id="0" name=""/>
        <dsp:cNvSpPr/>
      </dsp:nvSpPr>
      <dsp:spPr>
        <a:xfrm>
          <a:off x="0" y="255675"/>
          <a:ext cx="829769" cy="829769"/>
        </a:xfrm>
        <a:prstGeom prst="ellipse">
          <a:avLst/>
        </a:prstGeom>
        <a:solidFill>
          <a:schemeClr val="accent2">
            <a:lumMod val="60000"/>
            <a:lumOff val="4000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FE56CC-12B0-469D-8FE6-967391F33FA1}">
      <dsp:nvSpPr>
        <dsp:cNvPr id="0" name=""/>
        <dsp:cNvSpPr/>
      </dsp:nvSpPr>
      <dsp:spPr>
        <a:xfrm>
          <a:off x="-1387521" y="-236072"/>
          <a:ext cx="1813265" cy="1813265"/>
        </a:xfrm>
        <a:prstGeom prst="blockArc">
          <a:avLst>
            <a:gd name="adj1" fmla="val 18900000"/>
            <a:gd name="adj2" fmla="val 2700000"/>
            <a:gd name="adj3" fmla="val 1191"/>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FEAA1E-94D2-45D8-8132-3B3AB18851F5}">
      <dsp:nvSpPr>
        <dsp:cNvPr id="0" name=""/>
        <dsp:cNvSpPr/>
      </dsp:nvSpPr>
      <dsp:spPr>
        <a:xfrm>
          <a:off x="414884" y="0"/>
          <a:ext cx="11095299" cy="1341119"/>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2257" tIns="81280" rIns="81280" bIns="81280" numCol="1" spcCol="1270" anchor="ctr" anchorCtr="0">
          <a:noAutofit/>
        </a:bodyPr>
        <a:lstStyle/>
        <a:p>
          <a:pPr marL="0" lvl="0" indent="0" algn="l" defTabSz="1422400">
            <a:lnSpc>
              <a:spcPct val="90000"/>
            </a:lnSpc>
            <a:spcBef>
              <a:spcPct val="0"/>
            </a:spcBef>
            <a:spcAft>
              <a:spcPct val="35000"/>
            </a:spcAft>
            <a:buNone/>
          </a:pPr>
          <a:endParaRPr lang="en-IE" sz="3200" b="1" kern="1200" dirty="0"/>
        </a:p>
        <a:p>
          <a:pPr marL="0" lvl="0" indent="0" algn="l" defTabSz="1422400">
            <a:lnSpc>
              <a:spcPct val="90000"/>
            </a:lnSpc>
            <a:spcBef>
              <a:spcPct val="0"/>
            </a:spcBef>
            <a:spcAft>
              <a:spcPct val="35000"/>
            </a:spcAft>
            <a:buNone/>
          </a:pPr>
          <a:r>
            <a:rPr lang="en-IE" sz="3200" b="1" kern="1200" dirty="0">
              <a:solidFill>
                <a:schemeClr val="tx1"/>
              </a:solidFill>
            </a:rPr>
            <a:t>Comparable Experiences?</a:t>
          </a:r>
        </a:p>
        <a:p>
          <a:pPr marL="0" lvl="0" indent="0" algn="l" defTabSz="1422400">
            <a:lnSpc>
              <a:spcPct val="90000"/>
            </a:lnSpc>
            <a:spcBef>
              <a:spcPct val="0"/>
            </a:spcBef>
            <a:spcAft>
              <a:spcPct val="35000"/>
            </a:spcAft>
            <a:buNone/>
          </a:pPr>
          <a:endParaRPr lang="en-IE" sz="3200" b="1" kern="1200" dirty="0"/>
        </a:p>
      </dsp:txBody>
      <dsp:txXfrm>
        <a:off x="414884" y="0"/>
        <a:ext cx="11095299" cy="1341119"/>
      </dsp:txXfrm>
    </dsp:sp>
    <dsp:sp modelId="{8639CCA3-B79C-484E-9716-60B3DE103361}">
      <dsp:nvSpPr>
        <dsp:cNvPr id="0" name=""/>
        <dsp:cNvSpPr/>
      </dsp:nvSpPr>
      <dsp:spPr>
        <a:xfrm>
          <a:off x="0" y="255675"/>
          <a:ext cx="829769" cy="829769"/>
        </a:xfrm>
        <a:prstGeom prst="ellipse">
          <a:avLst/>
        </a:prstGeom>
        <a:solidFill>
          <a:schemeClr val="accent2">
            <a:lumMod val="60000"/>
            <a:lumOff val="4000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FE56CC-12B0-469D-8FE6-967391F33FA1}">
      <dsp:nvSpPr>
        <dsp:cNvPr id="0" name=""/>
        <dsp:cNvSpPr/>
      </dsp:nvSpPr>
      <dsp:spPr>
        <a:xfrm>
          <a:off x="-1387521" y="-236072"/>
          <a:ext cx="1813265" cy="1813265"/>
        </a:xfrm>
        <a:prstGeom prst="blockArc">
          <a:avLst>
            <a:gd name="adj1" fmla="val 18900000"/>
            <a:gd name="adj2" fmla="val 2700000"/>
            <a:gd name="adj3" fmla="val 1191"/>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FEAA1E-94D2-45D8-8132-3B3AB18851F5}">
      <dsp:nvSpPr>
        <dsp:cNvPr id="0" name=""/>
        <dsp:cNvSpPr/>
      </dsp:nvSpPr>
      <dsp:spPr>
        <a:xfrm>
          <a:off x="414884" y="0"/>
          <a:ext cx="11095299" cy="1341119"/>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2257" tIns="81280" rIns="81280" bIns="81280" numCol="1" spcCol="1270" anchor="ctr" anchorCtr="0">
          <a:noAutofit/>
        </a:bodyPr>
        <a:lstStyle/>
        <a:p>
          <a:pPr marL="0" lvl="0" indent="0" algn="l" defTabSz="1422400">
            <a:lnSpc>
              <a:spcPct val="90000"/>
            </a:lnSpc>
            <a:spcBef>
              <a:spcPct val="0"/>
            </a:spcBef>
            <a:spcAft>
              <a:spcPct val="35000"/>
            </a:spcAft>
            <a:buNone/>
          </a:pPr>
          <a:endParaRPr lang="en-IE" sz="3200" b="1" kern="1200" dirty="0"/>
        </a:p>
        <a:p>
          <a:pPr marL="0" lvl="0" indent="0" algn="l" defTabSz="1422400">
            <a:lnSpc>
              <a:spcPct val="90000"/>
            </a:lnSpc>
            <a:spcBef>
              <a:spcPct val="0"/>
            </a:spcBef>
            <a:spcAft>
              <a:spcPct val="35000"/>
            </a:spcAft>
            <a:buNone/>
          </a:pPr>
          <a:r>
            <a:rPr lang="en-IE" sz="3200" b="1" kern="1200" dirty="0">
              <a:solidFill>
                <a:schemeClr val="accent2">
                  <a:lumMod val="60000"/>
                  <a:lumOff val="40000"/>
                </a:schemeClr>
              </a:solidFill>
            </a:rPr>
            <a:t>Some Conclusions/ Future Directions </a:t>
          </a:r>
          <a:endParaRPr lang="en-IE" sz="3200" b="1" kern="1200" dirty="0"/>
        </a:p>
      </dsp:txBody>
      <dsp:txXfrm>
        <a:off x="414884" y="0"/>
        <a:ext cx="11095299" cy="1341119"/>
      </dsp:txXfrm>
    </dsp:sp>
    <dsp:sp modelId="{8639CCA3-B79C-484E-9716-60B3DE103361}">
      <dsp:nvSpPr>
        <dsp:cNvPr id="0" name=""/>
        <dsp:cNvSpPr/>
      </dsp:nvSpPr>
      <dsp:spPr>
        <a:xfrm>
          <a:off x="0" y="255675"/>
          <a:ext cx="829769" cy="829769"/>
        </a:xfrm>
        <a:prstGeom prst="ellipse">
          <a:avLst/>
        </a:prstGeom>
        <a:solidFill>
          <a:schemeClr val="accent2">
            <a:lumMod val="60000"/>
            <a:lumOff val="4000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FE56CC-12B0-469D-8FE6-967391F33FA1}">
      <dsp:nvSpPr>
        <dsp:cNvPr id="0" name=""/>
        <dsp:cNvSpPr/>
      </dsp:nvSpPr>
      <dsp:spPr>
        <a:xfrm>
          <a:off x="-1387521" y="-236072"/>
          <a:ext cx="1813265" cy="1813265"/>
        </a:xfrm>
        <a:prstGeom prst="blockArc">
          <a:avLst>
            <a:gd name="adj1" fmla="val 18900000"/>
            <a:gd name="adj2" fmla="val 2700000"/>
            <a:gd name="adj3" fmla="val 1191"/>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FEAA1E-94D2-45D8-8132-3B3AB18851F5}">
      <dsp:nvSpPr>
        <dsp:cNvPr id="0" name=""/>
        <dsp:cNvSpPr/>
      </dsp:nvSpPr>
      <dsp:spPr>
        <a:xfrm>
          <a:off x="414884" y="0"/>
          <a:ext cx="11095299" cy="1341119"/>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2257" tIns="81280" rIns="81280" bIns="81280" numCol="1" spcCol="1270" anchor="ctr" anchorCtr="0">
          <a:noAutofit/>
        </a:bodyPr>
        <a:lstStyle/>
        <a:p>
          <a:pPr marL="0" lvl="0" indent="0" algn="l" defTabSz="1422400">
            <a:lnSpc>
              <a:spcPct val="90000"/>
            </a:lnSpc>
            <a:spcBef>
              <a:spcPct val="0"/>
            </a:spcBef>
            <a:spcAft>
              <a:spcPct val="35000"/>
            </a:spcAft>
            <a:buNone/>
          </a:pPr>
          <a:endParaRPr lang="en-IE" sz="3200" b="1" kern="1200" dirty="0"/>
        </a:p>
        <a:p>
          <a:pPr marL="0" lvl="0" indent="0" algn="l" defTabSz="1422400">
            <a:lnSpc>
              <a:spcPct val="90000"/>
            </a:lnSpc>
            <a:spcBef>
              <a:spcPct val="0"/>
            </a:spcBef>
            <a:spcAft>
              <a:spcPct val="35000"/>
            </a:spcAft>
            <a:buNone/>
          </a:pPr>
          <a:r>
            <a:rPr lang="en-IE" sz="3200" b="1" kern="1200" dirty="0">
              <a:solidFill>
                <a:schemeClr val="accent2">
                  <a:lumMod val="60000"/>
                  <a:lumOff val="40000"/>
                </a:schemeClr>
              </a:solidFill>
            </a:rPr>
            <a:t>Some Conclusions/ Future Directions </a:t>
          </a:r>
          <a:endParaRPr lang="en-IE" sz="3200" b="1" kern="1200" dirty="0"/>
        </a:p>
      </dsp:txBody>
      <dsp:txXfrm>
        <a:off x="414884" y="0"/>
        <a:ext cx="11095299" cy="1341119"/>
      </dsp:txXfrm>
    </dsp:sp>
    <dsp:sp modelId="{8639CCA3-B79C-484E-9716-60B3DE103361}">
      <dsp:nvSpPr>
        <dsp:cNvPr id="0" name=""/>
        <dsp:cNvSpPr/>
      </dsp:nvSpPr>
      <dsp:spPr>
        <a:xfrm>
          <a:off x="0" y="255675"/>
          <a:ext cx="829769" cy="829769"/>
        </a:xfrm>
        <a:prstGeom prst="ellipse">
          <a:avLst/>
        </a:prstGeom>
        <a:solidFill>
          <a:schemeClr val="accent2">
            <a:lumMod val="60000"/>
            <a:lumOff val="4000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FE56CC-12B0-469D-8FE6-967391F33FA1}">
      <dsp:nvSpPr>
        <dsp:cNvPr id="0" name=""/>
        <dsp:cNvSpPr/>
      </dsp:nvSpPr>
      <dsp:spPr>
        <a:xfrm>
          <a:off x="-1387521" y="-236072"/>
          <a:ext cx="1813265" cy="1813265"/>
        </a:xfrm>
        <a:prstGeom prst="blockArc">
          <a:avLst>
            <a:gd name="adj1" fmla="val 18900000"/>
            <a:gd name="adj2" fmla="val 2700000"/>
            <a:gd name="adj3" fmla="val 1191"/>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FEAA1E-94D2-45D8-8132-3B3AB18851F5}">
      <dsp:nvSpPr>
        <dsp:cNvPr id="0" name=""/>
        <dsp:cNvSpPr/>
      </dsp:nvSpPr>
      <dsp:spPr>
        <a:xfrm>
          <a:off x="414884" y="0"/>
          <a:ext cx="11095299" cy="1341119"/>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2257" tIns="81280" rIns="81280" bIns="81280" numCol="1" spcCol="1270" anchor="ctr" anchorCtr="0">
          <a:noAutofit/>
        </a:bodyPr>
        <a:lstStyle/>
        <a:p>
          <a:pPr marL="0" lvl="0" indent="0" algn="l" defTabSz="1422400">
            <a:lnSpc>
              <a:spcPct val="90000"/>
            </a:lnSpc>
            <a:spcBef>
              <a:spcPct val="0"/>
            </a:spcBef>
            <a:spcAft>
              <a:spcPct val="35000"/>
            </a:spcAft>
            <a:buNone/>
          </a:pPr>
          <a:endParaRPr lang="en-IE" sz="3200" b="1" kern="1200" dirty="0"/>
        </a:p>
        <a:p>
          <a:pPr marL="0" lvl="0" indent="0" algn="l" defTabSz="1422400">
            <a:lnSpc>
              <a:spcPct val="90000"/>
            </a:lnSpc>
            <a:spcBef>
              <a:spcPct val="0"/>
            </a:spcBef>
            <a:spcAft>
              <a:spcPct val="35000"/>
            </a:spcAft>
            <a:buNone/>
          </a:pPr>
          <a:r>
            <a:rPr lang="en-IE" sz="3200" b="1" kern="1200" dirty="0">
              <a:solidFill>
                <a:schemeClr val="accent2">
                  <a:lumMod val="60000"/>
                  <a:lumOff val="40000"/>
                </a:schemeClr>
              </a:solidFill>
            </a:rPr>
            <a:t>Some Conclusions/ Future Directions </a:t>
          </a:r>
          <a:endParaRPr lang="en-IE" sz="3200" b="1" kern="1200" dirty="0"/>
        </a:p>
      </dsp:txBody>
      <dsp:txXfrm>
        <a:off x="414884" y="0"/>
        <a:ext cx="11095299" cy="1341119"/>
      </dsp:txXfrm>
    </dsp:sp>
    <dsp:sp modelId="{8639CCA3-B79C-484E-9716-60B3DE103361}">
      <dsp:nvSpPr>
        <dsp:cNvPr id="0" name=""/>
        <dsp:cNvSpPr/>
      </dsp:nvSpPr>
      <dsp:spPr>
        <a:xfrm>
          <a:off x="0" y="255675"/>
          <a:ext cx="829769" cy="829769"/>
        </a:xfrm>
        <a:prstGeom prst="ellipse">
          <a:avLst/>
        </a:prstGeom>
        <a:solidFill>
          <a:schemeClr val="accent2">
            <a:lumMod val="60000"/>
            <a:lumOff val="4000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92BEA0-FF2E-4441-878E-052DBC243F11}" type="datetimeFigureOut">
              <a:rPr lang="en-IE" smtClean="0"/>
              <a:t>27/04/2023</a:t>
            </a:fld>
            <a:endParaRPr lang="en-IE"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1DB436-B3AC-4E21-A162-2C106D44ADF3}" type="slidenum">
              <a:rPr lang="en-IE" smtClean="0"/>
              <a:t>‹#›</a:t>
            </a:fld>
            <a:endParaRPr lang="en-IE" dirty="0"/>
          </a:p>
        </p:txBody>
      </p:sp>
    </p:spTree>
    <p:extLst>
      <p:ext uri="{BB962C8B-B14F-4D97-AF65-F5344CB8AC3E}">
        <p14:creationId xmlns:p14="http://schemas.microsoft.com/office/powerpoint/2010/main" val="1834806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FAE389-A24B-40CA-A124-7CB9D29F6599}"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3172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FAE389-A24B-40CA-A124-7CB9D29F6599}"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8470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sz="20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FAE389-A24B-40CA-A124-7CB9D29F6599}"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9214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sz="20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FAE389-A24B-40CA-A124-7CB9D29F6599}"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0945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FAE389-A24B-40CA-A124-7CB9D29F6599}"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66823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sz="20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FAE389-A24B-40CA-A124-7CB9D29F6599}"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35608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sz="20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FAE389-A24B-40CA-A124-7CB9D29F6599}"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8537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2000" dirty="0"/>
              <a:t>ADLS: basic activities such as mobility and self-care</a:t>
            </a:r>
          </a:p>
          <a:p>
            <a:r>
              <a:rPr lang="en-IE" sz="2000" dirty="0"/>
              <a:t>IADLS: (preparing meals, shopping, taking medication) performed to live independently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FAE389-A24B-40CA-A124-7CB9D29F6599}"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5702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sz="20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FAE389-A24B-40CA-A124-7CB9D29F6599}"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73226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sz="20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FAE389-A24B-40CA-A124-7CB9D29F6599}"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04806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FAE389-A24B-40CA-A124-7CB9D29F6599}"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6724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sz="20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FAE389-A24B-40CA-A124-7CB9D29F6599}"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91960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FAE389-A24B-40CA-A124-7CB9D29F6599}"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37708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FAE389-A24B-40CA-A124-7CB9D29F6599}"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42007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FAE389-A24B-40CA-A124-7CB9D29F6599}"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26986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FAE389-A24B-40CA-A124-7CB9D29F6599}"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05932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FAE389-A24B-40CA-A124-7CB9D29F6599}"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53271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FAE389-A24B-40CA-A124-7CB9D29F6599}"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28923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FAE389-A24B-40CA-A124-7CB9D29F6599}"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41196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FAE389-A24B-40CA-A124-7CB9D29F6599}"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47236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FAE389-A24B-40CA-A124-7CB9D29F6599}"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94628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FAE389-A24B-40CA-A124-7CB9D29F6599}"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75949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FAE389-A24B-40CA-A124-7CB9D29F6599}"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2251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7ACB3E8-B415-47C8-A7FB-D6BAF278C0D1}" type="datetimeFigureOut">
              <a:rPr lang="en-IE" smtClean="0"/>
              <a:t>27/04/2023</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3D88027C-6AD7-4B94-96C6-CC7D78F96302}" type="slidenum">
              <a:rPr lang="en-IE" smtClean="0"/>
              <a:t>‹#›</a:t>
            </a:fld>
            <a:endParaRPr lang="en-IE"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54374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ACB3E8-B415-47C8-A7FB-D6BAF278C0D1}" type="datetimeFigureOut">
              <a:rPr lang="en-IE" smtClean="0"/>
              <a:t>27/04/2023</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3D88027C-6AD7-4B94-96C6-CC7D78F96302}" type="slidenum">
              <a:rPr lang="en-IE" smtClean="0"/>
              <a:t>‹#›</a:t>
            </a:fld>
            <a:endParaRPr lang="en-IE" dirty="0"/>
          </a:p>
        </p:txBody>
      </p:sp>
    </p:spTree>
    <p:extLst>
      <p:ext uri="{BB962C8B-B14F-4D97-AF65-F5344CB8AC3E}">
        <p14:creationId xmlns:p14="http://schemas.microsoft.com/office/powerpoint/2010/main" val="3331672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ACB3E8-B415-47C8-A7FB-D6BAF278C0D1}" type="datetimeFigureOut">
              <a:rPr lang="en-IE" smtClean="0"/>
              <a:t>27/04/2023</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3D88027C-6AD7-4B94-96C6-CC7D78F96302}" type="slidenum">
              <a:rPr lang="en-IE" smtClean="0"/>
              <a:t>‹#›</a:t>
            </a:fld>
            <a:endParaRPr lang="en-IE" dirty="0"/>
          </a:p>
        </p:txBody>
      </p:sp>
    </p:spTree>
    <p:extLst>
      <p:ext uri="{BB962C8B-B14F-4D97-AF65-F5344CB8AC3E}">
        <p14:creationId xmlns:p14="http://schemas.microsoft.com/office/powerpoint/2010/main" val="2525831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7ACB3E8-B415-47C8-A7FB-D6BAF278C0D1}" type="datetimeFigureOut">
              <a:rPr lang="en-IE" smtClean="0"/>
              <a:t>27/04/2023</a:t>
            </a:fld>
            <a:endParaRPr lang="en-IE" dirty="0"/>
          </a:p>
        </p:txBody>
      </p:sp>
      <p:sp>
        <p:nvSpPr>
          <p:cNvPr id="6" name="Footer Placeholder 5"/>
          <p:cNvSpPr>
            <a:spLocks noGrp="1"/>
          </p:cNvSpPr>
          <p:nvPr>
            <p:ph type="ftr" sz="quarter" idx="11"/>
          </p:nvPr>
        </p:nvSpPr>
        <p:spPr/>
        <p:txBody>
          <a:bodyPr/>
          <a:lstStyle/>
          <a:p>
            <a:endParaRPr lang="en-IE" dirty="0"/>
          </a:p>
        </p:txBody>
      </p:sp>
      <p:sp>
        <p:nvSpPr>
          <p:cNvPr id="7" name="Slide Number Placeholder 6"/>
          <p:cNvSpPr>
            <a:spLocks noGrp="1"/>
          </p:cNvSpPr>
          <p:nvPr>
            <p:ph type="sldNum" sz="quarter" idx="12"/>
          </p:nvPr>
        </p:nvSpPr>
        <p:spPr/>
        <p:txBody>
          <a:bodyPr/>
          <a:lstStyle/>
          <a:p>
            <a:fld id="{3D88027C-6AD7-4B94-96C6-CC7D78F96302}" type="slidenum">
              <a:rPr lang="en-IE" smtClean="0"/>
              <a:t>‹#›</a:t>
            </a:fld>
            <a:endParaRPr lang="en-IE" dirty="0"/>
          </a:p>
        </p:txBody>
      </p:sp>
    </p:spTree>
    <p:extLst>
      <p:ext uri="{BB962C8B-B14F-4D97-AF65-F5344CB8AC3E}">
        <p14:creationId xmlns:p14="http://schemas.microsoft.com/office/powerpoint/2010/main" val="1822876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7ACB3E8-B415-47C8-A7FB-D6BAF278C0D1}" type="datetimeFigureOut">
              <a:rPr lang="en-IE" smtClean="0"/>
              <a:t>27/04/2023</a:t>
            </a:fld>
            <a:endParaRPr lang="en-IE" dirty="0"/>
          </a:p>
        </p:txBody>
      </p:sp>
      <p:sp>
        <p:nvSpPr>
          <p:cNvPr id="8" name="Footer Placeholder 7"/>
          <p:cNvSpPr>
            <a:spLocks noGrp="1"/>
          </p:cNvSpPr>
          <p:nvPr>
            <p:ph type="ftr" sz="quarter" idx="11"/>
          </p:nvPr>
        </p:nvSpPr>
        <p:spPr/>
        <p:txBody>
          <a:bodyPr/>
          <a:lstStyle/>
          <a:p>
            <a:endParaRPr lang="en-IE" dirty="0"/>
          </a:p>
        </p:txBody>
      </p:sp>
      <p:sp>
        <p:nvSpPr>
          <p:cNvPr id="9" name="Slide Number Placeholder 8"/>
          <p:cNvSpPr>
            <a:spLocks noGrp="1"/>
          </p:cNvSpPr>
          <p:nvPr>
            <p:ph type="sldNum" sz="quarter" idx="12"/>
          </p:nvPr>
        </p:nvSpPr>
        <p:spPr/>
        <p:txBody>
          <a:bodyPr/>
          <a:lstStyle/>
          <a:p>
            <a:fld id="{3D88027C-6AD7-4B94-96C6-CC7D78F96302}" type="slidenum">
              <a:rPr lang="en-IE" smtClean="0"/>
              <a:t>‹#›</a:t>
            </a:fld>
            <a:endParaRPr lang="en-IE" dirty="0"/>
          </a:p>
        </p:txBody>
      </p:sp>
    </p:spTree>
    <p:extLst>
      <p:ext uri="{BB962C8B-B14F-4D97-AF65-F5344CB8AC3E}">
        <p14:creationId xmlns:p14="http://schemas.microsoft.com/office/powerpoint/2010/main" val="1028351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7ACB3E8-B415-47C8-A7FB-D6BAF278C0D1}" type="datetimeFigureOut">
              <a:rPr lang="en-IE" smtClean="0"/>
              <a:t>27/04/2023</a:t>
            </a:fld>
            <a:endParaRPr lang="en-IE" dirty="0"/>
          </a:p>
        </p:txBody>
      </p:sp>
      <p:sp>
        <p:nvSpPr>
          <p:cNvPr id="4" name="Footer Placeholder 3"/>
          <p:cNvSpPr>
            <a:spLocks noGrp="1"/>
          </p:cNvSpPr>
          <p:nvPr>
            <p:ph type="ftr" sz="quarter" idx="11"/>
          </p:nvPr>
        </p:nvSpPr>
        <p:spPr/>
        <p:txBody>
          <a:bodyPr/>
          <a:lstStyle/>
          <a:p>
            <a:endParaRPr lang="en-IE" dirty="0"/>
          </a:p>
        </p:txBody>
      </p:sp>
      <p:sp>
        <p:nvSpPr>
          <p:cNvPr id="5" name="Slide Number Placeholder 4"/>
          <p:cNvSpPr>
            <a:spLocks noGrp="1"/>
          </p:cNvSpPr>
          <p:nvPr>
            <p:ph type="sldNum" sz="quarter" idx="12"/>
          </p:nvPr>
        </p:nvSpPr>
        <p:spPr/>
        <p:txBody>
          <a:bodyPr/>
          <a:lstStyle/>
          <a:p>
            <a:fld id="{3D88027C-6AD7-4B94-96C6-CC7D78F96302}" type="slidenum">
              <a:rPr lang="en-IE" smtClean="0"/>
              <a:t>‹#›</a:t>
            </a:fld>
            <a:endParaRPr lang="en-IE" dirty="0"/>
          </a:p>
        </p:txBody>
      </p:sp>
    </p:spTree>
    <p:extLst>
      <p:ext uri="{BB962C8B-B14F-4D97-AF65-F5344CB8AC3E}">
        <p14:creationId xmlns:p14="http://schemas.microsoft.com/office/powerpoint/2010/main" val="1212319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ACB3E8-B415-47C8-A7FB-D6BAF278C0D1}" type="datetimeFigureOut">
              <a:rPr lang="en-IE" smtClean="0"/>
              <a:t>27/04/2023</a:t>
            </a:fld>
            <a:endParaRPr lang="en-IE" dirty="0"/>
          </a:p>
        </p:txBody>
      </p:sp>
      <p:sp>
        <p:nvSpPr>
          <p:cNvPr id="3" name="Footer Placeholder 2"/>
          <p:cNvSpPr>
            <a:spLocks noGrp="1"/>
          </p:cNvSpPr>
          <p:nvPr>
            <p:ph type="ftr" sz="quarter" idx="11"/>
          </p:nvPr>
        </p:nvSpPr>
        <p:spPr/>
        <p:txBody>
          <a:bodyPr/>
          <a:lstStyle/>
          <a:p>
            <a:endParaRPr lang="en-IE" dirty="0"/>
          </a:p>
        </p:txBody>
      </p:sp>
      <p:sp>
        <p:nvSpPr>
          <p:cNvPr id="4" name="Slide Number Placeholder 3"/>
          <p:cNvSpPr>
            <a:spLocks noGrp="1"/>
          </p:cNvSpPr>
          <p:nvPr>
            <p:ph type="sldNum" sz="quarter" idx="12"/>
          </p:nvPr>
        </p:nvSpPr>
        <p:spPr/>
        <p:txBody>
          <a:bodyPr/>
          <a:lstStyle/>
          <a:p>
            <a:fld id="{3D88027C-6AD7-4B94-96C6-CC7D78F96302}" type="slidenum">
              <a:rPr lang="en-IE" smtClean="0"/>
              <a:t>‹#›</a:t>
            </a:fld>
            <a:endParaRPr lang="en-IE" dirty="0"/>
          </a:p>
        </p:txBody>
      </p:sp>
    </p:spTree>
    <p:extLst>
      <p:ext uri="{BB962C8B-B14F-4D97-AF65-F5344CB8AC3E}">
        <p14:creationId xmlns:p14="http://schemas.microsoft.com/office/powerpoint/2010/main" val="2144098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ACB3E8-B415-47C8-A7FB-D6BAF278C0D1}" type="datetimeFigureOut">
              <a:rPr lang="en-IE" smtClean="0"/>
              <a:t>27/04/2023</a:t>
            </a:fld>
            <a:endParaRPr lang="en-IE" dirty="0"/>
          </a:p>
        </p:txBody>
      </p:sp>
      <p:sp>
        <p:nvSpPr>
          <p:cNvPr id="6" name="Footer Placeholder 5"/>
          <p:cNvSpPr>
            <a:spLocks noGrp="1"/>
          </p:cNvSpPr>
          <p:nvPr>
            <p:ph type="ftr" sz="quarter" idx="11"/>
          </p:nvPr>
        </p:nvSpPr>
        <p:spPr/>
        <p:txBody>
          <a:bodyPr/>
          <a:lstStyle/>
          <a:p>
            <a:endParaRPr lang="en-IE" dirty="0"/>
          </a:p>
        </p:txBody>
      </p:sp>
      <p:sp>
        <p:nvSpPr>
          <p:cNvPr id="7" name="Slide Number Placeholder 6"/>
          <p:cNvSpPr>
            <a:spLocks noGrp="1"/>
          </p:cNvSpPr>
          <p:nvPr>
            <p:ph type="sldNum" sz="quarter" idx="12"/>
          </p:nvPr>
        </p:nvSpPr>
        <p:spPr/>
        <p:txBody>
          <a:bodyPr/>
          <a:lstStyle/>
          <a:p>
            <a:fld id="{3D88027C-6AD7-4B94-96C6-CC7D78F96302}" type="slidenum">
              <a:rPr lang="en-IE" smtClean="0"/>
              <a:t>‹#›</a:t>
            </a:fld>
            <a:endParaRPr lang="en-IE" dirty="0"/>
          </a:p>
        </p:txBody>
      </p:sp>
    </p:spTree>
    <p:extLst>
      <p:ext uri="{BB962C8B-B14F-4D97-AF65-F5344CB8AC3E}">
        <p14:creationId xmlns:p14="http://schemas.microsoft.com/office/powerpoint/2010/main" val="2939008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ACB3E8-B415-47C8-A7FB-D6BAF278C0D1}" type="datetimeFigureOut">
              <a:rPr lang="en-IE" smtClean="0"/>
              <a:t>27/04/2023</a:t>
            </a:fld>
            <a:endParaRPr lang="en-IE" dirty="0"/>
          </a:p>
        </p:txBody>
      </p:sp>
      <p:sp>
        <p:nvSpPr>
          <p:cNvPr id="6" name="Footer Placeholder 5"/>
          <p:cNvSpPr>
            <a:spLocks noGrp="1"/>
          </p:cNvSpPr>
          <p:nvPr>
            <p:ph type="ftr" sz="quarter" idx="11"/>
          </p:nvPr>
        </p:nvSpPr>
        <p:spPr/>
        <p:txBody>
          <a:bodyPr/>
          <a:lstStyle/>
          <a:p>
            <a:endParaRPr lang="en-IE" dirty="0"/>
          </a:p>
        </p:txBody>
      </p:sp>
      <p:sp>
        <p:nvSpPr>
          <p:cNvPr id="7" name="Slide Number Placeholder 6"/>
          <p:cNvSpPr>
            <a:spLocks noGrp="1"/>
          </p:cNvSpPr>
          <p:nvPr>
            <p:ph type="sldNum" sz="quarter" idx="12"/>
          </p:nvPr>
        </p:nvSpPr>
        <p:spPr/>
        <p:txBody>
          <a:bodyPr/>
          <a:lstStyle/>
          <a:p>
            <a:fld id="{3D88027C-6AD7-4B94-96C6-CC7D78F96302}" type="slidenum">
              <a:rPr lang="en-IE" smtClean="0"/>
              <a:t>‹#›</a:t>
            </a:fld>
            <a:endParaRPr lang="en-IE" dirty="0"/>
          </a:p>
        </p:txBody>
      </p:sp>
    </p:spTree>
    <p:extLst>
      <p:ext uri="{BB962C8B-B14F-4D97-AF65-F5344CB8AC3E}">
        <p14:creationId xmlns:p14="http://schemas.microsoft.com/office/powerpoint/2010/main" val="400259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07ACB3E8-B415-47C8-A7FB-D6BAF278C0D1}" type="datetimeFigureOut">
              <a:rPr lang="en-IE" smtClean="0"/>
              <a:t>27/04/2023</a:t>
            </a:fld>
            <a:endParaRPr lang="en-IE" dirty="0"/>
          </a:p>
        </p:txBody>
      </p:sp>
      <p:sp>
        <p:nvSpPr>
          <p:cNvPr id="4" name="Footer Placeholder 3"/>
          <p:cNvSpPr>
            <a:spLocks noGrp="1"/>
          </p:cNvSpPr>
          <p:nvPr>
            <p:ph type="ftr" sz="quarter" idx="11"/>
          </p:nvPr>
        </p:nvSpPr>
        <p:spPr/>
        <p:txBody>
          <a:bodyPr/>
          <a:lstStyle/>
          <a:p>
            <a:endParaRPr lang="en-IE" dirty="0"/>
          </a:p>
        </p:txBody>
      </p:sp>
      <p:sp>
        <p:nvSpPr>
          <p:cNvPr id="5" name="Slide Number Placeholder 4"/>
          <p:cNvSpPr>
            <a:spLocks noGrp="1"/>
          </p:cNvSpPr>
          <p:nvPr>
            <p:ph type="sldNum" sz="quarter" idx="12"/>
          </p:nvPr>
        </p:nvSpPr>
        <p:spPr/>
        <p:txBody>
          <a:bodyPr/>
          <a:lstStyle/>
          <a:p>
            <a:fld id="{3D88027C-6AD7-4B94-96C6-CC7D78F96302}" type="slidenum">
              <a:rPr lang="en-IE" smtClean="0"/>
              <a:t>‹#›</a:t>
            </a:fld>
            <a:endParaRPr lang="en-IE" dirty="0"/>
          </a:p>
        </p:txBody>
      </p:sp>
    </p:spTree>
    <p:extLst>
      <p:ext uri="{BB962C8B-B14F-4D97-AF65-F5344CB8AC3E}">
        <p14:creationId xmlns:p14="http://schemas.microsoft.com/office/powerpoint/2010/main" val="1908611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ACB3E8-B415-47C8-A7FB-D6BAF278C0D1}" type="datetimeFigureOut">
              <a:rPr lang="en-IE" smtClean="0"/>
              <a:t>27/04/2023</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3D88027C-6AD7-4B94-96C6-CC7D78F96302}" type="slidenum">
              <a:rPr lang="en-IE" smtClean="0"/>
              <a:t>‹#›</a:t>
            </a:fld>
            <a:endParaRPr lang="en-IE" dirty="0"/>
          </a:p>
        </p:txBody>
      </p:sp>
    </p:spTree>
    <p:extLst>
      <p:ext uri="{BB962C8B-B14F-4D97-AF65-F5344CB8AC3E}">
        <p14:creationId xmlns:p14="http://schemas.microsoft.com/office/powerpoint/2010/main" val="18533928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ACB3E8-B415-47C8-A7FB-D6BAF278C0D1}" type="datetimeFigureOut">
              <a:rPr lang="en-IE" smtClean="0"/>
              <a:t>27/04/2023</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3D88027C-6AD7-4B94-96C6-CC7D78F96302}" type="slidenum">
              <a:rPr lang="en-IE" smtClean="0"/>
              <a:t>‹#›</a:t>
            </a:fld>
            <a:endParaRPr lang="en-IE"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260929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ACB3E8-B415-47C8-A7FB-D6BAF278C0D1}" type="datetimeFigureOut">
              <a:rPr lang="en-IE" smtClean="0"/>
              <a:t>27/04/2023</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3D88027C-6AD7-4B94-96C6-CC7D78F96302}" type="slidenum">
              <a:rPr lang="en-IE" smtClean="0"/>
              <a:t>‹#›</a:t>
            </a:fld>
            <a:endParaRPr lang="en-IE" dirty="0"/>
          </a:p>
        </p:txBody>
      </p:sp>
    </p:spTree>
    <p:extLst>
      <p:ext uri="{BB962C8B-B14F-4D97-AF65-F5344CB8AC3E}">
        <p14:creationId xmlns:p14="http://schemas.microsoft.com/office/powerpoint/2010/main" val="1573168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ACB3E8-B415-47C8-A7FB-D6BAF278C0D1}" type="datetimeFigureOut">
              <a:rPr lang="en-IE" smtClean="0"/>
              <a:t>27/04/2023</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3D88027C-6AD7-4B94-96C6-CC7D78F96302}" type="slidenum">
              <a:rPr lang="en-IE" smtClean="0"/>
              <a:t>‹#›</a:t>
            </a:fld>
            <a:endParaRPr lang="en-IE"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0085344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ACB3E8-B415-47C8-A7FB-D6BAF278C0D1}" type="datetimeFigureOut">
              <a:rPr lang="en-IE" smtClean="0"/>
              <a:t>27/04/2023</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3D88027C-6AD7-4B94-96C6-CC7D78F96302}" type="slidenum">
              <a:rPr lang="en-IE" smtClean="0"/>
              <a:t>‹#›</a:t>
            </a:fld>
            <a:endParaRPr lang="en-IE" dirty="0"/>
          </a:p>
        </p:txBody>
      </p:sp>
    </p:spTree>
    <p:extLst>
      <p:ext uri="{BB962C8B-B14F-4D97-AF65-F5344CB8AC3E}">
        <p14:creationId xmlns:p14="http://schemas.microsoft.com/office/powerpoint/2010/main" val="40543653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ACB3E8-B415-47C8-A7FB-D6BAF278C0D1}" type="datetimeFigureOut">
              <a:rPr lang="en-IE" smtClean="0"/>
              <a:t>27/04/2023</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3D88027C-6AD7-4B94-96C6-CC7D78F96302}" type="slidenum">
              <a:rPr lang="en-IE" smtClean="0"/>
              <a:t>‹#›</a:t>
            </a:fld>
            <a:endParaRPr lang="en-IE" dirty="0"/>
          </a:p>
        </p:txBody>
      </p:sp>
    </p:spTree>
    <p:extLst>
      <p:ext uri="{BB962C8B-B14F-4D97-AF65-F5344CB8AC3E}">
        <p14:creationId xmlns:p14="http://schemas.microsoft.com/office/powerpoint/2010/main" val="32966147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ACB3E8-B415-47C8-A7FB-D6BAF278C0D1}" type="datetimeFigureOut">
              <a:rPr lang="en-IE" smtClean="0"/>
              <a:t>27/04/2023</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3D88027C-6AD7-4B94-96C6-CC7D78F96302}" type="slidenum">
              <a:rPr lang="en-IE" smtClean="0"/>
              <a:t>‹#›</a:t>
            </a:fld>
            <a:endParaRPr lang="en-IE" dirty="0"/>
          </a:p>
        </p:txBody>
      </p:sp>
    </p:spTree>
    <p:extLst>
      <p:ext uri="{BB962C8B-B14F-4D97-AF65-F5344CB8AC3E}">
        <p14:creationId xmlns:p14="http://schemas.microsoft.com/office/powerpoint/2010/main" val="16724356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4/27/2023</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968679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8FA4D-A319-4817-9B89-68E92E3F4A3F}"/>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7924CBDF-4768-4BAD-9E6D-EB8F435373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BE38C266-DC26-4FE7-9A05-2F7674EA6209}"/>
              </a:ext>
            </a:extLst>
          </p:cNvPr>
          <p:cNvSpPr>
            <a:spLocks noGrp="1"/>
          </p:cNvSpPr>
          <p:nvPr>
            <p:ph type="dt" sz="half" idx="10"/>
          </p:nvPr>
        </p:nvSpPr>
        <p:spPr/>
        <p:txBody>
          <a:bodyPr/>
          <a:lstStyle/>
          <a:p>
            <a:fld id="{9E47DD50-388A-46E7-9773-BE80CAB9CEB4}" type="datetimeFigureOut">
              <a:rPr lang="en-IE" smtClean="0"/>
              <a:t>27/04/2023</a:t>
            </a:fld>
            <a:endParaRPr lang="en-IE" dirty="0"/>
          </a:p>
        </p:txBody>
      </p:sp>
      <p:sp>
        <p:nvSpPr>
          <p:cNvPr id="5" name="Footer Placeholder 4">
            <a:extLst>
              <a:ext uri="{FF2B5EF4-FFF2-40B4-BE49-F238E27FC236}">
                <a16:creationId xmlns:a16="http://schemas.microsoft.com/office/drawing/2014/main" id="{2089264A-6A87-4930-99DE-07A4858543A0}"/>
              </a:ext>
            </a:extLst>
          </p:cNvPr>
          <p:cNvSpPr>
            <a:spLocks noGrp="1"/>
          </p:cNvSpPr>
          <p:nvPr>
            <p:ph type="ftr" sz="quarter" idx="11"/>
          </p:nvPr>
        </p:nvSpPr>
        <p:spPr/>
        <p:txBody>
          <a:bodyPr/>
          <a:lstStyle/>
          <a:p>
            <a:endParaRPr lang="en-IE" dirty="0"/>
          </a:p>
        </p:txBody>
      </p:sp>
      <p:sp>
        <p:nvSpPr>
          <p:cNvPr id="6" name="Slide Number Placeholder 5">
            <a:extLst>
              <a:ext uri="{FF2B5EF4-FFF2-40B4-BE49-F238E27FC236}">
                <a16:creationId xmlns:a16="http://schemas.microsoft.com/office/drawing/2014/main" id="{DBB86CB7-ED0E-4BFC-A488-E13DD8155319}"/>
              </a:ext>
            </a:extLst>
          </p:cNvPr>
          <p:cNvSpPr>
            <a:spLocks noGrp="1"/>
          </p:cNvSpPr>
          <p:nvPr>
            <p:ph type="sldNum" sz="quarter" idx="12"/>
          </p:nvPr>
        </p:nvSpPr>
        <p:spPr/>
        <p:txBody>
          <a:bodyPr/>
          <a:lstStyle/>
          <a:p>
            <a:fld id="{55CDEFF6-6892-4601-998C-8BCBB731FA4D}" type="slidenum">
              <a:rPr lang="en-IE" smtClean="0"/>
              <a:t>‹#›</a:t>
            </a:fld>
            <a:endParaRPr lang="en-IE" dirty="0"/>
          </a:p>
        </p:txBody>
      </p:sp>
    </p:spTree>
    <p:extLst>
      <p:ext uri="{BB962C8B-B14F-4D97-AF65-F5344CB8AC3E}">
        <p14:creationId xmlns:p14="http://schemas.microsoft.com/office/powerpoint/2010/main" val="3395752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6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07ACB3E8-B415-47C8-A7FB-D6BAF278C0D1}" type="datetimeFigureOut">
              <a:rPr lang="en-IE" smtClean="0"/>
              <a:t>27/04/2023</a:t>
            </a:fld>
            <a:endParaRPr lang="en-IE"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IE"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3D88027C-6AD7-4B94-96C6-CC7D78F96302}" type="slidenum">
              <a:rPr lang="en-IE" smtClean="0"/>
              <a:t>‹#›</a:t>
            </a:fld>
            <a:endParaRPr lang="en-IE" dirty="0"/>
          </a:p>
        </p:txBody>
      </p:sp>
    </p:spTree>
    <p:extLst>
      <p:ext uri="{BB962C8B-B14F-4D97-AF65-F5344CB8AC3E}">
        <p14:creationId xmlns:p14="http://schemas.microsoft.com/office/powerpoint/2010/main" val="3947429274"/>
      </p:ext>
    </p:extLst>
  </p:cSld>
  <p:clrMap bg1="dk1" tx1="lt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4/27/2023</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3868433"/>
      </p:ext>
    </p:extLst>
  </p:cSld>
  <p:clrMap bg1="lt1" tx1="dk1" bg2="lt2" tx2="dk2" accent1="accent1" accent2="accent2" accent3="accent3" accent4="accent4" accent5="accent5" accent6="accent6" hlink="hlink" folHlink="folHlink"/>
  <p:sldLayoutIdLst>
    <p:sldLayoutId id="2147483682" r:id="rId1"/>
    <p:sldLayoutId id="2147483683" r:id="rId2"/>
  </p:sldLayoutIdLst>
  <p:hf sldNum="0" hdr="0" ftr="0" dt="0"/>
  <p:txStyles>
    <p:titleStyle>
      <a:lvl1pPr algn="l" defTabSz="914400" rtl="0" eaLnBrk="1" latinLnBrk="0" hangingPunct="1">
        <a:lnSpc>
          <a:spcPct val="80000"/>
        </a:lnSpc>
        <a:spcBef>
          <a:spcPct val="0"/>
        </a:spcBef>
        <a:buNone/>
        <a:defRPr sz="54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3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21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9.xml"/><Relationship Id="rId3" Type="http://schemas.openxmlformats.org/officeDocument/2006/relationships/diagramData" Target="../diagrams/data8.xml"/><Relationship Id="rId7" Type="http://schemas.microsoft.com/office/2007/relationships/diagramDrawing" Target="../diagrams/drawing8.xml"/><Relationship Id="rId12" Type="http://schemas.microsoft.com/office/2007/relationships/diagramDrawing" Target="../diagrams/drawing9.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diagramColors" Target="../diagrams/colors8.xml"/><Relationship Id="rId11" Type="http://schemas.openxmlformats.org/officeDocument/2006/relationships/diagramColors" Target="../diagrams/colors9.xml"/><Relationship Id="rId5" Type="http://schemas.openxmlformats.org/officeDocument/2006/relationships/diagramQuickStyle" Target="../diagrams/quickStyle8.xml"/><Relationship Id="rId10" Type="http://schemas.openxmlformats.org/officeDocument/2006/relationships/diagramQuickStyle" Target="../diagrams/quickStyle9.xml"/><Relationship Id="rId4" Type="http://schemas.openxmlformats.org/officeDocument/2006/relationships/diagramLayout" Target="../diagrams/layout8.xml"/><Relationship Id="rId9" Type="http://schemas.openxmlformats.org/officeDocument/2006/relationships/diagramLayout" Target="../diagrams/layout9.xml"/></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 Id="rId9"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14.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14.png"/><Relationship Id="rId7" Type="http://schemas.openxmlformats.org/officeDocument/2006/relationships/diagramColors" Target="../diagrams/colors15.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s>
</file>

<file path=ppt/slides/_rels/slide1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1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1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18.xml.rels><?xml version="1.0" encoding="UTF-8" standalone="yes"?>
<Relationships xmlns="http://schemas.openxmlformats.org/package/2006/relationships"><Relationship Id="rId8" Type="http://schemas.microsoft.com/office/2007/relationships/diagramDrawing" Target="../diagrams/drawing19.xml"/><Relationship Id="rId3" Type="http://schemas.openxmlformats.org/officeDocument/2006/relationships/image" Target="../media/image18.png"/><Relationship Id="rId7" Type="http://schemas.openxmlformats.org/officeDocument/2006/relationships/diagramColors" Target="../diagrams/colors19.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QuickStyle" Target="../diagrams/quickStyle19.xml"/><Relationship Id="rId5" Type="http://schemas.openxmlformats.org/officeDocument/2006/relationships/diagramLayout" Target="../diagrams/layout19.xml"/><Relationship Id="rId4" Type="http://schemas.openxmlformats.org/officeDocument/2006/relationships/diagramData" Target="../diagrams/data19.xml"/></Relationships>
</file>

<file path=ppt/slides/_rels/slide1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2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2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2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2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91000">
              <a:schemeClr val="accent1">
                <a:lumMod val="40000"/>
                <a:lumOff val="60000"/>
              </a:schemeClr>
            </a:gs>
            <a:gs pos="61000">
              <a:schemeClr val="accent1">
                <a:lumMod val="75000"/>
              </a:schemeClr>
            </a:gs>
            <a:gs pos="100000">
              <a:schemeClr val="accent1">
                <a:lumMod val="60000"/>
                <a:lumOff val="40000"/>
              </a:schemeClr>
            </a:gs>
          </a:gsLst>
          <a:lin ang="6120000" scaled="1"/>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806943C-BF32-4BF1-B6A7-69D90A7070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5A5E5002-E772-4347-B23C-D48587C3A1B0}"/>
              </a:ext>
            </a:extLst>
          </p:cNvPr>
          <p:cNvSpPr>
            <a:spLocks noGrp="1"/>
          </p:cNvSpPr>
          <p:nvPr>
            <p:ph type="ctrTitle"/>
          </p:nvPr>
        </p:nvSpPr>
        <p:spPr>
          <a:xfrm>
            <a:off x="4944753" y="628618"/>
            <a:ext cx="6559859" cy="1115516"/>
          </a:xfrm>
        </p:spPr>
        <p:txBody>
          <a:bodyPr>
            <a:normAutofit fontScale="90000"/>
          </a:bodyPr>
          <a:lstStyle/>
          <a:p>
            <a:pPr>
              <a:lnSpc>
                <a:spcPct val="90000"/>
              </a:lnSpc>
            </a:pPr>
            <a:br>
              <a:rPr lang="en-IE" sz="4100" b="1" dirty="0">
                <a:solidFill>
                  <a:srgbClr val="FF00FF"/>
                </a:solidFill>
              </a:rPr>
            </a:br>
            <a:br>
              <a:rPr lang="en-IE" sz="4100" b="1" dirty="0">
                <a:solidFill>
                  <a:srgbClr val="FF00FF"/>
                </a:solidFill>
              </a:rPr>
            </a:br>
            <a:r>
              <a:rPr lang="en-IE" sz="4100" b="1" dirty="0"/>
              <a:t>Disability </a:t>
            </a:r>
            <a:r>
              <a:rPr lang="en-IE" sz="4100" b="1" dirty="0">
                <a:solidFill>
                  <a:schemeClr val="accent2">
                    <a:lumMod val="60000"/>
                    <a:lumOff val="40000"/>
                  </a:schemeClr>
                </a:solidFill>
              </a:rPr>
              <a:t>and</a:t>
            </a:r>
            <a:r>
              <a:rPr lang="en-IE" sz="4100" b="1" dirty="0"/>
              <a:t> Ageing</a:t>
            </a:r>
            <a:endParaRPr lang="en-IE" sz="3200" b="1" dirty="0">
              <a:solidFill>
                <a:schemeClr val="accent4">
                  <a:lumMod val="60000"/>
                  <a:lumOff val="40000"/>
                </a:schemeClr>
              </a:solidFill>
            </a:endParaRPr>
          </a:p>
        </p:txBody>
      </p:sp>
      <p:sp>
        <p:nvSpPr>
          <p:cNvPr id="3" name="Subtitle 2">
            <a:extLst>
              <a:ext uri="{FF2B5EF4-FFF2-40B4-BE49-F238E27FC236}">
                <a16:creationId xmlns:a16="http://schemas.microsoft.com/office/drawing/2014/main" id="{03AD9D50-8DBA-4830-9426-6B765F860AC6}"/>
              </a:ext>
            </a:extLst>
          </p:cNvPr>
          <p:cNvSpPr>
            <a:spLocks noGrp="1"/>
          </p:cNvSpPr>
          <p:nvPr>
            <p:ph type="subTitle" idx="1"/>
          </p:nvPr>
        </p:nvSpPr>
        <p:spPr>
          <a:xfrm>
            <a:off x="4944753" y="3843867"/>
            <a:ext cx="5728789" cy="2295525"/>
          </a:xfrm>
        </p:spPr>
        <p:txBody>
          <a:bodyPr>
            <a:normAutofit/>
          </a:bodyPr>
          <a:lstStyle/>
          <a:p>
            <a:r>
              <a:rPr lang="en-IE" sz="2800" b="1" dirty="0">
                <a:solidFill>
                  <a:schemeClr val="tx1"/>
                </a:solidFill>
              </a:rPr>
              <a:t>Ann Leahy, PhD. </a:t>
            </a:r>
            <a:r>
              <a:rPr lang="en-IE" sz="2400" b="1" dirty="0">
                <a:solidFill>
                  <a:schemeClr val="accent2">
                    <a:lumMod val="60000"/>
                    <a:lumOff val="40000"/>
                  </a:schemeClr>
                </a:solidFill>
              </a:rPr>
              <a:t>Ann.Leahy@mu.ie</a:t>
            </a:r>
          </a:p>
        </p:txBody>
      </p:sp>
      <p:sp>
        <p:nvSpPr>
          <p:cNvPr id="12" name="Rectangle 11">
            <a:extLst>
              <a:ext uri="{FF2B5EF4-FFF2-40B4-BE49-F238E27FC236}">
                <a16:creationId xmlns:a16="http://schemas.microsoft.com/office/drawing/2014/main" id="{A878C6BF-28C8-4E12-B854-7A830D3E64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0"/>
            <a:ext cx="4657472" cy="6858000"/>
          </a:xfrm>
          <a:prstGeom prst="rect">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4" name="Picture 3">
            <a:extLst>
              <a:ext uri="{FF2B5EF4-FFF2-40B4-BE49-F238E27FC236}">
                <a16:creationId xmlns:a16="http://schemas.microsoft.com/office/drawing/2014/main" id="{2BDEE022-EDF8-4C37-8E00-F39E59795343}"/>
              </a:ext>
            </a:extLst>
          </p:cNvPr>
          <p:cNvPicPr>
            <a:picLocks noChangeAspect="1"/>
          </p:cNvPicPr>
          <p:nvPr/>
        </p:nvPicPr>
        <p:blipFill>
          <a:blip r:embed="rId3"/>
          <a:stretch>
            <a:fillRect/>
          </a:stretch>
        </p:blipFill>
        <p:spPr>
          <a:xfrm>
            <a:off x="462565" y="3131080"/>
            <a:ext cx="3540475" cy="1199762"/>
          </a:xfrm>
          <a:prstGeom prst="rect">
            <a:avLst/>
          </a:prstGeom>
        </p:spPr>
      </p:pic>
      <p:grpSp>
        <p:nvGrpSpPr>
          <p:cNvPr id="14" name="Group 13">
            <a:extLst>
              <a:ext uri="{FF2B5EF4-FFF2-40B4-BE49-F238E27FC236}">
                <a16:creationId xmlns:a16="http://schemas.microsoft.com/office/drawing/2014/main" id="{D6A7568C-128C-4A8A-81BA-1BED2DDAD3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5" name="Straight Connector 14">
              <a:extLst>
                <a:ext uri="{FF2B5EF4-FFF2-40B4-BE49-F238E27FC236}">
                  <a16:creationId xmlns:a16="http://schemas.microsoft.com/office/drawing/2014/main" id="{0BED0B87-F053-4FB5-ABC4-24F3C0413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2B940DFC-0E04-4FC7-88F7-5D4AF780CC1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C6C4A8A1-0543-412C-B5E6-803A174A73B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CC29E161-7520-4B3D-B83D-41D49629156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B24BCAEE-76B1-447C-AFFB-F827F42F518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6" name="Picture 5">
            <a:extLst>
              <a:ext uri="{FF2B5EF4-FFF2-40B4-BE49-F238E27FC236}">
                <a16:creationId xmlns:a16="http://schemas.microsoft.com/office/drawing/2014/main" id="{60A1B471-269F-40FF-95C7-3593AFAF7CD2}"/>
              </a:ext>
            </a:extLst>
          </p:cNvPr>
          <p:cNvPicPr>
            <a:picLocks noChangeAspect="1"/>
          </p:cNvPicPr>
          <p:nvPr/>
        </p:nvPicPr>
        <p:blipFill>
          <a:blip r:embed="rId4"/>
          <a:stretch>
            <a:fillRect/>
          </a:stretch>
        </p:blipFill>
        <p:spPr>
          <a:xfrm>
            <a:off x="-14377" y="4562475"/>
            <a:ext cx="4668673" cy="2295525"/>
          </a:xfrm>
          <a:prstGeom prst="rect">
            <a:avLst/>
          </a:prstGeom>
        </p:spPr>
      </p:pic>
      <p:pic>
        <p:nvPicPr>
          <p:cNvPr id="7" name="Picture 6">
            <a:extLst>
              <a:ext uri="{FF2B5EF4-FFF2-40B4-BE49-F238E27FC236}">
                <a16:creationId xmlns:a16="http://schemas.microsoft.com/office/drawing/2014/main" id="{4EAE0D8A-506F-4384-B1A8-0565863E5B77}"/>
              </a:ext>
            </a:extLst>
          </p:cNvPr>
          <p:cNvPicPr>
            <a:picLocks noChangeAspect="1"/>
          </p:cNvPicPr>
          <p:nvPr/>
        </p:nvPicPr>
        <p:blipFill>
          <a:blip r:embed="rId5"/>
          <a:stretch>
            <a:fillRect/>
          </a:stretch>
        </p:blipFill>
        <p:spPr>
          <a:xfrm>
            <a:off x="4976908" y="4561090"/>
            <a:ext cx="3670389" cy="615038"/>
          </a:xfrm>
          <a:prstGeom prst="rect">
            <a:avLst/>
          </a:prstGeom>
        </p:spPr>
      </p:pic>
      <p:pic>
        <p:nvPicPr>
          <p:cNvPr id="8" name="Picture 7">
            <a:extLst>
              <a:ext uri="{FF2B5EF4-FFF2-40B4-BE49-F238E27FC236}">
                <a16:creationId xmlns:a16="http://schemas.microsoft.com/office/drawing/2014/main" id="{C02CF077-11C8-45F8-AA64-F321818108F0}"/>
              </a:ext>
            </a:extLst>
          </p:cNvPr>
          <p:cNvPicPr>
            <a:picLocks noChangeAspect="1"/>
          </p:cNvPicPr>
          <p:nvPr/>
        </p:nvPicPr>
        <p:blipFill>
          <a:blip r:embed="rId6"/>
          <a:stretch>
            <a:fillRect/>
          </a:stretch>
        </p:blipFill>
        <p:spPr>
          <a:xfrm>
            <a:off x="899037" y="1089662"/>
            <a:ext cx="2600325" cy="1123950"/>
          </a:xfrm>
          <a:prstGeom prst="rect">
            <a:avLst/>
          </a:prstGeom>
        </p:spPr>
      </p:pic>
    </p:spTree>
    <p:extLst>
      <p:ext uri="{BB962C8B-B14F-4D97-AF65-F5344CB8AC3E}">
        <p14:creationId xmlns:p14="http://schemas.microsoft.com/office/powerpoint/2010/main" val="556503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descr="List introducing the three parts to this presentation: (1) PhD experience of qualitative research, (2) other qualitative research experience, and (3) research experience and this project">
            <a:extLst>
              <a:ext uri="{FF2B5EF4-FFF2-40B4-BE49-F238E27FC236}">
                <a16:creationId xmlns:a16="http://schemas.microsoft.com/office/drawing/2014/main" id="{BB1F5E42-320C-4372-94A7-BFB518F5050C}"/>
              </a:ext>
            </a:extLst>
          </p:cNvPr>
          <p:cNvGraphicFramePr>
            <a:graphicFrameLocks noGrp="1"/>
          </p:cNvGraphicFramePr>
          <p:nvPr>
            <p:ph idx="1"/>
            <p:extLst>
              <p:ext uri="{D42A27DB-BD31-4B8C-83A1-F6EECF244321}">
                <p14:modId xmlns:p14="http://schemas.microsoft.com/office/powerpoint/2010/main" val="1869508348"/>
              </p:ext>
            </p:extLst>
          </p:nvPr>
        </p:nvGraphicFramePr>
        <p:xfrm>
          <a:off x="561382" y="1637731"/>
          <a:ext cx="11076436"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99022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87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graphicFrame>
        <p:nvGraphicFramePr>
          <p:cNvPr id="5" name="Content Placeholder 4" descr="List introducing the three parts to this presentation: (1) PhD experience of qualitative research, (2) other qualitative research experience, and (3) research experience and this project">
            <a:extLst>
              <a:ext uri="{FF2B5EF4-FFF2-40B4-BE49-F238E27FC236}">
                <a16:creationId xmlns:a16="http://schemas.microsoft.com/office/drawing/2014/main" id="{99E72EB5-5AB4-4E21-9E4C-9965E205346E}"/>
              </a:ext>
            </a:extLst>
          </p:cNvPr>
          <p:cNvGraphicFramePr>
            <a:graphicFrameLocks/>
          </p:cNvGraphicFramePr>
          <p:nvPr>
            <p:extLst>
              <p:ext uri="{D42A27DB-BD31-4B8C-83A1-F6EECF244321}">
                <p14:modId xmlns:p14="http://schemas.microsoft.com/office/powerpoint/2010/main" val="354324280"/>
              </p:ext>
            </p:extLst>
          </p:nvPr>
        </p:nvGraphicFramePr>
        <p:xfrm>
          <a:off x="313103" y="0"/>
          <a:ext cx="11878897" cy="15443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Table 3">
            <a:extLst>
              <a:ext uri="{FF2B5EF4-FFF2-40B4-BE49-F238E27FC236}">
                <a16:creationId xmlns:a16="http://schemas.microsoft.com/office/drawing/2014/main" id="{C7BC911E-578D-4901-AA9A-A5F2B08598A0}"/>
              </a:ext>
            </a:extLst>
          </p:cNvPr>
          <p:cNvGraphicFramePr>
            <a:graphicFrameLocks noGrp="1"/>
          </p:cNvGraphicFramePr>
          <p:nvPr>
            <p:extLst>
              <p:ext uri="{D42A27DB-BD31-4B8C-83A1-F6EECF244321}">
                <p14:modId xmlns:p14="http://schemas.microsoft.com/office/powerpoint/2010/main" val="2656606494"/>
              </p:ext>
            </p:extLst>
          </p:nvPr>
        </p:nvGraphicFramePr>
        <p:xfrm>
          <a:off x="831298" y="1451729"/>
          <a:ext cx="11047599" cy="1055802"/>
        </p:xfrm>
        <a:graphic>
          <a:graphicData uri="http://schemas.openxmlformats.org/drawingml/2006/table">
            <a:tbl>
              <a:tblPr firstRow="1" firstCol="1" bandRow="1"/>
              <a:tblGrid>
                <a:gridCol w="11047599">
                  <a:extLst>
                    <a:ext uri="{9D8B030D-6E8A-4147-A177-3AD203B41FA5}">
                      <a16:colId xmlns:a16="http://schemas.microsoft.com/office/drawing/2014/main" val="1227026409"/>
                    </a:ext>
                  </a:extLst>
                </a:gridCol>
              </a:tblGrid>
              <a:tr h="1055802">
                <a:tc>
                  <a:txBody>
                    <a:bodyPr/>
                    <a:lstStyle>
                      <a:lvl1pPr marL="0" algn="l" defTabSz="457200" rtl="0" eaLnBrk="1" latinLnBrk="0" hangingPunct="1">
                        <a:defRPr sz="1800" b="1" kern="1200">
                          <a:solidFill>
                            <a:schemeClr val="lt1"/>
                          </a:solidFill>
                          <a:latin typeface="Tw Cen MT" panose="020F0502020204030204"/>
                        </a:defRPr>
                      </a:lvl1pPr>
                      <a:lvl2pPr marL="457200" algn="l" defTabSz="457200" rtl="0" eaLnBrk="1" latinLnBrk="0" hangingPunct="1">
                        <a:defRPr sz="1800" b="1" kern="1200">
                          <a:solidFill>
                            <a:schemeClr val="lt1"/>
                          </a:solidFill>
                          <a:latin typeface="Tw Cen MT" panose="020F0502020204030204"/>
                        </a:defRPr>
                      </a:lvl2pPr>
                      <a:lvl3pPr marL="914400" algn="l" defTabSz="457200" rtl="0" eaLnBrk="1" latinLnBrk="0" hangingPunct="1">
                        <a:defRPr sz="1800" b="1" kern="1200">
                          <a:solidFill>
                            <a:schemeClr val="lt1"/>
                          </a:solidFill>
                          <a:latin typeface="Tw Cen MT" panose="020F0502020204030204"/>
                        </a:defRPr>
                      </a:lvl3pPr>
                      <a:lvl4pPr marL="1371600" algn="l" defTabSz="457200" rtl="0" eaLnBrk="1" latinLnBrk="0" hangingPunct="1">
                        <a:defRPr sz="1800" b="1" kern="1200">
                          <a:solidFill>
                            <a:schemeClr val="lt1"/>
                          </a:solidFill>
                          <a:latin typeface="Tw Cen MT" panose="020F0502020204030204"/>
                        </a:defRPr>
                      </a:lvl4pPr>
                      <a:lvl5pPr marL="1828800" algn="l" defTabSz="457200" rtl="0" eaLnBrk="1" latinLnBrk="0" hangingPunct="1">
                        <a:defRPr sz="1800" b="1" kern="1200">
                          <a:solidFill>
                            <a:schemeClr val="lt1"/>
                          </a:solidFill>
                          <a:latin typeface="Tw Cen MT" panose="020F0502020204030204"/>
                        </a:defRPr>
                      </a:lvl5pPr>
                      <a:lvl6pPr marL="2286000" algn="l" defTabSz="457200" rtl="0" eaLnBrk="1" latinLnBrk="0" hangingPunct="1">
                        <a:defRPr sz="1800" b="1" kern="1200">
                          <a:solidFill>
                            <a:schemeClr val="lt1"/>
                          </a:solidFill>
                          <a:latin typeface="Tw Cen MT" panose="020F0502020204030204"/>
                        </a:defRPr>
                      </a:lvl6pPr>
                      <a:lvl7pPr marL="2743200" algn="l" defTabSz="457200" rtl="0" eaLnBrk="1" latinLnBrk="0" hangingPunct="1">
                        <a:defRPr sz="1800" b="1" kern="1200">
                          <a:solidFill>
                            <a:schemeClr val="lt1"/>
                          </a:solidFill>
                          <a:latin typeface="Tw Cen MT" panose="020F0502020204030204"/>
                        </a:defRPr>
                      </a:lvl7pPr>
                      <a:lvl8pPr marL="3200400" algn="l" defTabSz="457200" rtl="0" eaLnBrk="1" latinLnBrk="0" hangingPunct="1">
                        <a:defRPr sz="1800" b="1" kern="1200">
                          <a:solidFill>
                            <a:schemeClr val="lt1"/>
                          </a:solidFill>
                          <a:latin typeface="Tw Cen MT" panose="020F0502020204030204"/>
                        </a:defRPr>
                      </a:lvl8pPr>
                      <a:lvl9pPr marL="3657600" algn="l" defTabSz="457200" rtl="0" eaLnBrk="1" latinLnBrk="0" hangingPunct="1">
                        <a:defRPr sz="1800" b="1" kern="1200">
                          <a:solidFill>
                            <a:schemeClr val="lt1"/>
                          </a:solidFill>
                          <a:latin typeface="Tw Cen MT" panose="020F0502020204030204"/>
                        </a:defRPr>
                      </a:lvl9p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IE" sz="2800" b="1" dirty="0">
                          <a:solidFill>
                            <a:schemeClr val="bg1"/>
                          </a:solidFill>
                          <a:effectLst/>
                        </a:rPr>
                        <a:t>Europe: What percentage of disabled people are aged 65+?</a:t>
                      </a:r>
                      <a:endParaRPr lang="en-IE" sz="2800" dirty="0">
                        <a:solidFill>
                          <a:schemeClr val="tx1"/>
                        </a:solidFill>
                        <a:cs typeface="Times New Roman" panose="02020603050405020304" pitchFamily="18" charset="0"/>
                      </a:endParaRPr>
                    </a:p>
                    <a:p>
                      <a:pPr algn="l"/>
                      <a:endParaRPr lang="en-IE" sz="2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1153" marR="131153" marT="0" marB="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429576505"/>
                  </a:ext>
                </a:extLst>
              </a:tr>
            </a:tbl>
          </a:graphicData>
        </a:graphic>
      </p:graphicFrame>
      <p:sp>
        <p:nvSpPr>
          <p:cNvPr id="10" name="TextBox 9">
            <a:extLst>
              <a:ext uri="{FF2B5EF4-FFF2-40B4-BE49-F238E27FC236}">
                <a16:creationId xmlns:a16="http://schemas.microsoft.com/office/drawing/2014/main" id="{FE49C174-932F-47FA-A69F-AB189A51F823}"/>
              </a:ext>
            </a:extLst>
          </p:cNvPr>
          <p:cNvSpPr txBox="1"/>
          <p:nvPr/>
        </p:nvSpPr>
        <p:spPr>
          <a:xfrm>
            <a:off x="5595811" y="2855292"/>
            <a:ext cx="6283086" cy="378565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dirty="0">
                <a:ln>
                  <a:noFill/>
                </a:ln>
                <a:solidFill>
                  <a:prstClr val="black"/>
                </a:solidFill>
                <a:effectLst/>
                <a:uLnTx/>
                <a:uFillTx/>
                <a:latin typeface="Century Gothic" panose="020B0502020202020204"/>
                <a:ea typeface="+mn-ea"/>
                <a:cs typeface="+mn-cs"/>
              </a:rPr>
              <a:t>Aged 65+:</a:t>
            </a:r>
            <a:r>
              <a:rPr kumimoji="0" lang="en-IE" sz="2400" b="1" i="0" u="none" strike="noStrike" kern="1200" cap="none" spc="0" normalizeH="0" noProof="0" dirty="0">
                <a:ln>
                  <a:noFill/>
                </a:ln>
                <a:solidFill>
                  <a:prstClr val="black"/>
                </a:solidFill>
                <a:effectLst/>
                <a:uLnTx/>
                <a:uFillTx/>
                <a:latin typeface="Century Gothic" panose="020B0502020202020204"/>
                <a:ea typeface="+mn-ea"/>
                <a:cs typeface="+mn-cs"/>
              </a:rPr>
              <a:t> </a:t>
            </a:r>
            <a:r>
              <a:rPr kumimoji="0" lang="en-IE" sz="2400" b="1" i="0" u="none" strike="noStrike" kern="1200" cap="none" spc="0" normalizeH="0" baseline="0" noProof="0" dirty="0">
                <a:ln>
                  <a:noFill/>
                </a:ln>
                <a:solidFill>
                  <a:prstClr val="black"/>
                </a:solidFill>
                <a:effectLst/>
                <a:uLnTx/>
                <a:uFillTx/>
                <a:latin typeface="Century Gothic" panose="020B0502020202020204"/>
                <a:ea typeface="+mn-ea"/>
                <a:cs typeface="+mn-cs"/>
              </a:rPr>
              <a:t>48% of disabled people</a:t>
            </a:r>
            <a:r>
              <a:rPr kumimoji="0" lang="en-IE" sz="2400" i="0" u="none" strike="noStrike" kern="1200" cap="none" spc="0" normalizeH="0" baseline="0" noProof="0" dirty="0">
                <a:ln>
                  <a:noFill/>
                </a:ln>
                <a:solidFill>
                  <a:prstClr val="black"/>
                </a:solidFill>
                <a:effectLst/>
                <a:uLnTx/>
                <a:uFillTx/>
                <a:latin typeface="Century Gothic" panose="020B0502020202020204"/>
                <a:ea typeface="+mn-ea"/>
                <a:cs typeface="+mn-cs"/>
              </a:rPr>
              <a:t>(approx. 41.4m) </a:t>
            </a:r>
            <a:endParaRPr lang="en-IE" sz="2400" b="1" dirty="0">
              <a:solidFill>
                <a:prstClr val="black"/>
              </a:solidFill>
              <a:latin typeface="Century Gothic" panose="020B0502020202020204"/>
            </a:endParaRPr>
          </a:p>
          <a:p>
            <a:pPr lvl="0">
              <a:defRPr/>
            </a:pPr>
            <a:r>
              <a:rPr kumimoji="0" lang="en-IE" sz="2400" b="1" i="0" u="none" strike="noStrike" kern="1200" cap="none" spc="0" normalizeH="0" baseline="0" noProof="0" dirty="0">
                <a:ln>
                  <a:noFill/>
                </a:ln>
                <a:solidFill>
                  <a:prstClr val="black"/>
                </a:solidFill>
                <a:effectLst/>
                <a:uLnTx/>
                <a:uFillTx/>
                <a:latin typeface="Century Gothic" panose="020B0502020202020204"/>
                <a:ea typeface="+mn-ea"/>
                <a:cs typeface="+mn-cs"/>
              </a:rPr>
              <a:t>SILC survey - people living in private households</a:t>
            </a:r>
            <a:r>
              <a:rPr kumimoji="0" lang="en-IE" sz="2400" b="1" i="0" u="none" strike="noStrike" kern="1200" cap="none" spc="0" normalizeH="0" noProof="0" dirty="0">
                <a:ln>
                  <a:noFill/>
                </a:ln>
                <a:solidFill>
                  <a:prstClr val="black"/>
                </a:solidFill>
                <a:effectLst/>
                <a:uLnTx/>
                <a:uFillTx/>
                <a:latin typeface="Century Gothic" panose="020B0502020202020204"/>
                <a:ea typeface="+mn-ea"/>
                <a:cs typeface="+mn-cs"/>
              </a:rPr>
              <a:t> – the percentage of older disabled people </a:t>
            </a:r>
            <a:r>
              <a:rPr kumimoji="0" lang="en-IE" sz="2400" b="1" i="0" u="sng" strike="noStrike" kern="1200" cap="none" spc="0" normalizeH="0" noProof="0" dirty="0">
                <a:ln>
                  <a:noFill/>
                </a:ln>
                <a:solidFill>
                  <a:prstClr val="black"/>
                </a:solidFill>
                <a:effectLst/>
                <a:uLnTx/>
                <a:uFillTx/>
                <a:latin typeface="Century Gothic" panose="020B0502020202020204"/>
                <a:ea typeface="+mn-ea"/>
                <a:cs typeface="+mn-cs"/>
              </a:rPr>
              <a:t>would be higher if nursing home residents were included.</a:t>
            </a:r>
          </a:p>
          <a:p>
            <a:pPr lvl="0">
              <a:defRPr/>
            </a:pPr>
            <a:endParaRPr lang="en-US" sz="2400" b="1" dirty="0">
              <a:solidFill>
                <a:prstClr val="black"/>
              </a:solidFill>
            </a:endParaRPr>
          </a:p>
          <a:p>
            <a:pPr lvl="0">
              <a:defRPr/>
            </a:pPr>
            <a:r>
              <a:rPr lang="en-US" sz="2400" b="1" dirty="0">
                <a:solidFill>
                  <a:prstClr val="black"/>
                </a:solidFill>
              </a:rPr>
              <a:t>2m+ older disabled people (65+) live in institutions (including retirement homes).</a:t>
            </a:r>
            <a:r>
              <a:rPr kumimoji="0" lang="en-IE" sz="2400" b="1" i="0" strike="noStrike" kern="1200" cap="none" spc="0" normalizeH="0" noProof="0" dirty="0">
                <a:ln>
                  <a:noFill/>
                </a:ln>
                <a:solidFill>
                  <a:prstClr val="black"/>
                </a:solidFill>
                <a:effectLst/>
                <a:uLnTx/>
                <a:uFillTx/>
                <a:latin typeface="Century Gothic" panose="020B0502020202020204"/>
              </a:rPr>
              <a:t> </a:t>
            </a:r>
            <a:endParaRPr kumimoji="0" lang="en-IE" sz="2400" b="1" i="0" strike="noStrike" kern="1200" cap="none" spc="0" normalizeH="0" baseline="0" noProof="0" dirty="0">
              <a:ln>
                <a:noFill/>
              </a:ln>
              <a:solidFill>
                <a:prstClr val="black"/>
              </a:solidFill>
              <a:effectLst/>
              <a:uLnTx/>
              <a:uFillTx/>
              <a:latin typeface="Century Gothic" panose="020B0502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24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2" name="Rectangle 11">
            <a:extLst>
              <a:ext uri="{FF2B5EF4-FFF2-40B4-BE49-F238E27FC236}">
                <a16:creationId xmlns:a16="http://schemas.microsoft.com/office/drawing/2014/main" id="{3332C8F7-E0BB-4BCA-B7D0-2E9E2258BCD5}"/>
              </a:ext>
            </a:extLst>
          </p:cNvPr>
          <p:cNvSpPr/>
          <p:nvPr/>
        </p:nvSpPr>
        <p:spPr>
          <a:xfrm>
            <a:off x="6459586" y="6119336"/>
            <a:ext cx="5577002"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0" i="0" u="none" strike="noStrike" kern="1200" cap="none" spc="0" normalizeH="0" baseline="0" noProof="0" dirty="0">
                <a:ln>
                  <a:noFill/>
                </a:ln>
                <a:solidFill>
                  <a:srgbClr val="000000"/>
                </a:solidFill>
                <a:effectLst/>
                <a:uLnTx/>
                <a:uFillTx/>
                <a:latin typeface="Tw Cen MT" panose="020F0502020204030204"/>
                <a:ea typeface="+mn-ea"/>
                <a:cs typeface="+mn-cs"/>
              </a:rPr>
              <a:t>Grammenos , S. (2021) </a:t>
            </a:r>
            <a:r>
              <a:rPr kumimoji="0" lang="en-US" sz="1400" b="0" i="0" u="none" strike="noStrike" kern="1200" cap="none" spc="0" normalizeH="0" baseline="0" noProof="0" dirty="0">
                <a:ln>
                  <a:noFill/>
                </a:ln>
                <a:solidFill>
                  <a:srgbClr val="000000"/>
                </a:solidFill>
                <a:effectLst/>
                <a:uLnTx/>
                <a:uFillTx/>
                <a:latin typeface="Tw Cen MT" panose="020F0502020204030204"/>
                <a:ea typeface="+mn-ea"/>
                <a:cs typeface="+mn-cs"/>
              </a:rPr>
              <a:t>European comparative data on Europe 2020 and persons with disabilities Labour market, education, poverty and health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w Cen MT" panose="020F0502020204030204"/>
                <a:ea typeface="+mn-ea"/>
                <a:cs typeface="+mn-cs"/>
              </a:rPr>
              <a:t>analysis and trends December (for the EU Commission)</a:t>
            </a:r>
            <a:endParaRPr kumimoji="0" lang="en-IE" sz="1400" b="0" i="0" u="none" strike="noStrike" kern="1200" cap="none" spc="0" normalizeH="0" baseline="0" noProof="0" dirty="0">
              <a:ln>
                <a:noFill/>
              </a:ln>
              <a:solidFill>
                <a:srgbClr val="000000"/>
              </a:solidFill>
              <a:effectLst/>
              <a:uLnTx/>
              <a:uFillTx/>
              <a:latin typeface="Tw Cen MT" panose="020F0502020204030204"/>
              <a:ea typeface="+mn-ea"/>
              <a:cs typeface="+mn-cs"/>
            </a:endParaRPr>
          </a:p>
        </p:txBody>
      </p:sp>
      <p:graphicFrame>
        <p:nvGraphicFramePr>
          <p:cNvPr id="2" name="Chart 1">
            <a:extLst>
              <a:ext uri="{FF2B5EF4-FFF2-40B4-BE49-F238E27FC236}">
                <a16:creationId xmlns:a16="http://schemas.microsoft.com/office/drawing/2014/main" id="{9AB89068-9065-16FA-1B06-37DFAD5E2A90}"/>
              </a:ext>
            </a:extLst>
          </p:cNvPr>
          <p:cNvGraphicFramePr>
            <a:graphicFrameLocks/>
          </p:cNvGraphicFramePr>
          <p:nvPr>
            <p:extLst>
              <p:ext uri="{D42A27DB-BD31-4B8C-83A1-F6EECF244321}">
                <p14:modId xmlns:p14="http://schemas.microsoft.com/office/powerpoint/2010/main" val="1251650322"/>
              </p:ext>
            </p:extLst>
          </p:nvPr>
        </p:nvGraphicFramePr>
        <p:xfrm>
          <a:off x="244989" y="2732366"/>
          <a:ext cx="5193131" cy="403150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24947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Graphic spid="2"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87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graphicFrame>
        <p:nvGraphicFramePr>
          <p:cNvPr id="5" name="Content Placeholder 4" descr="List introducing the three parts to this presentation: (1) PhD experience of qualitative research, (2) other qualitative research experience, and (3) research experience and this project">
            <a:extLst>
              <a:ext uri="{FF2B5EF4-FFF2-40B4-BE49-F238E27FC236}">
                <a16:creationId xmlns:a16="http://schemas.microsoft.com/office/drawing/2014/main" id="{99E72EB5-5AB4-4E21-9E4C-9965E205346E}"/>
              </a:ext>
            </a:extLst>
          </p:cNvPr>
          <p:cNvGraphicFramePr>
            <a:graphicFrameLocks/>
          </p:cNvGraphicFramePr>
          <p:nvPr>
            <p:extLst>
              <p:ext uri="{D42A27DB-BD31-4B8C-83A1-F6EECF244321}">
                <p14:modId xmlns:p14="http://schemas.microsoft.com/office/powerpoint/2010/main" val="3531424437"/>
              </p:ext>
            </p:extLst>
          </p:nvPr>
        </p:nvGraphicFramePr>
        <p:xfrm>
          <a:off x="313103" y="0"/>
          <a:ext cx="11878897" cy="15443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FE49C174-932F-47FA-A69F-AB189A51F823}"/>
              </a:ext>
            </a:extLst>
          </p:cNvPr>
          <p:cNvSpPr txBox="1"/>
          <p:nvPr/>
        </p:nvSpPr>
        <p:spPr>
          <a:xfrm>
            <a:off x="667675" y="1473792"/>
            <a:ext cx="11211222" cy="5478423"/>
          </a:xfrm>
          <a:prstGeom prst="rect">
            <a:avLst/>
          </a:prstGeom>
          <a:noFill/>
        </p:spPr>
        <p:txBody>
          <a:bodyPr wrap="square">
            <a:spAutoFit/>
          </a:bodyPr>
          <a:lstStyle/>
          <a:p>
            <a:pPr lvl="0">
              <a:defRPr/>
            </a:pPr>
            <a:r>
              <a:rPr lang="en-US" sz="3200" b="1" dirty="0">
                <a:solidFill>
                  <a:schemeClr val="bg1"/>
                </a:solidFill>
              </a:rPr>
              <a:t>UK:</a:t>
            </a:r>
          </a:p>
          <a:p>
            <a:pPr lvl="0">
              <a:defRPr/>
            </a:pPr>
            <a:endParaRPr lang="en-US" sz="3200" b="1" dirty="0">
              <a:solidFill>
                <a:schemeClr val="bg1"/>
              </a:solidFill>
            </a:endParaRPr>
          </a:p>
          <a:p>
            <a:pPr marL="457200" lvl="0" indent="-457200">
              <a:buFont typeface="Arial" panose="020B0604020202020204" pitchFamily="34" charset="0"/>
              <a:buChar char="•"/>
              <a:defRPr/>
            </a:pPr>
            <a:r>
              <a:rPr lang="en-US" sz="3200" dirty="0">
                <a:solidFill>
                  <a:schemeClr val="bg1"/>
                </a:solidFill>
              </a:rPr>
              <a:t>Adults over state pension age twice </a:t>
            </a:r>
          </a:p>
          <a:p>
            <a:pPr lvl="0">
              <a:defRPr/>
            </a:pPr>
            <a:r>
              <a:rPr lang="en-US" sz="3200" dirty="0">
                <a:solidFill>
                  <a:schemeClr val="bg1"/>
                </a:solidFill>
              </a:rPr>
              <a:t>	as likely to be disabled as working </a:t>
            </a:r>
          </a:p>
          <a:p>
            <a:pPr lvl="0">
              <a:defRPr/>
            </a:pPr>
            <a:r>
              <a:rPr lang="en-US" sz="3200" dirty="0">
                <a:solidFill>
                  <a:schemeClr val="bg1"/>
                </a:solidFill>
              </a:rPr>
              <a:t>	age adults </a:t>
            </a:r>
            <a:r>
              <a:rPr lang="en-US" sz="2400" b="1" dirty="0">
                <a:solidFill>
                  <a:schemeClr val="bg1"/>
                </a:solidFill>
              </a:rPr>
              <a:t>(42% vs 21%).</a:t>
            </a:r>
          </a:p>
          <a:p>
            <a:pPr marL="457200" lvl="0" indent="-457200">
              <a:buFont typeface="Arial" panose="020B0604020202020204" pitchFamily="34" charset="0"/>
              <a:buChar char="•"/>
              <a:defRPr/>
            </a:pPr>
            <a:r>
              <a:rPr lang="en-US" sz="3200" dirty="0">
                <a:solidFill>
                  <a:schemeClr val="bg1"/>
                </a:solidFill>
              </a:rPr>
              <a:t>Most people aged 80+ </a:t>
            </a:r>
            <a:r>
              <a:rPr lang="en-US" sz="3200" dirty="0">
                <a:solidFill>
                  <a:prstClr val="black"/>
                </a:solidFill>
              </a:rPr>
              <a:t>(59%) </a:t>
            </a:r>
            <a:r>
              <a:rPr lang="en-US" sz="3200" dirty="0">
                <a:solidFill>
                  <a:schemeClr val="bg1"/>
                </a:solidFill>
              </a:rPr>
              <a:t>reported experiencing disability.</a:t>
            </a:r>
          </a:p>
          <a:p>
            <a:pPr lvl="0">
              <a:defRPr/>
            </a:pPr>
            <a:endParaRPr lang="en-US" sz="3200" b="1" dirty="0">
              <a:solidFill>
                <a:schemeClr val="bg1"/>
              </a:solidFill>
            </a:endParaRPr>
          </a:p>
          <a:p>
            <a:pPr lvl="0">
              <a:defRPr/>
            </a:pPr>
            <a:endParaRPr lang="en-US" dirty="0">
              <a:solidFill>
                <a:schemeClr val="bg1"/>
              </a:solidFill>
            </a:endParaRPr>
          </a:p>
          <a:p>
            <a:pPr lvl="0">
              <a:defRPr/>
            </a:pPr>
            <a:r>
              <a:rPr lang="en-US" sz="2800" b="1" dirty="0">
                <a:solidFill>
                  <a:schemeClr val="bg1"/>
                </a:solidFill>
              </a:rPr>
              <a:t>And…number of persons aged 80+ expected to triple, 2020 to 2050. </a:t>
            </a:r>
            <a:r>
              <a:rPr lang="en-US" sz="2400" b="1" dirty="0">
                <a:solidFill>
                  <a:schemeClr val="bg1"/>
                </a:solidFill>
              </a:rPr>
              <a:t> </a:t>
            </a:r>
            <a:r>
              <a:rPr lang="en-US" sz="2000" dirty="0">
                <a:solidFill>
                  <a:schemeClr val="bg1"/>
                </a:solidFill>
              </a:rPr>
              <a:t>WHO, Aging and Health</a:t>
            </a:r>
          </a:p>
          <a:p>
            <a:pPr lvl="0" algn="r">
              <a:defRPr/>
            </a:pPr>
            <a:r>
              <a:rPr lang="en-US" sz="2000" dirty="0">
                <a:solidFill>
                  <a:schemeClr val="bg1"/>
                </a:solidFill>
              </a:rPr>
              <a:t> https://www.who.int/news-room/fact-sheets/detail/ageing-and-health</a:t>
            </a:r>
            <a:endParaRPr kumimoji="0" lang="en-IE" sz="2000" i="0" u="none" strike="noStrike" kern="1200" cap="none" spc="0" normalizeH="0" baseline="0" noProof="0" dirty="0">
              <a:ln>
                <a:noFill/>
              </a:ln>
              <a:solidFill>
                <a:schemeClr val="bg1"/>
              </a:solidFill>
              <a:effectLst/>
              <a:uLnTx/>
              <a:uFillTx/>
            </a:endParaRPr>
          </a:p>
        </p:txBody>
      </p:sp>
      <p:sp>
        <p:nvSpPr>
          <p:cNvPr id="8" name="TextBox 7">
            <a:extLst>
              <a:ext uri="{FF2B5EF4-FFF2-40B4-BE49-F238E27FC236}">
                <a16:creationId xmlns:a16="http://schemas.microsoft.com/office/drawing/2014/main" id="{E1CD082E-C964-852A-D6F5-4216780E5240}"/>
              </a:ext>
            </a:extLst>
          </p:cNvPr>
          <p:cNvSpPr txBox="1"/>
          <p:nvPr/>
        </p:nvSpPr>
        <p:spPr>
          <a:xfrm>
            <a:off x="6084772" y="4509596"/>
            <a:ext cx="6107228" cy="923330"/>
          </a:xfrm>
          <a:prstGeom prst="rect">
            <a:avLst/>
          </a:prstGeom>
          <a:noFill/>
        </p:spPr>
        <p:txBody>
          <a:bodyPr wrap="square">
            <a:spAutoFit/>
          </a:bodyPr>
          <a:lstStyle/>
          <a:p>
            <a:r>
              <a:rPr lang="en-US" dirty="0">
                <a:solidFill>
                  <a:schemeClr val="bg1"/>
                </a:solidFill>
              </a:rPr>
              <a:t>(Kirk-Wade, E. Research Briefing, UK disability statistics: Prevalence and life experiences, House of Commons Library 29 July 2022)</a:t>
            </a:r>
            <a:endParaRPr lang="en-IE" dirty="0">
              <a:solidFill>
                <a:schemeClr val="bg1"/>
              </a:solidFill>
            </a:endParaRPr>
          </a:p>
        </p:txBody>
      </p:sp>
      <p:pic>
        <p:nvPicPr>
          <p:cNvPr id="2" name="Picture 1">
            <a:extLst>
              <a:ext uri="{FF2B5EF4-FFF2-40B4-BE49-F238E27FC236}">
                <a16:creationId xmlns:a16="http://schemas.microsoft.com/office/drawing/2014/main" id="{77FD9CE4-2E38-0A7D-FAF7-A5B66417AC0A}"/>
              </a:ext>
            </a:extLst>
          </p:cNvPr>
          <p:cNvPicPr>
            <a:picLocks noChangeAspect="1"/>
          </p:cNvPicPr>
          <p:nvPr/>
        </p:nvPicPr>
        <p:blipFill>
          <a:blip r:embed="rId8"/>
          <a:stretch>
            <a:fillRect/>
          </a:stretch>
        </p:blipFill>
        <p:spPr>
          <a:xfrm>
            <a:off x="8602172" y="1320325"/>
            <a:ext cx="3631297" cy="2560065"/>
          </a:xfrm>
          <a:prstGeom prst="rect">
            <a:avLst/>
          </a:prstGeom>
        </p:spPr>
      </p:pic>
    </p:spTree>
    <p:extLst>
      <p:ext uri="{BB962C8B-B14F-4D97-AF65-F5344CB8AC3E}">
        <p14:creationId xmlns:p14="http://schemas.microsoft.com/office/powerpoint/2010/main" val="212711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83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394B644-2E85-4942-9FF8-11A877842318}"/>
              </a:ext>
            </a:extLst>
          </p:cNvPr>
          <p:cNvSpPr/>
          <p:nvPr/>
        </p:nvSpPr>
        <p:spPr>
          <a:xfrm>
            <a:off x="1177291" y="1501110"/>
            <a:ext cx="10541008" cy="2215991"/>
          </a:xfrm>
          <a:prstGeom prst="rect">
            <a:avLst/>
          </a:prstGeom>
          <a:solidFill>
            <a:srgbClr val="7030A0"/>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E" sz="3200" b="1" dirty="0">
                <a:solidFill>
                  <a:prstClr val="white"/>
                </a:solidFill>
                <a:latin typeface="Century Gothic" panose="020B0502020202020204"/>
              </a:rPr>
              <a:t>T</a:t>
            </a:r>
            <a:r>
              <a:rPr kumimoji="0" lang="en-IE" sz="3200" b="1" i="0" u="none" strike="noStrike" kern="1200" cap="none" spc="0" normalizeH="0" baseline="0" noProof="0" dirty="0">
                <a:ln>
                  <a:noFill/>
                </a:ln>
                <a:solidFill>
                  <a:prstClr val="white"/>
                </a:solidFill>
                <a:effectLst/>
                <a:uLnTx/>
                <a:uFillTx/>
                <a:latin typeface="Century Gothic" panose="020B0502020202020204"/>
                <a:ea typeface="+mn-ea"/>
                <a:cs typeface="+mn-cs"/>
              </a:rPr>
              <a:t>he majority of disabled people are over retirement age ...Despite this…older people with impairments are rarely regarded as ‘disabled’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prstClr val="white"/>
                </a:solidFill>
                <a:effectLst/>
                <a:uLnTx/>
                <a:uFillTx/>
                <a:latin typeface="Century Gothic" panose="020B0502020202020204"/>
                <a:ea typeface="+mn-ea"/>
                <a:cs typeface="+mn-cs"/>
              </a:rPr>
              <a:t>(Priestley 2006).</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2400" b="0" i="0" u="none" strike="noStrike" kern="1200" cap="none" spc="0" normalizeH="0" baseline="0" noProof="0" dirty="0">
              <a:ln>
                <a:noFill/>
              </a:ln>
              <a:solidFill>
                <a:srgbClr val="6A9E1F">
                  <a:lumMod val="75000"/>
                </a:srgbClr>
              </a:solidFill>
              <a:effectLst/>
              <a:uLnTx/>
              <a:uFillTx/>
              <a:latin typeface="Century Gothic" panose="020B0502020202020204"/>
              <a:ea typeface="+mn-ea"/>
              <a:cs typeface="+mn-cs"/>
            </a:endParaRPr>
          </a:p>
        </p:txBody>
      </p:sp>
      <p:graphicFrame>
        <p:nvGraphicFramePr>
          <p:cNvPr id="7" name="Content Placeholder 4" descr="List introducing the three parts to this presentation: (1) PhD experience of qualitative research, (2) other qualitative research experience, and (3) research experience and this project">
            <a:extLst>
              <a:ext uri="{FF2B5EF4-FFF2-40B4-BE49-F238E27FC236}">
                <a16:creationId xmlns:a16="http://schemas.microsoft.com/office/drawing/2014/main" id="{4426C9DB-42A4-4E80-87A5-F6B76EF88796}"/>
              </a:ext>
            </a:extLst>
          </p:cNvPr>
          <p:cNvGraphicFramePr>
            <a:graphicFrameLocks/>
          </p:cNvGraphicFramePr>
          <p:nvPr/>
        </p:nvGraphicFramePr>
        <p:xfrm>
          <a:off x="313103" y="1"/>
          <a:ext cx="11878897" cy="18501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76F6A55B-238F-4BF0-80DC-A01CF186F5E3}"/>
              </a:ext>
            </a:extLst>
          </p:cNvPr>
          <p:cNvSpPr txBox="1"/>
          <p:nvPr/>
        </p:nvSpPr>
        <p:spPr>
          <a:xfrm>
            <a:off x="1177291" y="4286250"/>
            <a:ext cx="10541009" cy="1569660"/>
          </a:xfrm>
          <a:prstGeom prst="rect">
            <a:avLst/>
          </a:prstGeom>
          <a:solidFill>
            <a:schemeClr val="accent4">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3200" b="1" i="0" u="none" strike="noStrike" kern="1200" cap="none" spc="0" normalizeH="0" baseline="0" noProof="0" dirty="0">
                <a:ln>
                  <a:noFill/>
                </a:ln>
                <a:solidFill>
                  <a:prstClr val="black"/>
                </a:solidFill>
                <a:effectLst/>
                <a:uLnTx/>
                <a:uFillTx/>
                <a:latin typeface="Century Gothic" panose="020B0502020202020204"/>
                <a:ea typeface="+mn-ea"/>
                <a:cs typeface="+mn-cs"/>
              </a:rPr>
              <a:t>It is underappreciated that older people make up a sizeable and growing proportion of disability populations – </a:t>
            </a:r>
            <a:r>
              <a:rPr kumimoji="0" lang="en-IE" sz="3200" b="1" i="0" u="none" strike="noStrike" kern="1200" cap="none" spc="0" normalizeH="0" baseline="0" noProof="0" dirty="0">
                <a:ln>
                  <a:noFill/>
                </a:ln>
                <a:solidFill>
                  <a:srgbClr val="00B050"/>
                </a:solidFill>
                <a:effectLst/>
                <a:uLnTx/>
                <a:uFillTx/>
                <a:latin typeface="Century Gothic" panose="020B0502020202020204"/>
                <a:ea typeface="+mn-ea"/>
                <a:cs typeface="+mn-cs"/>
              </a:rPr>
              <a:t>disability itself is ‘ageing’</a:t>
            </a:r>
            <a:endParaRPr kumimoji="0" lang="en-IE" sz="2000" b="1" i="0" u="none" strike="noStrike" kern="1200" cap="none" spc="0" normalizeH="0" baseline="0" noProof="0" dirty="0">
              <a:ln>
                <a:noFill/>
              </a:ln>
              <a:solidFill>
                <a:srgbClr val="00B050"/>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87848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descr="List introducing the three parts to this presentation: (1) PhD experience of qualitative research, (2) other qualitative research experience, and (3) research experience and this project">
            <a:extLst>
              <a:ext uri="{FF2B5EF4-FFF2-40B4-BE49-F238E27FC236}">
                <a16:creationId xmlns:a16="http://schemas.microsoft.com/office/drawing/2014/main" id="{99E72EB5-5AB4-4E21-9E4C-9965E205346E}"/>
              </a:ext>
            </a:extLst>
          </p:cNvPr>
          <p:cNvGraphicFramePr>
            <a:graphicFrameLocks/>
          </p:cNvGraphicFramePr>
          <p:nvPr>
            <p:extLst>
              <p:ext uri="{D42A27DB-BD31-4B8C-83A1-F6EECF244321}">
                <p14:modId xmlns:p14="http://schemas.microsoft.com/office/powerpoint/2010/main" val="2941942187"/>
              </p:ext>
            </p:extLst>
          </p:nvPr>
        </p:nvGraphicFramePr>
        <p:xfrm>
          <a:off x="313103" y="0"/>
          <a:ext cx="11878897" cy="15443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Diagram 3">
            <a:extLst>
              <a:ext uri="{FF2B5EF4-FFF2-40B4-BE49-F238E27FC236}">
                <a16:creationId xmlns:a16="http://schemas.microsoft.com/office/drawing/2014/main" id="{45DD3E16-EE0E-B14F-8E13-9A89480D8001}"/>
              </a:ext>
            </a:extLst>
          </p:cNvPr>
          <p:cNvGraphicFramePr/>
          <p:nvPr>
            <p:extLst>
              <p:ext uri="{D42A27DB-BD31-4B8C-83A1-F6EECF244321}">
                <p14:modId xmlns:p14="http://schemas.microsoft.com/office/powerpoint/2010/main" val="1244261211"/>
              </p:ext>
            </p:extLst>
          </p:nvPr>
        </p:nvGraphicFramePr>
        <p:xfrm>
          <a:off x="942975" y="1447800"/>
          <a:ext cx="10848975" cy="54102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718848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87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graphicFrame>
        <p:nvGraphicFramePr>
          <p:cNvPr id="5" name="Content Placeholder 4" descr="List introducing the three parts to this presentation: (1) PhD experience of qualitative research, (2) other qualitative research experience, and (3) research experience and this project">
            <a:extLst>
              <a:ext uri="{FF2B5EF4-FFF2-40B4-BE49-F238E27FC236}">
                <a16:creationId xmlns:a16="http://schemas.microsoft.com/office/drawing/2014/main" id="{99E72EB5-5AB4-4E21-9E4C-9965E205346E}"/>
              </a:ext>
            </a:extLst>
          </p:cNvPr>
          <p:cNvGraphicFramePr>
            <a:graphicFrameLocks/>
          </p:cNvGraphicFramePr>
          <p:nvPr>
            <p:extLst>
              <p:ext uri="{D42A27DB-BD31-4B8C-83A1-F6EECF244321}">
                <p14:modId xmlns:p14="http://schemas.microsoft.com/office/powerpoint/2010/main" val="793470401"/>
              </p:ext>
            </p:extLst>
          </p:nvPr>
        </p:nvGraphicFramePr>
        <p:xfrm>
          <a:off x="313103" y="0"/>
          <a:ext cx="11878897" cy="15443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C93F5B98-4889-26B6-1B8F-7AA517AB3D20}"/>
              </a:ext>
            </a:extLst>
          </p:cNvPr>
          <p:cNvSpPr txBox="1"/>
          <p:nvPr/>
        </p:nvSpPr>
        <p:spPr>
          <a:xfrm>
            <a:off x="782721" y="1850429"/>
            <a:ext cx="10939660" cy="4985980"/>
          </a:xfrm>
          <a:prstGeom prst="rect">
            <a:avLst/>
          </a:prstGeom>
          <a:noFill/>
        </p:spPr>
        <p:txBody>
          <a:bodyPr wrap="square" rtlCol="0">
            <a:spAutoFit/>
          </a:bodyPr>
          <a:lstStyle/>
          <a:p>
            <a:r>
              <a:rPr lang="en-IE" sz="2400" b="1" dirty="0">
                <a:solidFill>
                  <a:schemeClr val="bg1"/>
                </a:solidFill>
              </a:rPr>
              <a:t>People who age with disability (AWD group) do so with a legacy of disadvantage because </a:t>
            </a:r>
            <a:r>
              <a:rPr lang="en-IE" sz="2400" b="1" dirty="0">
                <a:solidFill>
                  <a:srgbClr val="00B050"/>
                </a:solidFill>
              </a:rPr>
              <a:t>disabled people in general experience</a:t>
            </a:r>
            <a:r>
              <a:rPr lang="en-IE" sz="2400" b="1" dirty="0">
                <a:solidFill>
                  <a:schemeClr val="bg1"/>
                </a:solidFill>
              </a:rPr>
              <a:t>:</a:t>
            </a:r>
          </a:p>
          <a:p>
            <a:endParaRPr lang="en-US" sz="2400" b="1" dirty="0">
              <a:solidFill>
                <a:schemeClr val="bg1"/>
              </a:solidFill>
            </a:endParaRPr>
          </a:p>
          <a:p>
            <a:pPr marL="342900" indent="-342900">
              <a:buFont typeface="Arial" panose="020B0604020202020204" pitchFamily="34" charset="0"/>
              <a:buChar char="•"/>
            </a:pPr>
            <a:r>
              <a:rPr lang="en-US" sz="2400" b="1" dirty="0">
                <a:solidFill>
                  <a:schemeClr val="accent2">
                    <a:lumMod val="60000"/>
                    <a:lumOff val="40000"/>
                  </a:schemeClr>
                </a:solidFill>
              </a:rPr>
              <a:t>Lower levels of education and worse employment prospects </a:t>
            </a:r>
            <a:r>
              <a:rPr lang="en-US" sz="2400" dirty="0">
                <a:solidFill>
                  <a:schemeClr val="bg1"/>
                </a:solidFill>
              </a:rPr>
              <a:t>than others</a:t>
            </a:r>
            <a:r>
              <a:rPr lang="en-US" sz="2400" b="1" dirty="0">
                <a:solidFill>
                  <a:schemeClr val="accent2">
                    <a:lumMod val="60000"/>
                    <a:lumOff val="40000"/>
                  </a:schemeClr>
                </a:solidFill>
              </a:rPr>
              <a:t> </a:t>
            </a:r>
            <a:r>
              <a:rPr lang="en-US" dirty="0">
                <a:solidFill>
                  <a:schemeClr val="bg1"/>
                </a:solidFill>
              </a:rPr>
              <a:t>(UN, 2018).</a:t>
            </a:r>
          </a:p>
          <a:p>
            <a:pPr marL="342900" indent="-342900">
              <a:buFont typeface="Arial" panose="020B0604020202020204" pitchFamily="34" charset="0"/>
              <a:buChar char="•"/>
            </a:pPr>
            <a:endParaRPr lang="en-US" dirty="0">
              <a:solidFill>
                <a:schemeClr val="bg1"/>
              </a:solidFill>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chemeClr val="accent1">
                    <a:lumMod val="60000"/>
                    <a:lumOff val="40000"/>
                  </a:schemeClr>
                </a:solidFill>
                <a:effectLst/>
                <a:uLnTx/>
                <a:uFillTx/>
                <a:latin typeface="Century Gothic" panose="020B0502020202020204"/>
                <a:ea typeface="+mn-ea"/>
                <a:cs typeface="+mn-cs"/>
              </a:rPr>
              <a:t>More likely to live in poverty </a:t>
            </a:r>
            <a:r>
              <a:rPr kumimoji="0" lang="en-US" sz="2400" i="0" u="none" strike="noStrike" kern="1200" cap="none" spc="0" normalizeH="0" baseline="0" noProof="0" dirty="0">
                <a:ln>
                  <a:noFill/>
                </a:ln>
                <a:solidFill>
                  <a:schemeClr val="bg1"/>
                </a:solidFill>
                <a:effectLst/>
                <a:uLnTx/>
                <a:uFillTx/>
                <a:latin typeface="Century Gothic" panose="020B0502020202020204"/>
                <a:ea typeface="+mn-ea"/>
                <a:cs typeface="+mn-cs"/>
              </a:rPr>
              <a:t>than non-disabled people </a:t>
            </a: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(UN, 2018).</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342900" indent="-342900">
              <a:buFont typeface="Arial" panose="020B0604020202020204" pitchFamily="34" charset="0"/>
              <a:buChar char="•"/>
            </a:pPr>
            <a:r>
              <a:rPr lang="en-US" sz="2400" b="1" dirty="0">
                <a:solidFill>
                  <a:srgbClr val="00B050"/>
                </a:solidFill>
              </a:rPr>
              <a:t>Less likely than others to have been married or to have cohabited </a:t>
            </a:r>
            <a:r>
              <a:rPr lang="en-US" sz="1600" dirty="0">
                <a:solidFill>
                  <a:schemeClr val="bg1"/>
                </a:solidFill>
              </a:rPr>
              <a:t>(</a:t>
            </a:r>
            <a:r>
              <a:rPr lang="en-US" sz="1600" dirty="0" err="1">
                <a:solidFill>
                  <a:schemeClr val="bg1"/>
                </a:solidFill>
              </a:rPr>
              <a:t>Loprest</a:t>
            </a:r>
            <a:r>
              <a:rPr lang="en-US" sz="1600" dirty="0">
                <a:solidFill>
                  <a:schemeClr val="bg1"/>
                </a:solidFill>
              </a:rPr>
              <a:t> and </a:t>
            </a:r>
            <a:r>
              <a:rPr lang="en-US" sz="1600" dirty="0" err="1">
                <a:solidFill>
                  <a:schemeClr val="bg1"/>
                </a:solidFill>
              </a:rPr>
              <a:t>Maag</a:t>
            </a:r>
            <a:r>
              <a:rPr lang="en-US" sz="1600" dirty="0">
                <a:solidFill>
                  <a:schemeClr val="bg1"/>
                </a:solidFill>
              </a:rPr>
              <a:t>, 2007 ; MacDonald et al, 2018 ), </a:t>
            </a:r>
            <a:r>
              <a:rPr lang="en-US" sz="2400" b="1" dirty="0">
                <a:solidFill>
                  <a:srgbClr val="00B050"/>
                </a:solidFill>
              </a:rPr>
              <a:t>so may have fewer supportive intimates in older age.</a:t>
            </a:r>
          </a:p>
          <a:p>
            <a:endParaRPr lang="en-US" sz="2400" b="1" dirty="0">
              <a:solidFill>
                <a:schemeClr val="bg1"/>
              </a:solidFill>
            </a:endParaRPr>
          </a:p>
          <a:p>
            <a:endParaRPr lang="en-IE" sz="2400" b="1" dirty="0">
              <a:solidFill>
                <a:schemeClr val="bg1"/>
              </a:solidFill>
            </a:endParaRPr>
          </a:p>
          <a:p>
            <a:r>
              <a:rPr lang="en-IE" b="1" dirty="0">
                <a:solidFill>
                  <a:schemeClr val="bg1"/>
                </a:solidFill>
              </a:rPr>
              <a:t>  </a:t>
            </a:r>
          </a:p>
        </p:txBody>
      </p:sp>
    </p:spTree>
    <p:extLst>
      <p:ext uri="{BB962C8B-B14F-4D97-AF65-F5344CB8AC3E}">
        <p14:creationId xmlns:p14="http://schemas.microsoft.com/office/powerpoint/2010/main" val="3136128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91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graphicFrame>
        <p:nvGraphicFramePr>
          <p:cNvPr id="5" name="Content Placeholder 4" descr="List introducing the three parts to this presentation: (1) PhD experience of qualitative research, (2) other qualitative research experience, and (3) research experience and this project">
            <a:extLst>
              <a:ext uri="{FF2B5EF4-FFF2-40B4-BE49-F238E27FC236}">
                <a16:creationId xmlns:a16="http://schemas.microsoft.com/office/drawing/2014/main" id="{99E72EB5-5AB4-4E21-9E4C-9965E205346E}"/>
              </a:ext>
            </a:extLst>
          </p:cNvPr>
          <p:cNvGraphicFramePr>
            <a:graphicFrameLocks/>
          </p:cNvGraphicFramePr>
          <p:nvPr>
            <p:extLst>
              <p:ext uri="{D42A27DB-BD31-4B8C-83A1-F6EECF244321}">
                <p14:modId xmlns:p14="http://schemas.microsoft.com/office/powerpoint/2010/main" val="534503873"/>
              </p:ext>
            </p:extLst>
          </p:nvPr>
        </p:nvGraphicFramePr>
        <p:xfrm>
          <a:off x="313103" y="0"/>
          <a:ext cx="11878897" cy="15443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Content Placeholder 21" descr="Contains an arrow crossing two boxes - on one side are the words 'Social Processes more stressed on disability generally', on the other 'biomedicine dominates approaches to ageing'. T">
            <a:extLst>
              <a:ext uri="{FF2B5EF4-FFF2-40B4-BE49-F238E27FC236}">
                <a16:creationId xmlns:a16="http://schemas.microsoft.com/office/drawing/2014/main" id="{AF303B1A-6EC0-B54B-0037-4EAA17D86923}"/>
              </a:ext>
            </a:extLst>
          </p:cNvPr>
          <p:cNvGraphicFramePr>
            <a:graphicFrameLocks/>
          </p:cNvGraphicFramePr>
          <p:nvPr>
            <p:extLst>
              <p:ext uri="{D42A27DB-BD31-4B8C-83A1-F6EECF244321}">
                <p14:modId xmlns:p14="http://schemas.microsoft.com/office/powerpoint/2010/main" val="2034048668"/>
              </p:ext>
            </p:extLst>
          </p:nvPr>
        </p:nvGraphicFramePr>
        <p:xfrm>
          <a:off x="1076325" y="1544317"/>
          <a:ext cx="10363200" cy="522795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 name="TextBox 7">
            <a:extLst>
              <a:ext uri="{FF2B5EF4-FFF2-40B4-BE49-F238E27FC236}">
                <a16:creationId xmlns:a16="http://schemas.microsoft.com/office/drawing/2014/main" id="{AAFCB9EF-2C42-968C-4938-A59787A12CE0}"/>
              </a:ext>
            </a:extLst>
          </p:cNvPr>
          <p:cNvSpPr txBox="1"/>
          <p:nvPr/>
        </p:nvSpPr>
        <p:spPr>
          <a:xfrm>
            <a:off x="6534150" y="1828800"/>
            <a:ext cx="4076700" cy="4524315"/>
          </a:xfrm>
          <a:prstGeom prst="rect">
            <a:avLst/>
          </a:prstGeom>
          <a:noFill/>
        </p:spPr>
        <p:txBody>
          <a:bodyPr wrap="square" rtlCol="0">
            <a:spAutoFit/>
          </a:bodyPr>
          <a:lstStyle/>
          <a:p>
            <a:r>
              <a:rPr lang="en-US" sz="2400" b="1" dirty="0">
                <a:solidFill>
                  <a:srgbClr val="FF00FF"/>
                </a:solidFill>
              </a:rPr>
              <a:t>‘Disability’ in older age </a:t>
            </a:r>
            <a:r>
              <a:rPr lang="en-US" sz="2400" dirty="0"/>
              <a:t>– Medical Model dominates:</a:t>
            </a:r>
          </a:p>
          <a:p>
            <a:pPr marL="342900" indent="-342900">
              <a:buFont typeface="Arial" panose="020B0604020202020204" pitchFamily="34" charset="0"/>
              <a:buChar char="•"/>
            </a:pPr>
            <a:r>
              <a:rPr lang="en-US" sz="2400" dirty="0"/>
              <a:t>Usually seen as inability to perform certain actions (typically, </a:t>
            </a:r>
            <a:r>
              <a:rPr lang="en-US" sz="2400" b="1" dirty="0">
                <a:solidFill>
                  <a:srgbClr val="FF00FF"/>
                </a:solidFill>
              </a:rPr>
              <a:t>ADLs </a:t>
            </a:r>
            <a:r>
              <a:rPr lang="en-US" sz="2400" dirty="0"/>
              <a:t>or</a:t>
            </a:r>
            <a:r>
              <a:rPr lang="en-US" sz="2400" b="1" dirty="0">
                <a:solidFill>
                  <a:srgbClr val="FF00FF"/>
                </a:solidFill>
              </a:rPr>
              <a:t> IADLs</a:t>
            </a:r>
            <a:r>
              <a:rPr lang="en-US" sz="2400" dirty="0"/>
              <a:t>); </a:t>
            </a:r>
          </a:p>
          <a:p>
            <a:r>
              <a:rPr lang="en-US" sz="2400" dirty="0"/>
              <a:t>OR</a:t>
            </a:r>
          </a:p>
          <a:p>
            <a:pPr marL="342900" indent="-342900">
              <a:buFont typeface="Arial" panose="020B0604020202020204" pitchFamily="34" charset="0"/>
              <a:buChar char="•"/>
            </a:pPr>
            <a:r>
              <a:rPr lang="en-US" sz="2400" dirty="0"/>
              <a:t>‘</a:t>
            </a:r>
            <a:r>
              <a:rPr lang="en-US" sz="2400" b="1" dirty="0">
                <a:solidFill>
                  <a:srgbClr val="FF00FF"/>
                </a:solidFill>
              </a:rPr>
              <a:t>Frailty</a:t>
            </a:r>
            <a:r>
              <a:rPr lang="en-US" sz="2400" dirty="0"/>
              <a:t>’ – usually defined in narrow physical or medical terms </a:t>
            </a:r>
            <a:r>
              <a:rPr lang="en-US" sz="1600" dirty="0"/>
              <a:t>(</a:t>
            </a:r>
            <a:r>
              <a:rPr lang="en-US" sz="1600" dirty="0" err="1"/>
              <a:t>Grenier</a:t>
            </a:r>
            <a:r>
              <a:rPr lang="en-US" sz="1600" dirty="0"/>
              <a:t>, 2012).</a:t>
            </a:r>
          </a:p>
        </p:txBody>
      </p:sp>
      <p:sp>
        <p:nvSpPr>
          <p:cNvPr id="12" name="TextBox 11">
            <a:extLst>
              <a:ext uri="{FF2B5EF4-FFF2-40B4-BE49-F238E27FC236}">
                <a16:creationId xmlns:a16="http://schemas.microsoft.com/office/drawing/2014/main" id="{F68C5613-29FC-BFA2-02AD-0482C8CDB112}"/>
              </a:ext>
            </a:extLst>
          </p:cNvPr>
          <p:cNvSpPr txBox="1"/>
          <p:nvPr/>
        </p:nvSpPr>
        <p:spPr>
          <a:xfrm>
            <a:off x="1076325" y="2489539"/>
            <a:ext cx="5019675" cy="3785652"/>
          </a:xfrm>
          <a:prstGeom prst="rect">
            <a:avLst/>
          </a:prstGeom>
          <a:noFill/>
        </p:spPr>
        <p:txBody>
          <a:bodyPr wrap="square">
            <a:spAutoFit/>
          </a:bodyPr>
          <a:lstStyle/>
          <a:p>
            <a:r>
              <a:rPr lang="en-US" sz="2400" dirty="0"/>
              <a:t> ‘</a:t>
            </a:r>
            <a:r>
              <a:rPr lang="en-US" sz="2400" b="1" dirty="0">
                <a:solidFill>
                  <a:srgbClr val="FF00FF"/>
                </a:solidFill>
              </a:rPr>
              <a:t>Disability’ </a:t>
            </a:r>
            <a:r>
              <a:rPr lang="en-US" sz="2400" b="1" dirty="0"/>
              <a:t>generally</a:t>
            </a:r>
            <a:r>
              <a:rPr lang="en-US" sz="2400" dirty="0"/>
              <a:t>, Social Model  understandings involve:</a:t>
            </a:r>
          </a:p>
          <a:p>
            <a:endParaRPr lang="en-US" sz="2400" dirty="0"/>
          </a:p>
          <a:p>
            <a:pPr marL="342900" indent="-342900">
              <a:buFont typeface="Arial" panose="020B0604020202020204" pitchFamily="34" charset="0"/>
              <a:buChar char="•"/>
            </a:pPr>
            <a:r>
              <a:rPr lang="en-US" sz="2400" dirty="0"/>
              <a:t>Distinction between impairment (in the body) and </a:t>
            </a:r>
            <a:r>
              <a:rPr lang="en-US" sz="2400" b="1" dirty="0">
                <a:solidFill>
                  <a:srgbClr val="FF00FF"/>
                </a:solidFill>
              </a:rPr>
              <a:t>disability (in society);</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Implies </a:t>
            </a:r>
            <a:r>
              <a:rPr lang="en-US" sz="2400" b="1" dirty="0">
                <a:solidFill>
                  <a:srgbClr val="FF00FF"/>
                </a:solidFill>
              </a:rPr>
              <a:t>dismantling social and physical barriers to participation</a:t>
            </a:r>
            <a:r>
              <a:rPr lang="en-US" sz="2400" dirty="0"/>
              <a:t>.</a:t>
            </a:r>
          </a:p>
        </p:txBody>
      </p:sp>
    </p:spTree>
    <p:extLst>
      <p:ext uri="{BB962C8B-B14F-4D97-AF65-F5344CB8AC3E}">
        <p14:creationId xmlns:p14="http://schemas.microsoft.com/office/powerpoint/2010/main" val="2431480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87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8D56CD-E39E-D7D4-F44D-AC44A0A7C565}"/>
              </a:ext>
            </a:extLst>
          </p:cNvPr>
          <p:cNvSpPr txBox="1"/>
          <p:nvPr/>
        </p:nvSpPr>
        <p:spPr>
          <a:xfrm>
            <a:off x="579663" y="1317498"/>
            <a:ext cx="10099224" cy="513986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800" b="1" i="0" u="none" strike="noStrike" kern="1200" cap="none" spc="0" normalizeH="0" baseline="0" noProof="0" dirty="0">
                <a:ln>
                  <a:noFill/>
                </a:ln>
                <a:solidFill>
                  <a:srgbClr val="000000"/>
                </a:solidFill>
                <a:effectLst/>
                <a:uLnTx/>
                <a:uFillTx/>
                <a:ea typeface="Calibri" panose="020F0502020204030204" pitchFamily="34" charset="0"/>
                <a:cs typeface="+mn-cs"/>
              </a:rPr>
              <a:t>The Convention on the Rights of Persons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800" b="1" i="0" u="none" strike="noStrike" kern="1200" cap="none" spc="0" normalizeH="0" baseline="0" noProof="0" dirty="0">
                <a:ln>
                  <a:noFill/>
                </a:ln>
                <a:solidFill>
                  <a:srgbClr val="000000"/>
                </a:solidFill>
                <a:effectLst/>
                <a:uLnTx/>
                <a:uFillTx/>
                <a:ea typeface="Calibri" panose="020F0502020204030204" pitchFamily="34" charset="0"/>
                <a:cs typeface="+mn-cs"/>
              </a:rPr>
              <a:t>with Disabilities (CRPD):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2800" b="1" i="0" u="none" strike="noStrike" kern="1200" cap="none" spc="0" normalizeH="0" baseline="0" noProof="0" dirty="0">
              <a:ln>
                <a:noFill/>
              </a:ln>
              <a:solidFill>
                <a:srgbClr val="000000"/>
              </a:solidFill>
              <a:effectLst/>
              <a:uLnTx/>
              <a:uFillTx/>
              <a:ea typeface="Calibri" panose="020F0502020204030204" pitchFamily="34" charset="0"/>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800" b="1" i="0" u="none" strike="noStrike" kern="1200" cap="none" spc="0" normalizeH="0" baseline="0" noProof="0" dirty="0">
                <a:ln>
                  <a:noFill/>
                </a:ln>
                <a:solidFill>
                  <a:srgbClr val="000000"/>
                </a:solidFill>
                <a:effectLst/>
                <a:uLnTx/>
                <a:uFillTx/>
                <a:ea typeface="Calibri" panose="020F0502020204030204" pitchFamily="34" charset="0"/>
                <a:cs typeface="+mn-cs"/>
              </a:rPr>
              <a:t>Disability is interactional </a:t>
            </a:r>
            <a:r>
              <a:rPr kumimoji="0" lang="en-IE" sz="2800" b="0" i="0" u="none" strike="noStrike" kern="1200" cap="none" spc="0" normalizeH="0" baseline="0" noProof="0" dirty="0">
                <a:ln>
                  <a:noFill/>
                </a:ln>
                <a:solidFill>
                  <a:srgbClr val="000000"/>
                </a:solidFill>
                <a:effectLst/>
                <a:uLnTx/>
                <a:uFillTx/>
                <a:ea typeface="Calibri" panose="020F0502020204030204" pitchFamily="34" charset="0"/>
                <a:cs typeface="+mn-cs"/>
              </a:rPr>
              <a:t>– understood </a:t>
            </a:r>
            <a:r>
              <a:rPr lang="en-IE" sz="2800" dirty="0">
                <a:solidFill>
                  <a:srgbClr val="000000"/>
                </a:solidFill>
                <a:ea typeface="Calibri" panose="020F0502020204030204" pitchFamily="34" charset="0"/>
              </a:rPr>
              <a:t>as the outcome of </a:t>
            </a:r>
            <a:r>
              <a:rPr kumimoji="0" lang="en-IE" sz="2800" b="0" i="0" u="none" strike="noStrike" kern="1200" cap="none" spc="0" normalizeH="0" baseline="0" noProof="0" dirty="0">
                <a:ln>
                  <a:noFill/>
                </a:ln>
                <a:solidFill>
                  <a:srgbClr val="000000"/>
                </a:solidFill>
                <a:effectLst/>
                <a:uLnTx/>
                <a:uFillTx/>
                <a:ea typeface="Calibri" panose="020F0502020204030204" pitchFamily="34" charset="0"/>
                <a:cs typeface="+mn-cs"/>
              </a:rPr>
              <a:t>impairments in interaction with environments </a:t>
            </a:r>
            <a:r>
              <a:rPr kumimoji="0" lang="en-IE" sz="2400" b="0" i="0" u="none" strike="noStrike" kern="1200" cap="none" spc="0" normalizeH="0" baseline="0" noProof="0" dirty="0">
                <a:ln>
                  <a:noFill/>
                </a:ln>
                <a:solidFill>
                  <a:srgbClr val="000000"/>
                </a:solidFill>
                <a:effectLst/>
                <a:uLnTx/>
                <a:uFillTx/>
                <a:ea typeface="Calibri" panose="020F0502020204030204" pitchFamily="34" charset="0"/>
                <a:cs typeface="+mn-cs"/>
              </a:rPr>
              <a:t>(emphasises attitudinal and environmental barriers);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2400" b="0" i="0" u="none" strike="noStrike" kern="1200" cap="none" spc="0" normalizeH="0" baseline="0" noProof="0" dirty="0">
              <a:ln>
                <a:noFill/>
              </a:ln>
              <a:solidFill>
                <a:srgbClr val="000000"/>
              </a:solidFill>
              <a:effectLst/>
              <a:uLnTx/>
              <a:uFillTx/>
              <a:ea typeface="Calibri" panose="020F0502020204030204" pitchFamily="34" charset="0"/>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800" b="0" i="0" u="none" strike="noStrike" kern="1200" cap="none" spc="0" normalizeH="0" baseline="0" noProof="0" dirty="0">
                <a:ln>
                  <a:noFill/>
                </a:ln>
                <a:solidFill>
                  <a:srgbClr val="000000"/>
                </a:solidFill>
                <a:effectLst/>
                <a:uLnTx/>
                <a:uFillTx/>
                <a:ea typeface="Calibri" panose="020F0502020204030204" pitchFamily="34" charset="0"/>
                <a:cs typeface="+mn-cs"/>
              </a:rPr>
              <a:t>Definition is </a:t>
            </a:r>
            <a:r>
              <a:rPr kumimoji="0" lang="en-IE" sz="2800" b="1" i="0" u="none" strike="noStrike" kern="1200" cap="none" spc="0" normalizeH="0" baseline="0" noProof="0" dirty="0">
                <a:ln>
                  <a:noFill/>
                </a:ln>
                <a:solidFill>
                  <a:srgbClr val="000000"/>
                </a:solidFill>
                <a:effectLst/>
                <a:uLnTx/>
                <a:uFillTx/>
                <a:ea typeface="Calibri" panose="020F0502020204030204" pitchFamily="34" charset="0"/>
                <a:cs typeface="+mn-cs"/>
              </a:rPr>
              <a:t>broad enough to include disability experienced at any age</a:t>
            </a:r>
            <a:r>
              <a:rPr kumimoji="0" lang="en-IE" sz="2800" b="0" i="0" u="none" strike="noStrike" kern="1200" cap="none" spc="0" normalizeH="0" baseline="0" noProof="0" dirty="0">
                <a:ln>
                  <a:noFill/>
                </a:ln>
                <a:solidFill>
                  <a:srgbClr val="000000"/>
                </a:solidFill>
                <a:effectLst/>
                <a:uLnTx/>
                <a:uFillTx/>
                <a:ea typeface="Calibri" panose="020F0502020204030204" pitchFamily="34" charset="0"/>
                <a:cs typeface="+mn-cs"/>
              </a:rPr>
              <a:t>.</a:t>
            </a:r>
          </a:p>
          <a:p>
            <a:pPr marR="0" lvl="0" algn="l" defTabSz="914400" rtl="0" eaLnBrk="1" fontAlgn="auto" latinLnBrk="0" hangingPunct="1">
              <a:lnSpc>
                <a:spcPct val="100000"/>
              </a:lnSpc>
              <a:spcBef>
                <a:spcPts val="0"/>
              </a:spcBef>
              <a:spcAft>
                <a:spcPts val="0"/>
              </a:spcAft>
              <a:buClrTx/>
              <a:buSzTx/>
              <a:tabLst/>
              <a:defRPr/>
            </a:pPr>
            <a:r>
              <a:rPr kumimoji="0" lang="en-IE" sz="2800" b="1" i="0" u="none" strike="noStrike" kern="1200" cap="none" spc="0" normalizeH="0" baseline="0" noProof="0" dirty="0">
                <a:ln>
                  <a:noFill/>
                </a:ln>
                <a:solidFill>
                  <a:srgbClr val="0070C0"/>
                </a:solidFill>
                <a:effectLst/>
                <a:uLnTx/>
                <a:uFillTx/>
                <a:ea typeface="Calibri" panose="020F0502020204030204" pitchFamily="34" charset="0"/>
                <a:cs typeface="+mn-cs"/>
              </a:rPr>
              <a:t>BUT </a:t>
            </a:r>
          </a:p>
          <a:p>
            <a:pPr lvl="1" algn="ctr">
              <a:defRPr/>
            </a:pPr>
            <a:r>
              <a:rPr kumimoji="0" lang="en-IE" sz="2800" b="1" i="0" u="none" strike="noStrike" kern="1200" cap="none" spc="0" normalizeH="0" baseline="0" noProof="0" dirty="0">
                <a:ln>
                  <a:noFill/>
                </a:ln>
                <a:solidFill>
                  <a:srgbClr val="00B050"/>
                </a:solidFill>
                <a:effectLst/>
                <a:uLnTx/>
                <a:uFillTx/>
                <a:ea typeface="Calibri" panose="020F0502020204030204" pitchFamily="34" charset="0"/>
                <a:cs typeface="+mn-cs"/>
              </a:rPr>
              <a:t>NOT </a:t>
            </a:r>
            <a:r>
              <a:rPr kumimoji="0" lang="en-IE" sz="2800" b="1" i="0" u="none" strike="noStrike" kern="1200" cap="none" spc="0" normalizeH="0" baseline="0" noProof="0" dirty="0">
                <a:ln>
                  <a:noFill/>
                </a:ln>
                <a:solidFill>
                  <a:prstClr val="black"/>
                </a:solidFill>
                <a:effectLst/>
                <a:uLnTx/>
                <a:uFillTx/>
                <a:ea typeface="Calibri" panose="020F0502020204030204" pitchFamily="34" charset="0"/>
                <a:cs typeface="+mn-cs"/>
              </a:rPr>
              <a:t>widely applied to older people experiencing impairment or with long-term care needs</a:t>
            </a:r>
            <a:r>
              <a:rPr kumimoji="0" lang="en-IE" sz="2800" b="0" i="0" u="none" strike="noStrike" kern="1200" cap="none" spc="0" normalizeH="0" baseline="0" noProof="0" dirty="0">
                <a:ln>
                  <a:noFill/>
                </a:ln>
                <a:solidFill>
                  <a:srgbClr val="000000"/>
                </a:solidFill>
                <a:effectLst/>
                <a:uLnTx/>
                <a:uFillTx/>
                <a:ea typeface="Calibri" panose="020F0502020204030204" pitchFamily="34" charset="0"/>
                <a:cs typeface="+mn-cs"/>
              </a:rPr>
              <a:t>.</a:t>
            </a:r>
          </a:p>
        </p:txBody>
      </p:sp>
      <p:graphicFrame>
        <p:nvGraphicFramePr>
          <p:cNvPr id="11" name="Content Placeholder 4" descr="List introducing the three parts to this presentation: (1) PhD experience of qualitative research, (2) other qualitative research experience, and (3) research experience and this project">
            <a:extLst>
              <a:ext uri="{FF2B5EF4-FFF2-40B4-BE49-F238E27FC236}">
                <a16:creationId xmlns:a16="http://schemas.microsoft.com/office/drawing/2014/main" id="{A59E45F8-DF44-BEEA-D2D2-C6FB13740423}"/>
              </a:ext>
            </a:extLst>
          </p:cNvPr>
          <p:cNvGraphicFramePr>
            <a:graphicFrameLocks/>
          </p:cNvGraphicFramePr>
          <p:nvPr>
            <p:extLst>
              <p:ext uri="{D42A27DB-BD31-4B8C-83A1-F6EECF244321}">
                <p14:modId xmlns:p14="http://schemas.microsoft.com/office/powerpoint/2010/main" val="52108531"/>
              </p:ext>
            </p:extLst>
          </p:nvPr>
        </p:nvGraphicFramePr>
        <p:xfrm>
          <a:off x="313103" y="0"/>
          <a:ext cx="11878897" cy="15443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EA4D902F-AF00-B1E9-5C26-35C73070705A}"/>
              </a:ext>
            </a:extLst>
          </p:cNvPr>
          <p:cNvPicPr>
            <a:picLocks noChangeAspect="1"/>
          </p:cNvPicPr>
          <p:nvPr/>
        </p:nvPicPr>
        <p:blipFill>
          <a:blip r:embed="rId8"/>
          <a:stretch>
            <a:fillRect/>
          </a:stretch>
        </p:blipFill>
        <p:spPr>
          <a:xfrm>
            <a:off x="10265497" y="0"/>
            <a:ext cx="1926503" cy="1987468"/>
          </a:xfrm>
          <a:prstGeom prst="rect">
            <a:avLst/>
          </a:prstGeom>
        </p:spPr>
      </p:pic>
    </p:spTree>
    <p:extLst>
      <p:ext uri="{BB962C8B-B14F-4D97-AF65-F5344CB8AC3E}">
        <p14:creationId xmlns:p14="http://schemas.microsoft.com/office/powerpoint/2010/main" val="3808691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87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graphicFrame>
        <p:nvGraphicFramePr>
          <p:cNvPr id="5" name="Content Placeholder 4" descr="List introducing the three parts to this presentation: (1) PhD experience of qualitative research, (2) other qualitative research experience, and (3) research experience and this project">
            <a:extLst>
              <a:ext uri="{FF2B5EF4-FFF2-40B4-BE49-F238E27FC236}">
                <a16:creationId xmlns:a16="http://schemas.microsoft.com/office/drawing/2014/main" id="{99E72EB5-5AB4-4E21-9E4C-9965E205346E}"/>
              </a:ext>
            </a:extLst>
          </p:cNvPr>
          <p:cNvGraphicFramePr>
            <a:graphicFrameLocks/>
          </p:cNvGraphicFramePr>
          <p:nvPr>
            <p:extLst>
              <p:ext uri="{D42A27DB-BD31-4B8C-83A1-F6EECF244321}">
                <p14:modId xmlns:p14="http://schemas.microsoft.com/office/powerpoint/2010/main" val="290811374"/>
              </p:ext>
            </p:extLst>
          </p:nvPr>
        </p:nvGraphicFramePr>
        <p:xfrm>
          <a:off x="313103" y="0"/>
          <a:ext cx="11878897" cy="15443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a:extLst>
              <a:ext uri="{FF2B5EF4-FFF2-40B4-BE49-F238E27FC236}">
                <a16:creationId xmlns:a16="http://schemas.microsoft.com/office/drawing/2014/main" id="{7FDFCA7E-F181-D6E1-1FD7-EFB034037F8A}"/>
              </a:ext>
            </a:extLst>
          </p:cNvPr>
          <p:cNvPicPr>
            <a:picLocks noChangeAspect="1"/>
          </p:cNvPicPr>
          <p:nvPr/>
        </p:nvPicPr>
        <p:blipFill>
          <a:blip r:embed="rId8"/>
          <a:stretch>
            <a:fillRect/>
          </a:stretch>
        </p:blipFill>
        <p:spPr>
          <a:xfrm>
            <a:off x="0" y="2114550"/>
            <a:ext cx="3155684" cy="4743450"/>
          </a:xfrm>
          <a:prstGeom prst="rect">
            <a:avLst/>
          </a:prstGeom>
        </p:spPr>
      </p:pic>
      <p:sp>
        <p:nvSpPr>
          <p:cNvPr id="7" name="TextBox 6">
            <a:extLst>
              <a:ext uri="{FF2B5EF4-FFF2-40B4-BE49-F238E27FC236}">
                <a16:creationId xmlns:a16="http://schemas.microsoft.com/office/drawing/2014/main" id="{7B6A4075-9AE2-21C7-42DB-725831015982}"/>
              </a:ext>
            </a:extLst>
          </p:cNvPr>
          <p:cNvSpPr txBox="1"/>
          <p:nvPr/>
        </p:nvSpPr>
        <p:spPr>
          <a:xfrm>
            <a:off x="3155684" y="1323974"/>
            <a:ext cx="7359916" cy="563231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600" b="1" i="0" u="none" strike="noStrike" kern="1200" cap="none" spc="0" normalizeH="0" baseline="0" noProof="0" dirty="0">
                <a:ln>
                  <a:noFill/>
                </a:ln>
                <a:solidFill>
                  <a:srgbClr val="0070C0"/>
                </a:solidFill>
                <a:effectLst/>
                <a:uLnTx/>
                <a:uFillTx/>
                <a:latin typeface="Century Gothic" panose="020B0502020202020204"/>
                <a:ea typeface="Calibri" panose="020F0502020204030204" pitchFamily="34" charset="0"/>
                <a:cs typeface="+mn-cs"/>
              </a:rPr>
              <a:t>Older people: not perceived as people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600" b="1" i="0" u="none" strike="noStrike" kern="1200" cap="none" spc="0" normalizeH="0" baseline="0" noProof="0" dirty="0">
                <a:ln>
                  <a:noFill/>
                </a:ln>
                <a:solidFill>
                  <a:srgbClr val="0070C0"/>
                </a:solidFill>
                <a:effectLst/>
                <a:uLnTx/>
                <a:uFillTx/>
                <a:latin typeface="Century Gothic" panose="020B0502020202020204"/>
                <a:ea typeface="Calibri" panose="020F0502020204030204" pitchFamily="34" charset="0"/>
                <a:cs typeface="+mn-cs"/>
              </a:rPr>
              <a:t>with rights </a:t>
            </a:r>
            <a:r>
              <a:rPr kumimoji="0" lang="en-IE" sz="2600" b="0" i="0" u="none" strike="noStrike" kern="1200" cap="none" spc="0" normalizeH="0" baseline="0" noProof="0" dirty="0">
                <a:ln>
                  <a:noFill/>
                </a:ln>
                <a:solidFill>
                  <a:srgbClr val="0070C0"/>
                </a:solidFill>
                <a:effectLst/>
                <a:uLnTx/>
                <a:uFillTx/>
                <a:latin typeface="Century Gothic" panose="020B0502020202020204"/>
                <a:ea typeface="Calibri" panose="020F0502020204030204" pitchFamily="34" charset="0"/>
                <a:cs typeface="+mn-cs"/>
              </a:rPr>
              <a:t>but as </a:t>
            </a:r>
            <a:r>
              <a:rPr kumimoji="0" lang="en-IE" sz="2600" b="1" i="0" u="none" strike="noStrike" kern="1200" cap="none" spc="0" normalizeH="0" baseline="0" noProof="0" dirty="0">
                <a:ln>
                  <a:noFill/>
                </a:ln>
                <a:solidFill>
                  <a:srgbClr val="0070C0"/>
                </a:solidFill>
                <a:effectLst/>
                <a:uLnTx/>
                <a:uFillTx/>
                <a:latin typeface="Century Gothic" panose="020B0502020202020204"/>
                <a:ea typeface="Calibri" panose="020F0502020204030204" pitchFamily="34" charset="0"/>
                <a:cs typeface="+mn-cs"/>
              </a:rPr>
              <a:t>mere beneficiaries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600" b="1" i="0" u="none" strike="noStrike" kern="1200" cap="none" spc="0" normalizeH="0" baseline="0" noProof="0" dirty="0">
                <a:ln>
                  <a:noFill/>
                </a:ln>
                <a:solidFill>
                  <a:srgbClr val="0070C0"/>
                </a:solidFill>
                <a:effectLst/>
                <a:uLnTx/>
                <a:uFillTx/>
                <a:latin typeface="Century Gothic" panose="020B0502020202020204"/>
                <a:ea typeface="Calibri" panose="020F0502020204030204" pitchFamily="34" charset="0"/>
                <a:cs typeface="+mn-cs"/>
              </a:rPr>
              <a:t>care and welfare</a:t>
            </a:r>
            <a:r>
              <a:rPr kumimoji="0" lang="en-IE" sz="2600" b="0" i="0" u="none" strike="noStrike" kern="1200" cap="none" spc="0" normalizeH="0" baseline="0" noProof="0" dirty="0">
                <a:ln>
                  <a:noFill/>
                </a:ln>
                <a:solidFill>
                  <a:srgbClr val="0070C0"/>
                </a:solidFill>
                <a:effectLst/>
                <a:uLnTx/>
                <a:uFillTx/>
                <a:latin typeface="Century Gothic" panose="020B0502020202020204"/>
                <a:ea typeface="Calibri" panose="020F0502020204030204" pitchFamily="34" charset="0"/>
                <a:cs typeface="+mn-cs"/>
              </a:rPr>
              <a:t>…. </a:t>
            </a:r>
            <a:r>
              <a:rPr kumimoji="0" lang="en-IE" sz="2600" b="1" i="0" u="none" strike="noStrike" kern="1200" cap="none" spc="0" normalizeH="0" baseline="0" noProof="0" dirty="0">
                <a:ln>
                  <a:noFill/>
                </a:ln>
                <a:solidFill>
                  <a:srgbClr val="0070C0"/>
                </a:solidFill>
                <a:effectLst/>
                <a:uLnTx/>
                <a:uFillTx/>
                <a:latin typeface="Century Gothic" panose="020B0502020202020204"/>
                <a:ea typeface="Calibri" panose="020F0502020204030204" pitchFamily="34" charset="0"/>
                <a:cs typeface="+mn-cs"/>
              </a:rPr>
              <a:t>human rights violations committed against older disabled people are often neither monitored nor categorised as such</a:t>
            </a:r>
            <a:r>
              <a:rPr kumimoji="0" lang="en-IE" sz="2600" b="0" i="0" u="none" strike="noStrike" kern="1200" cap="none" spc="0" normalizeH="0" baseline="0" noProof="0" dirty="0">
                <a:ln>
                  <a:noFill/>
                </a:ln>
                <a:solidFill>
                  <a:srgbClr val="0070C0"/>
                </a:solidFill>
                <a:effectLst/>
                <a:uLnTx/>
                <a:uFillTx/>
                <a:latin typeface="Century Gothic" panose="020B0502020202020204"/>
                <a:ea typeface="Calibri" panose="020F0502020204030204" pitchFamily="34" charset="0"/>
                <a:cs typeface="+mn-cs"/>
              </a:rPr>
              <a:t>.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IE" sz="1600" b="0" i="0" u="none" strike="noStrike" kern="1200" cap="none" spc="0" normalizeH="0" baseline="0" noProof="0" dirty="0">
                <a:ln>
                  <a:noFill/>
                </a:ln>
                <a:solidFill>
                  <a:srgbClr val="000000"/>
                </a:solidFill>
                <a:effectLst/>
                <a:uLnTx/>
                <a:uFillTx/>
                <a:latin typeface="Tw Cen MT" panose="020F0502020204030204"/>
                <a:ea typeface="Calibri" panose="020F0502020204030204" pitchFamily="34" charset="0"/>
                <a:cs typeface="+mn-cs"/>
              </a:rPr>
              <a:t>Catalina </a:t>
            </a:r>
            <a:r>
              <a:rPr kumimoji="0" lang="en-IE" sz="1600" b="0" i="0" u="none" strike="noStrike" kern="1200" cap="none" spc="0" normalizeH="0" baseline="0" noProof="0" dirty="0" err="1">
                <a:ln>
                  <a:noFill/>
                </a:ln>
                <a:solidFill>
                  <a:srgbClr val="000000"/>
                </a:solidFill>
                <a:effectLst/>
                <a:uLnTx/>
                <a:uFillTx/>
                <a:latin typeface="Tw Cen MT" panose="020F0502020204030204"/>
                <a:ea typeface="Calibri" panose="020F0502020204030204" pitchFamily="34" charset="0"/>
                <a:cs typeface="+mn-cs"/>
              </a:rPr>
              <a:t>Devandas</a:t>
            </a:r>
            <a:r>
              <a:rPr kumimoji="0" lang="en-IE" sz="1600" b="0" i="0" u="none" strike="noStrike" kern="1200" cap="none" spc="0" normalizeH="0" baseline="0" noProof="0" dirty="0">
                <a:ln>
                  <a:noFill/>
                </a:ln>
                <a:solidFill>
                  <a:srgbClr val="000000"/>
                </a:solidFill>
                <a:effectLst/>
                <a:uLnTx/>
                <a:uFillTx/>
                <a:latin typeface="Tw Cen MT" panose="020F0502020204030204"/>
                <a:ea typeface="Calibri" panose="020F0502020204030204" pitchFamily="34" charset="0"/>
                <a:cs typeface="+mn-cs"/>
              </a:rPr>
              <a:t>-Aguilar,  Report of the Special Rapporteur  on the rights of persons with disabilities. Distr.: General 17 July 2019 Seventy-fourth session A/74/186.</a:t>
            </a:r>
            <a:endParaRPr kumimoji="0" lang="en-US" sz="1600" b="1" i="0" u="none" strike="noStrike" kern="1200" cap="none" spc="0" normalizeH="0" baseline="0" noProof="0" dirty="0">
              <a:ln>
                <a:noFill/>
              </a:ln>
              <a:solidFill>
                <a:schemeClr val="accent2">
                  <a:lumMod val="60000"/>
                  <a:lumOff val="40000"/>
                </a:schemeClr>
              </a:solidFill>
              <a:effectLst/>
              <a:uLnTx/>
              <a:uFillTx/>
              <a:latin typeface="Tw Cen MT" panose="020F0502020204030204"/>
              <a:ea typeface="Calibri" panose="020F0502020204030204" pitchFamily="34" charset="0"/>
              <a:cs typeface="+mn-cs"/>
            </a:endParaRPr>
          </a:p>
          <a:p>
            <a:pPr marR="0" lvl="0" algn="l" defTabSz="914400" rtl="0" eaLnBrk="1" fontAlgn="auto" latinLnBrk="0" hangingPunct="1">
              <a:lnSpc>
                <a:spcPct val="100000"/>
              </a:lnSpc>
              <a:spcBef>
                <a:spcPts val="0"/>
              </a:spcBef>
              <a:spcAft>
                <a:spcPts val="0"/>
              </a:spcAft>
              <a:buClr>
                <a:srgbClr val="00B050"/>
              </a:buClr>
              <a:buSzTx/>
              <a:tabLst/>
              <a:defRPr/>
            </a:pPr>
            <a:endParaRPr lang="en-US" sz="2800" b="1" dirty="0">
              <a:solidFill>
                <a:schemeClr val="accent2">
                  <a:lumMod val="60000"/>
                  <a:lumOff val="40000"/>
                </a:schemeClr>
              </a:solidFill>
              <a:latin typeface="Tw Cen MT" panose="020F0502020204030204"/>
              <a:ea typeface="Calibri" panose="020F0502020204030204" pitchFamily="34" charset="0"/>
            </a:endParaRPr>
          </a:p>
          <a:p>
            <a:pPr marR="0" lvl="0" algn="ctr" defTabSz="914400" rtl="0" eaLnBrk="1" fontAlgn="auto" latinLnBrk="0" hangingPunct="1">
              <a:lnSpc>
                <a:spcPct val="100000"/>
              </a:lnSpc>
              <a:spcBef>
                <a:spcPts val="0"/>
              </a:spcBef>
              <a:spcAft>
                <a:spcPts val="0"/>
              </a:spcAft>
              <a:buClr>
                <a:srgbClr val="00B050"/>
              </a:buClr>
              <a:buSzTx/>
              <a:tabLst/>
              <a:defRPr/>
            </a:pPr>
            <a:r>
              <a:rPr kumimoji="0" lang="en-US" sz="2800" b="1" i="0" u="none" strike="noStrike" kern="1200" cap="none" spc="0" normalizeH="0" baseline="0" noProof="0" dirty="0">
                <a:ln>
                  <a:noFill/>
                </a:ln>
                <a:solidFill>
                  <a:schemeClr val="accent2">
                    <a:lumMod val="60000"/>
                    <a:lumOff val="40000"/>
                  </a:schemeClr>
                </a:solidFill>
                <a:effectLst/>
                <a:uLnTx/>
                <a:uFillTx/>
                <a:latin typeface="Tw Cen MT" panose="020F0502020204030204"/>
                <a:ea typeface="Calibri" panose="020F0502020204030204" pitchFamily="34" charset="0"/>
                <a:cs typeface="+mn-cs"/>
              </a:rPr>
              <a:t>AGE Platform Europe </a:t>
            </a:r>
            <a:r>
              <a:rPr kumimoji="0" lang="en-US" sz="2800" b="1" i="0" u="none" strike="noStrike" kern="1200" cap="none" spc="0" normalizeH="0" baseline="0" noProof="0" dirty="0">
                <a:ln>
                  <a:noFill/>
                </a:ln>
                <a:solidFill>
                  <a:srgbClr val="000000"/>
                </a:solidFill>
                <a:effectLst/>
                <a:uLnTx/>
                <a:uFillTx/>
                <a:latin typeface="Tw Cen MT" panose="020F0502020204030204"/>
                <a:ea typeface="Calibri" panose="020F0502020204030204" pitchFamily="34" charset="0"/>
                <a:cs typeface="+mn-cs"/>
              </a:rPr>
              <a:t>- </a:t>
            </a:r>
            <a:r>
              <a:rPr kumimoji="0" lang="en-US" sz="2800" b="0" i="0" u="none" strike="noStrike" kern="1200" cap="none" spc="0" normalizeH="0" baseline="0" noProof="0" dirty="0">
                <a:ln>
                  <a:noFill/>
                </a:ln>
                <a:solidFill>
                  <a:srgbClr val="000000"/>
                </a:solidFill>
                <a:effectLst/>
                <a:uLnTx/>
                <a:uFillTx/>
                <a:latin typeface="Tw Cen MT" panose="020F0502020204030204"/>
                <a:ea typeface="Calibri" panose="020F0502020204030204" pitchFamily="34" charset="0"/>
                <a:cs typeface="+mn-cs"/>
              </a:rPr>
              <a:t>a majority of its </a:t>
            </a:r>
            <a:r>
              <a:rPr kumimoji="0" lang="en-US" sz="2800" b="1" i="0" u="none" strike="noStrike" kern="1200" cap="none" spc="0" normalizeH="0" baseline="0" noProof="0" dirty="0">
                <a:ln>
                  <a:noFill/>
                </a:ln>
                <a:solidFill>
                  <a:srgbClr val="000000"/>
                </a:solidFill>
                <a:effectLst/>
                <a:uLnTx/>
                <a:uFillTx/>
                <a:latin typeface="Tw Cen MT" panose="020F0502020204030204"/>
                <a:ea typeface="Calibri" panose="020F0502020204030204" pitchFamily="34" charset="0"/>
                <a:cs typeface="+mn-cs"/>
              </a:rPr>
              <a:t>members not involved in the implementation/ monitoring of the CRPD in their country;  some not even aware of its existence. </a:t>
            </a:r>
          </a:p>
          <a:p>
            <a:pPr marR="0" lvl="0" algn="ctr" defTabSz="914400" rtl="0" eaLnBrk="1" fontAlgn="auto" latinLnBrk="0" hangingPunct="1">
              <a:lnSpc>
                <a:spcPct val="100000"/>
              </a:lnSpc>
              <a:spcBef>
                <a:spcPts val="0"/>
              </a:spcBef>
              <a:spcAft>
                <a:spcPts val="0"/>
              </a:spcAft>
              <a:buClr>
                <a:srgbClr val="00B050"/>
              </a:buClr>
              <a:buSzTx/>
              <a:tabLst/>
              <a:defRPr/>
            </a:pPr>
            <a:r>
              <a:rPr kumimoji="0" lang="en-US" sz="1600" b="0" i="0" u="none" strike="noStrike" kern="1200" cap="none" spc="0" normalizeH="0" baseline="0" noProof="0" dirty="0">
                <a:ln>
                  <a:noFill/>
                </a:ln>
                <a:solidFill>
                  <a:srgbClr val="000000"/>
                </a:solidFill>
                <a:effectLst/>
                <a:uLnTx/>
                <a:uFillTx/>
                <a:latin typeface="Tw Cen MT" panose="020F0502020204030204"/>
                <a:ea typeface="Calibri" panose="020F0502020204030204" pitchFamily="34" charset="0"/>
                <a:cs typeface="+mn-cs"/>
              </a:rPr>
              <a:t>AGE Platform Europe Position on Article 19 of the UNCRPD. https://www.age-platform</a:t>
            </a:r>
            <a:r>
              <a:rPr kumimoji="0" lang="en-US" sz="1600" b="1" i="0" u="none" strike="noStrike" kern="1200" cap="none" spc="0" normalizeH="0" baseline="0" noProof="0" dirty="0">
                <a:ln>
                  <a:noFill/>
                </a:ln>
                <a:solidFill>
                  <a:srgbClr val="000000"/>
                </a:solidFill>
                <a:effectLst/>
                <a:uLnTx/>
                <a:uFillTx/>
                <a:latin typeface="Tw Cen MT" panose="020F0502020204030204"/>
                <a:ea typeface="Calibri" panose="020F0502020204030204" pitchFamily="34" charset="0"/>
                <a:cs typeface="+mn-cs"/>
              </a:rPr>
              <a:t>.</a:t>
            </a:r>
            <a:r>
              <a:rPr kumimoji="0" lang="en-US" sz="1600" b="0" i="0" u="none" strike="noStrike" kern="1200" cap="none" spc="0" normalizeH="0" baseline="0" noProof="0" dirty="0">
                <a:ln>
                  <a:noFill/>
                </a:ln>
                <a:solidFill>
                  <a:srgbClr val="000000"/>
                </a:solidFill>
                <a:effectLst/>
                <a:uLnTx/>
                <a:uFillTx/>
                <a:latin typeface="Tw Cen MT" panose="020F0502020204030204"/>
                <a:ea typeface="Calibri" panose="020F0502020204030204" pitchFamily="34" charset="0"/>
                <a:cs typeface="+mn-cs"/>
              </a:rPr>
              <a:t>eu/sites/default/files/AGE_input_CRPD_Art19.pdf </a:t>
            </a:r>
            <a:endParaRPr kumimoji="0" lang="en-US" sz="2400" b="1" i="0" u="none" strike="noStrike" kern="1200" cap="none" spc="0" normalizeH="0" baseline="0" noProof="0" dirty="0">
              <a:ln>
                <a:noFill/>
              </a:ln>
              <a:solidFill>
                <a:srgbClr val="052F61">
                  <a:lumMod val="60000"/>
                  <a:lumOff val="40000"/>
                </a:srgbClr>
              </a:solidFill>
              <a:effectLst/>
              <a:uLnTx/>
              <a:uFillTx/>
              <a:latin typeface="Century Gothic" panose="020B0502020202020204"/>
              <a:ea typeface="+mn-ea"/>
              <a:cs typeface="+mn-cs"/>
            </a:endParaRPr>
          </a:p>
        </p:txBody>
      </p:sp>
      <p:pic>
        <p:nvPicPr>
          <p:cNvPr id="2" name="Picture 1">
            <a:extLst>
              <a:ext uri="{FF2B5EF4-FFF2-40B4-BE49-F238E27FC236}">
                <a16:creationId xmlns:a16="http://schemas.microsoft.com/office/drawing/2014/main" id="{56B12039-36AA-3DCC-2B9F-E1AB959C94BB}"/>
              </a:ext>
            </a:extLst>
          </p:cNvPr>
          <p:cNvPicPr>
            <a:picLocks noChangeAspect="1"/>
          </p:cNvPicPr>
          <p:nvPr/>
        </p:nvPicPr>
        <p:blipFill>
          <a:blip r:embed="rId9"/>
          <a:stretch>
            <a:fillRect/>
          </a:stretch>
        </p:blipFill>
        <p:spPr>
          <a:xfrm>
            <a:off x="10265497" y="0"/>
            <a:ext cx="1926503" cy="1987468"/>
          </a:xfrm>
          <a:prstGeom prst="rect">
            <a:avLst/>
          </a:prstGeom>
        </p:spPr>
      </p:pic>
    </p:spTree>
    <p:extLst>
      <p:ext uri="{BB962C8B-B14F-4D97-AF65-F5344CB8AC3E}">
        <p14:creationId xmlns:p14="http://schemas.microsoft.com/office/powerpoint/2010/main" val="1794287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descr="List introducing the three parts to this presentation: (1) PhD experience of qualitative research, (2) other qualitative research experience, and (3) research experience and this project">
            <a:extLst>
              <a:ext uri="{FF2B5EF4-FFF2-40B4-BE49-F238E27FC236}">
                <a16:creationId xmlns:a16="http://schemas.microsoft.com/office/drawing/2014/main" id="{BB1F5E42-320C-4372-94A7-BFB518F5050C}"/>
              </a:ext>
            </a:extLst>
          </p:cNvPr>
          <p:cNvGraphicFramePr>
            <a:graphicFrameLocks noGrp="1"/>
          </p:cNvGraphicFramePr>
          <p:nvPr>
            <p:ph idx="1"/>
            <p:extLst>
              <p:ext uri="{D42A27DB-BD31-4B8C-83A1-F6EECF244321}">
                <p14:modId xmlns:p14="http://schemas.microsoft.com/office/powerpoint/2010/main" val="2236131771"/>
              </p:ext>
            </p:extLst>
          </p:nvPr>
        </p:nvGraphicFramePr>
        <p:xfrm>
          <a:off x="561382" y="1637731"/>
          <a:ext cx="11076436"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29329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83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graphicFrame>
        <p:nvGraphicFramePr>
          <p:cNvPr id="5" name="Content Placeholder 21" descr="Contains an arrow crossing two boxes - on one side are the words 'Social Processes more stressed on disability generally', on the other 'biomedicine dominates approaches to ageing'. T">
            <a:extLst>
              <a:ext uri="{FF2B5EF4-FFF2-40B4-BE49-F238E27FC236}">
                <a16:creationId xmlns:a16="http://schemas.microsoft.com/office/drawing/2014/main" id="{AF309499-4084-8E0C-964E-A717AE06AFDE}"/>
              </a:ext>
            </a:extLst>
          </p:cNvPr>
          <p:cNvGraphicFramePr>
            <a:graphicFrameLocks/>
          </p:cNvGraphicFramePr>
          <p:nvPr>
            <p:extLst>
              <p:ext uri="{D42A27DB-BD31-4B8C-83A1-F6EECF244321}">
                <p14:modId xmlns:p14="http://schemas.microsoft.com/office/powerpoint/2010/main" val="1778132489"/>
              </p:ext>
            </p:extLst>
          </p:nvPr>
        </p:nvGraphicFramePr>
        <p:xfrm>
          <a:off x="2264736" y="170121"/>
          <a:ext cx="7846828" cy="65177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94324BE8-AF5E-1597-6B3D-12228C1BF549}"/>
              </a:ext>
            </a:extLst>
          </p:cNvPr>
          <p:cNvSpPr txBox="1"/>
          <p:nvPr/>
        </p:nvSpPr>
        <p:spPr>
          <a:xfrm>
            <a:off x="3657602" y="5747698"/>
            <a:ext cx="50610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prstClr val="white"/>
                </a:solidFill>
                <a:effectLst/>
                <a:uLnTx/>
                <a:uFillTx/>
                <a:latin typeface="Century Gothic" panose="020B0502020202020204"/>
                <a:ea typeface="+mn-ea"/>
                <a:cs typeface="+mn-cs"/>
              </a:rPr>
              <a:t>My Study: 42 older people; Physical and sensory disability</a:t>
            </a:r>
          </a:p>
        </p:txBody>
      </p:sp>
      <p:sp>
        <p:nvSpPr>
          <p:cNvPr id="3" name="TextBox 2">
            <a:extLst>
              <a:ext uri="{FF2B5EF4-FFF2-40B4-BE49-F238E27FC236}">
                <a16:creationId xmlns:a16="http://schemas.microsoft.com/office/drawing/2014/main" id="{9E212399-533F-A56A-742C-3D690A496E6A}"/>
              </a:ext>
            </a:extLst>
          </p:cNvPr>
          <p:cNvSpPr txBox="1"/>
          <p:nvPr/>
        </p:nvSpPr>
        <p:spPr>
          <a:xfrm>
            <a:off x="10209194" y="774427"/>
            <a:ext cx="1838426" cy="530914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600"/>
              </a:spcBef>
              <a:spcAft>
                <a:spcPts val="600"/>
              </a:spcAft>
              <a:buClr>
                <a:srgbClr val="00B050"/>
              </a:buClr>
              <a:buSzTx/>
              <a:buFontTx/>
              <a:buNone/>
              <a:tabLst/>
              <a:defRPr/>
            </a:pPr>
            <a:r>
              <a:rPr kumimoji="0" lang="en-IE" sz="2800" b="1" i="0" u="none" strike="noStrike" kern="1200" cap="none" spc="0" normalizeH="0" baseline="0" noProof="0" dirty="0">
                <a:ln>
                  <a:noFill/>
                </a:ln>
                <a:solidFill>
                  <a:srgbClr val="FF00FF"/>
                </a:solidFill>
                <a:effectLst/>
                <a:uLnTx/>
                <a:uFillTx/>
                <a:latin typeface="Tw Cen MT" panose="020B0602020104020603" pitchFamily="34" charset="0"/>
                <a:ea typeface="+mn-ea"/>
                <a:cs typeface="+mn-cs"/>
              </a:rPr>
              <a:t>….Every human being is either ageing into disability or ageing with disability </a:t>
            </a:r>
            <a:r>
              <a:rPr kumimoji="0" lang="en-IE" sz="18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a:t>
            </a:r>
            <a:r>
              <a:rPr kumimoji="0" lang="en-IE" sz="1800" b="0" i="0" u="none" strike="noStrike" kern="1200" cap="none" spc="0" normalizeH="0" baseline="0" noProof="0" dirty="0" err="1">
                <a:ln>
                  <a:noFill/>
                </a:ln>
                <a:solidFill>
                  <a:prstClr val="black"/>
                </a:solidFill>
                <a:effectLst/>
                <a:uLnTx/>
                <a:uFillTx/>
                <a:latin typeface="Tw Cen MT" panose="020B0602020104020603" pitchFamily="34" charset="0"/>
                <a:ea typeface="+mn-ea"/>
                <a:cs typeface="+mn-cs"/>
              </a:rPr>
              <a:t>Bickenbach</a:t>
            </a:r>
            <a:r>
              <a:rPr kumimoji="0" lang="en-IE" sz="18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 2021)</a:t>
            </a:r>
          </a:p>
          <a:p>
            <a:endParaRPr lang="en-IE" dirty="0"/>
          </a:p>
        </p:txBody>
      </p:sp>
    </p:spTree>
    <p:extLst>
      <p:ext uri="{BB962C8B-B14F-4D97-AF65-F5344CB8AC3E}">
        <p14:creationId xmlns:p14="http://schemas.microsoft.com/office/powerpoint/2010/main" val="2110902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91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cxnSp>
        <p:nvCxnSpPr>
          <p:cNvPr id="12" name="Straight Connector 11" descr="connector">
            <a:extLst>
              <a:ext uri="{FF2B5EF4-FFF2-40B4-BE49-F238E27FC236}">
                <a16:creationId xmlns:a16="http://schemas.microsoft.com/office/drawing/2014/main" id="{119FCF4C-5419-4770-AB9D-4430DCDC1A8B}"/>
              </a:ext>
            </a:extLst>
          </p:cNvPr>
          <p:cNvCxnSpPr/>
          <p:nvPr/>
        </p:nvCxnSpPr>
        <p:spPr>
          <a:xfrm>
            <a:off x="7280031" y="6191250"/>
            <a:ext cx="914400" cy="91440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1" name="Content Placeholder 4" descr="List introducing the three parts to this presentation: (1) PhD experience of qualitative research, (2) other qualitative research experience, and (3) research experience and this project">
            <a:extLst>
              <a:ext uri="{FF2B5EF4-FFF2-40B4-BE49-F238E27FC236}">
                <a16:creationId xmlns:a16="http://schemas.microsoft.com/office/drawing/2014/main" id="{10E9B153-73A1-4852-86FE-BAF19BB52ECF}"/>
              </a:ext>
            </a:extLst>
          </p:cNvPr>
          <p:cNvGraphicFramePr>
            <a:graphicFrameLocks/>
          </p:cNvGraphicFramePr>
          <p:nvPr>
            <p:extLst>
              <p:ext uri="{D42A27DB-BD31-4B8C-83A1-F6EECF244321}">
                <p14:modId xmlns:p14="http://schemas.microsoft.com/office/powerpoint/2010/main" val="1653450756"/>
              </p:ext>
            </p:extLst>
          </p:nvPr>
        </p:nvGraphicFramePr>
        <p:xfrm>
          <a:off x="313103" y="1"/>
          <a:ext cx="11510184" cy="1341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a:extLst>
              <a:ext uri="{FF2B5EF4-FFF2-40B4-BE49-F238E27FC236}">
                <a16:creationId xmlns:a16="http://schemas.microsoft.com/office/drawing/2014/main" id="{8B7C5BFE-2AF3-4609-A1A5-AD145AC9635D}"/>
              </a:ext>
            </a:extLst>
          </p:cNvPr>
          <p:cNvSpPr/>
          <p:nvPr/>
        </p:nvSpPr>
        <p:spPr>
          <a:xfrm>
            <a:off x="3687190" y="1473339"/>
            <a:ext cx="8504809" cy="467820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800" b="1" i="0" u="none" strike="noStrike" kern="1200" cap="none" spc="0" normalizeH="0" baseline="0" noProof="0" dirty="0">
                <a:ln>
                  <a:noFill/>
                </a:ln>
                <a:solidFill>
                  <a:srgbClr val="00B050"/>
                </a:solidFill>
                <a:effectLst/>
                <a:uLnTx/>
                <a:uFillTx/>
                <a:latin typeface="Tw Cen MT" panose="020B0602020104020603" pitchFamily="34" charset="0"/>
                <a:ea typeface="+mn-ea"/>
                <a:cs typeface="+mn-cs"/>
              </a:rPr>
              <a:t>My study suggests that ‘disability’ in older age was not just a bodily or ‘medical’ experience: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2800" b="1" i="0" u="none" strike="noStrike" kern="1200" cap="none" spc="0" normalizeH="0" baseline="0" noProof="0" dirty="0">
              <a:ln>
                <a:noFill/>
              </a:ln>
              <a:solidFill>
                <a:srgbClr val="00B050"/>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800" b="1" i="0" u="none" strike="noStrike" kern="1200" cap="none" spc="0" normalizeH="0" baseline="0" noProof="0" dirty="0">
                <a:ln>
                  <a:noFill/>
                </a:ln>
                <a:solidFill>
                  <a:srgbClr val="0070C0"/>
                </a:solidFill>
                <a:effectLst/>
                <a:uLnTx/>
                <a:uFillTx/>
                <a:latin typeface="Tw Cen MT" panose="020B0602020104020603" pitchFamily="34" charset="0"/>
                <a:ea typeface="+mn-ea"/>
                <a:cs typeface="+mn-cs"/>
              </a:rPr>
              <a:t>As well as Bodies</a:t>
            </a:r>
            <a:r>
              <a:rPr kumimoji="0" lang="en-IE" sz="2800" b="1"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a:t>
            </a:r>
            <a:r>
              <a:rPr kumimoji="0" lang="en-IE" sz="2800" b="1" i="0" u="none" strike="noStrike" kern="1200" cap="none" spc="0" normalizeH="0" baseline="0" noProof="0" dirty="0">
                <a:ln>
                  <a:noFill/>
                </a:ln>
                <a:solidFill>
                  <a:srgbClr val="0070C0"/>
                </a:solidFill>
                <a:effectLst/>
                <a:uLnTx/>
                <a:uFillTx/>
                <a:latin typeface="Tw Cen MT" panose="020B0602020104020603" pitchFamily="34" charset="0"/>
                <a:ea typeface="+mn-ea"/>
                <a:cs typeface="+mn-cs"/>
              </a:rPr>
              <a:t>people could experience more or less disability depending on the following factors: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800" b="1" i="0" u="none" strike="noStrike" kern="1200" cap="none" spc="0" normalizeH="0" baseline="0" noProof="0" dirty="0">
                <a:ln>
                  <a:noFill/>
                </a:ln>
                <a:solidFill>
                  <a:prstClr val="black"/>
                </a:solidFill>
                <a:effectLst/>
                <a:uLnTx/>
                <a:uFillTx/>
                <a:ea typeface="+mn-ea"/>
                <a:cs typeface="+mn-cs"/>
              </a:rPr>
              <a:t>S</a:t>
            </a:r>
            <a:r>
              <a:rPr kumimoji="0" lang="ru-RU" sz="2800" b="1" i="0" u="none" strike="noStrike" kern="1200" cap="none" spc="0" normalizeH="0" baseline="0" noProof="0" dirty="0">
                <a:ln>
                  <a:noFill/>
                </a:ln>
                <a:solidFill>
                  <a:prstClr val="black"/>
                </a:solidFill>
                <a:effectLst/>
                <a:uLnTx/>
                <a:uFillTx/>
                <a:ea typeface="+mn-ea"/>
                <a:cs typeface="+mn-cs"/>
              </a:rPr>
              <a:t>ocial</a:t>
            </a:r>
            <a:r>
              <a:rPr kumimoji="0" lang="en-IE" sz="2800" b="1" i="0" u="none" strike="noStrike" kern="1200" cap="none" spc="0" normalizeH="0" baseline="0" noProof="0" dirty="0">
                <a:ln>
                  <a:noFill/>
                </a:ln>
                <a:solidFill>
                  <a:prstClr val="black"/>
                </a:solidFill>
                <a:effectLst/>
                <a:uLnTx/>
                <a:uFillTx/>
                <a:ea typeface="+mn-ea"/>
                <a:cs typeface="+mn-cs"/>
              </a:rPr>
              <a:t>/familial factors.</a:t>
            </a:r>
            <a:r>
              <a:rPr kumimoji="0" lang="ru-RU" sz="2800" b="1" i="0" u="none" strike="noStrike" kern="1200" cap="none" spc="0" normalizeH="0" baseline="0" noProof="0" dirty="0">
                <a:ln>
                  <a:noFill/>
                </a:ln>
                <a:solidFill>
                  <a:prstClr val="black"/>
                </a:solidFill>
                <a:effectLst/>
                <a:uLnTx/>
                <a:uFillTx/>
                <a:ea typeface="+mn-ea"/>
                <a:cs typeface="+mn-cs"/>
              </a:rPr>
              <a:t> </a:t>
            </a:r>
            <a:endParaRPr kumimoji="0" lang="en-IE" sz="2800" b="1" i="0" u="none" strike="noStrike" kern="1200" cap="none" spc="0" normalizeH="0" baseline="0" noProof="0" dirty="0">
              <a:ln>
                <a:noFill/>
              </a:ln>
              <a:solidFill>
                <a:prstClr val="black"/>
              </a:solidFill>
              <a:effectLst/>
              <a:uLnTx/>
              <a:uFillTx/>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800" b="1" i="0" u="none" strike="noStrike" kern="1200" cap="none" spc="0" normalizeH="0" baseline="0" noProof="0" dirty="0">
                <a:ln>
                  <a:noFill/>
                </a:ln>
                <a:solidFill>
                  <a:prstClr val="black"/>
                </a:solidFill>
                <a:effectLst/>
                <a:uLnTx/>
                <a:uFillTx/>
                <a:ea typeface="+mn-ea"/>
                <a:cs typeface="+mn-cs"/>
              </a:rPr>
              <a:t>Support/care</a:t>
            </a:r>
            <a:r>
              <a:rPr kumimoji="0" lang="ru-RU" sz="2800" b="1" i="0" u="none" strike="noStrike" kern="1200" cap="none" spc="0" normalizeH="0" baseline="0" noProof="0" dirty="0">
                <a:ln>
                  <a:noFill/>
                </a:ln>
                <a:solidFill>
                  <a:prstClr val="black"/>
                </a:solidFill>
                <a:effectLst/>
                <a:uLnTx/>
                <a:uFillTx/>
                <a:ea typeface="+mn-ea"/>
                <a:cs typeface="+mn-cs"/>
              </a:rPr>
              <a:t>,</a:t>
            </a:r>
            <a:r>
              <a:rPr kumimoji="0" lang="en-IE" sz="2800" b="1" i="0" u="none" strike="noStrike" kern="1200" cap="none" spc="0" normalizeH="0" baseline="0" noProof="0" dirty="0">
                <a:ln>
                  <a:noFill/>
                </a:ln>
                <a:solidFill>
                  <a:prstClr val="black"/>
                </a:solidFill>
                <a:effectLst/>
                <a:uLnTx/>
                <a:uFillTx/>
                <a:ea typeface="+mn-ea"/>
                <a:cs typeface="+mn-cs"/>
              </a:rPr>
              <a:t> Therapies, Appliances.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800" b="1" i="0" u="none" strike="noStrike" kern="1200" cap="none" spc="0" normalizeH="0" baseline="0" noProof="0" dirty="0">
                <a:ln>
                  <a:noFill/>
                </a:ln>
                <a:solidFill>
                  <a:prstClr val="black"/>
                </a:solidFill>
                <a:effectLst/>
                <a:uLnTx/>
                <a:uFillTx/>
                <a:ea typeface="+mn-ea"/>
                <a:cs typeface="+mn-cs"/>
              </a:rPr>
              <a:t>Home, E</a:t>
            </a:r>
            <a:r>
              <a:rPr kumimoji="0" lang="ru-RU" sz="2800" b="1" i="0" u="none" strike="noStrike" kern="1200" cap="none" spc="0" normalizeH="0" baseline="0" noProof="0" dirty="0">
                <a:ln>
                  <a:noFill/>
                </a:ln>
                <a:solidFill>
                  <a:prstClr val="black"/>
                </a:solidFill>
                <a:effectLst/>
                <a:uLnTx/>
                <a:uFillTx/>
                <a:ea typeface="+mn-ea"/>
                <a:cs typeface="+mn-cs"/>
              </a:rPr>
              <a:t>xternal </a:t>
            </a:r>
            <a:r>
              <a:rPr kumimoji="0" lang="en-IE" sz="2800" b="1" i="0" u="none" strike="noStrike" kern="1200" cap="none" spc="0" normalizeH="0" baseline="0" noProof="0" dirty="0">
                <a:ln>
                  <a:noFill/>
                </a:ln>
                <a:solidFill>
                  <a:prstClr val="black"/>
                </a:solidFill>
                <a:effectLst/>
                <a:uLnTx/>
                <a:uFillTx/>
                <a:ea typeface="+mn-ea"/>
                <a:cs typeface="+mn-cs"/>
              </a:rPr>
              <a:t>Environments, transport.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800" b="1" i="0" u="none" strike="noStrike" kern="1200" cap="none" spc="0" normalizeH="0" baseline="0" noProof="0" dirty="0">
                <a:ln>
                  <a:noFill/>
                </a:ln>
                <a:solidFill>
                  <a:prstClr val="black"/>
                </a:solidFill>
                <a:effectLst/>
                <a:uLnTx/>
                <a:uFillTx/>
                <a:ea typeface="+mn-ea"/>
                <a:cs typeface="+mn-cs"/>
              </a:rPr>
              <a:t>Relational issues: Everyday Interactions with others </a:t>
            </a:r>
            <a:r>
              <a:rPr kumimoji="0" lang="en-IE" sz="18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(Leahy, 2021)</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18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p:txBody>
      </p:sp>
      <p:pic>
        <p:nvPicPr>
          <p:cNvPr id="3" name="Picture 2">
            <a:extLst>
              <a:ext uri="{FF2B5EF4-FFF2-40B4-BE49-F238E27FC236}">
                <a16:creationId xmlns:a16="http://schemas.microsoft.com/office/drawing/2014/main" id="{98934A40-4989-3040-5518-41E3F57D3DA3}"/>
              </a:ext>
            </a:extLst>
          </p:cNvPr>
          <p:cNvPicPr>
            <a:picLocks noChangeAspect="1"/>
          </p:cNvPicPr>
          <p:nvPr/>
        </p:nvPicPr>
        <p:blipFill>
          <a:blip r:embed="rId8"/>
          <a:stretch>
            <a:fillRect/>
          </a:stretch>
        </p:blipFill>
        <p:spPr>
          <a:xfrm>
            <a:off x="49864" y="1380828"/>
            <a:ext cx="3637326" cy="5477172"/>
          </a:xfrm>
          <a:prstGeom prst="rect">
            <a:avLst/>
          </a:prstGeom>
        </p:spPr>
      </p:pic>
    </p:spTree>
    <p:extLst>
      <p:ext uri="{BB962C8B-B14F-4D97-AF65-F5344CB8AC3E}">
        <p14:creationId xmlns:p14="http://schemas.microsoft.com/office/powerpoint/2010/main" val="2065603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80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55978A9-3F32-AC2F-BF1F-6B8F8FD0D5CB}"/>
              </a:ext>
            </a:extLst>
          </p:cNvPr>
          <p:cNvPicPr>
            <a:picLocks noChangeAspect="1"/>
          </p:cNvPicPr>
          <p:nvPr/>
        </p:nvPicPr>
        <p:blipFill>
          <a:blip r:embed="rId3"/>
          <a:stretch>
            <a:fillRect/>
          </a:stretch>
        </p:blipFill>
        <p:spPr>
          <a:xfrm>
            <a:off x="1014" y="1341121"/>
            <a:ext cx="3686175" cy="5514975"/>
          </a:xfrm>
          <a:prstGeom prst="rect">
            <a:avLst/>
          </a:prstGeom>
        </p:spPr>
      </p:pic>
      <p:cxnSp>
        <p:nvCxnSpPr>
          <p:cNvPr id="12" name="Straight Connector 11" descr="connector">
            <a:extLst>
              <a:ext uri="{FF2B5EF4-FFF2-40B4-BE49-F238E27FC236}">
                <a16:creationId xmlns:a16="http://schemas.microsoft.com/office/drawing/2014/main" id="{119FCF4C-5419-4770-AB9D-4430DCDC1A8B}"/>
              </a:ext>
            </a:extLst>
          </p:cNvPr>
          <p:cNvCxnSpPr/>
          <p:nvPr/>
        </p:nvCxnSpPr>
        <p:spPr>
          <a:xfrm>
            <a:off x="7280031" y="6191250"/>
            <a:ext cx="914400" cy="91440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1" name="Content Placeholder 4" descr="List introducing the three parts to this presentation: (1) PhD experience of qualitative research, (2) other qualitative research experience, and (3) research experience and this project">
            <a:extLst>
              <a:ext uri="{FF2B5EF4-FFF2-40B4-BE49-F238E27FC236}">
                <a16:creationId xmlns:a16="http://schemas.microsoft.com/office/drawing/2014/main" id="{10E9B153-73A1-4852-86FE-BAF19BB52ECF}"/>
              </a:ext>
            </a:extLst>
          </p:cNvPr>
          <p:cNvGraphicFramePr>
            <a:graphicFrameLocks/>
          </p:cNvGraphicFramePr>
          <p:nvPr>
            <p:extLst>
              <p:ext uri="{D42A27DB-BD31-4B8C-83A1-F6EECF244321}">
                <p14:modId xmlns:p14="http://schemas.microsoft.com/office/powerpoint/2010/main" val="2205371814"/>
              </p:ext>
            </p:extLst>
          </p:nvPr>
        </p:nvGraphicFramePr>
        <p:xfrm>
          <a:off x="313103" y="1"/>
          <a:ext cx="11510184" cy="13411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a:extLst>
              <a:ext uri="{FF2B5EF4-FFF2-40B4-BE49-F238E27FC236}">
                <a16:creationId xmlns:a16="http://schemas.microsoft.com/office/drawing/2014/main" id="{B9A189A2-5300-419A-B230-35B4FEB5EBC4}"/>
              </a:ext>
            </a:extLst>
          </p:cNvPr>
          <p:cNvSpPr txBox="1"/>
          <p:nvPr/>
        </p:nvSpPr>
        <p:spPr>
          <a:xfrm>
            <a:off x="3687189" y="1645919"/>
            <a:ext cx="8504811" cy="5016758"/>
          </a:xfrm>
          <a:prstGeom prst="rect">
            <a:avLst/>
          </a:prstGeom>
          <a:noFill/>
        </p:spPr>
        <p:txBody>
          <a:bodyPr wrap="square">
            <a:spAutoFit/>
          </a:bodyPr>
          <a:lstStyle/>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3200" b="1" i="0" u="none" strike="noStrike" kern="1200" cap="none" spc="0" normalizeH="0" baseline="0" noProof="0" dirty="0">
                <a:ln>
                  <a:noFill/>
                </a:ln>
                <a:solidFill>
                  <a:schemeClr val="bg1"/>
                </a:solidFill>
                <a:effectLst/>
                <a:uLnTx/>
                <a:uFillTx/>
                <a:latin typeface="Century Gothic" panose="020B0502020202020204"/>
                <a:ea typeface="+mn-ea"/>
                <a:cs typeface="+mn-cs"/>
              </a:rPr>
              <a:t>Social/ familial factors</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3200" b="1" i="0" u="none" strike="noStrike" kern="1200" cap="none" spc="0" normalizeH="0" baseline="0" noProof="0" dirty="0">
              <a:ln>
                <a:noFill/>
              </a:ln>
              <a:solidFill>
                <a:schemeClr val="bg1"/>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3200" b="0" i="0" u="none" strike="noStrike" kern="1200" cap="none" spc="0" normalizeH="0" baseline="0" noProof="0" dirty="0">
                <a:ln>
                  <a:noFill/>
                </a:ln>
                <a:solidFill>
                  <a:schemeClr val="bg1"/>
                </a:solidFill>
                <a:effectLst/>
                <a:uLnTx/>
                <a:uFillTx/>
                <a:latin typeface="Century Gothic" panose="020B0502020202020204"/>
                <a:ea typeface="+mn-ea"/>
                <a:cs typeface="+mn-cs"/>
              </a:rPr>
              <a:t>Both groups understood how they functioned as part of a relational or social unit, particularly with a spouse if they had one. </a:t>
            </a:r>
            <a:r>
              <a:rPr kumimoji="0" lang="en-IE" sz="3200" b="1" i="0" u="none" strike="noStrike" kern="1200" cap="none" spc="0" normalizeH="0" baseline="0" noProof="0" dirty="0">
                <a:ln>
                  <a:noFill/>
                </a:ln>
                <a:solidFill>
                  <a:schemeClr val="bg1"/>
                </a:solidFill>
                <a:effectLst/>
                <a:uLnTx/>
                <a:uFillTx/>
                <a:latin typeface="Century Gothic" panose="020B0502020202020204"/>
                <a:ea typeface="+mn-ea"/>
                <a:cs typeface="+mn-cs"/>
              </a:rPr>
              <a:t>Loss of intimates bound up with experiences of disability in older age.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3200" b="1" i="0" u="none" strike="noStrike" kern="1200" cap="none" spc="0" normalizeH="0" baseline="0" noProof="0" dirty="0">
              <a:ln>
                <a:noFill/>
              </a:ln>
              <a:solidFill>
                <a:schemeClr val="bg1"/>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3200" b="1" i="0" u="none" strike="noStrike" kern="1200" cap="none" spc="0" normalizeH="0" baseline="0" noProof="0" dirty="0">
                <a:ln>
                  <a:noFill/>
                </a:ln>
                <a:solidFill>
                  <a:schemeClr val="accent2">
                    <a:lumMod val="60000"/>
                    <a:lumOff val="40000"/>
                  </a:schemeClr>
                </a:solidFill>
                <a:effectLst/>
                <a:uLnTx/>
                <a:uFillTx/>
                <a:latin typeface="Century Gothic" panose="020B0502020202020204"/>
                <a:ea typeface="+mn-ea"/>
                <a:cs typeface="+mn-cs"/>
              </a:rPr>
              <a:t>AwD group </a:t>
            </a:r>
            <a:r>
              <a:rPr kumimoji="0" lang="en-IE" sz="3200" b="1" i="0" u="none" strike="noStrike" kern="1200" cap="none" spc="0" normalizeH="0" baseline="0" noProof="0" dirty="0">
                <a:ln>
                  <a:noFill/>
                </a:ln>
                <a:solidFill>
                  <a:schemeClr val="bg1"/>
                </a:solidFill>
                <a:effectLst/>
                <a:uLnTx/>
                <a:uFillTx/>
                <a:latin typeface="Century Gothic" panose="020B0502020202020204"/>
                <a:ea typeface="+mn-ea"/>
                <a:cs typeface="+mn-cs"/>
              </a:rPr>
              <a:t>less likely to have married or cohabited </a:t>
            </a:r>
            <a:r>
              <a:rPr kumimoji="0" lang="da-DK" sz="2000" b="0" i="0" u="none" strike="noStrike" kern="1200" cap="none" spc="0" normalizeH="0" baseline="0" noProof="0" dirty="0">
                <a:ln>
                  <a:noFill/>
                </a:ln>
                <a:solidFill>
                  <a:schemeClr val="bg1"/>
                </a:solidFill>
                <a:effectLst/>
                <a:uLnTx/>
                <a:uFillTx/>
                <a:latin typeface="Century Gothic" panose="020B0502020202020204"/>
                <a:ea typeface="+mn-ea"/>
                <a:cs typeface="+mn-cs"/>
              </a:rPr>
              <a:t>(see MacDonald et al, 2018)</a:t>
            </a:r>
            <a:endParaRPr kumimoji="0" lang="en-IE" sz="2000" b="0" i="0" u="none" strike="noStrike" kern="1200" cap="none" spc="0" normalizeH="0" baseline="0" noProof="0" dirty="0">
              <a:ln>
                <a:noFill/>
              </a:ln>
              <a:solidFill>
                <a:schemeClr val="bg1"/>
              </a:solidFill>
              <a:effectLst/>
              <a:uLnTx/>
              <a:uFillTx/>
              <a:latin typeface="Century Gothic" panose="020B0502020202020204"/>
              <a:ea typeface="+mn-ea"/>
              <a:cs typeface="+mn-cs"/>
            </a:endParaRPr>
          </a:p>
        </p:txBody>
      </p:sp>
      <p:sp>
        <p:nvSpPr>
          <p:cNvPr id="4" name="TextBox 3">
            <a:extLst>
              <a:ext uri="{FF2B5EF4-FFF2-40B4-BE49-F238E27FC236}">
                <a16:creationId xmlns:a16="http://schemas.microsoft.com/office/drawing/2014/main" id="{ADEE2CB3-7AC2-F49C-8CCF-D864F83FF222}"/>
              </a:ext>
            </a:extLst>
          </p:cNvPr>
          <p:cNvSpPr txBox="1"/>
          <p:nvPr/>
        </p:nvSpPr>
        <p:spPr>
          <a:xfrm>
            <a:off x="0" y="5657670"/>
            <a:ext cx="1569631" cy="1200329"/>
          </a:xfrm>
          <a:prstGeom prst="rect">
            <a:avLst/>
          </a:prstGeom>
          <a:noFill/>
        </p:spPr>
        <p:txBody>
          <a:bodyPr wrap="square" rtlCol="0">
            <a:spAutoFit/>
          </a:bodyPr>
          <a:lstStyle/>
          <a:p>
            <a:r>
              <a:rPr lang="en-IE" dirty="0"/>
              <a:t>Image:</a:t>
            </a:r>
          </a:p>
          <a:p>
            <a:r>
              <a:rPr lang="en-IE" b="1" dirty="0"/>
              <a:t>Centre for Ageing Better</a:t>
            </a:r>
          </a:p>
        </p:txBody>
      </p:sp>
    </p:spTree>
    <p:extLst>
      <p:ext uri="{BB962C8B-B14F-4D97-AF65-F5344CB8AC3E}">
        <p14:creationId xmlns:p14="http://schemas.microsoft.com/office/powerpoint/2010/main" val="2522603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80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cxnSp>
        <p:nvCxnSpPr>
          <p:cNvPr id="12" name="Straight Connector 11" descr="connector">
            <a:extLst>
              <a:ext uri="{FF2B5EF4-FFF2-40B4-BE49-F238E27FC236}">
                <a16:creationId xmlns:a16="http://schemas.microsoft.com/office/drawing/2014/main" id="{119FCF4C-5419-4770-AB9D-4430DCDC1A8B}"/>
              </a:ext>
            </a:extLst>
          </p:cNvPr>
          <p:cNvCxnSpPr/>
          <p:nvPr/>
        </p:nvCxnSpPr>
        <p:spPr>
          <a:xfrm>
            <a:off x="7280031" y="6191250"/>
            <a:ext cx="914400" cy="91440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1" name="Content Placeholder 4" descr="List introducing the three parts to this presentation: (1) PhD experience of qualitative research, (2) other qualitative research experience, and (3) research experience and this project">
            <a:extLst>
              <a:ext uri="{FF2B5EF4-FFF2-40B4-BE49-F238E27FC236}">
                <a16:creationId xmlns:a16="http://schemas.microsoft.com/office/drawing/2014/main" id="{10E9B153-73A1-4852-86FE-BAF19BB52ECF}"/>
              </a:ext>
            </a:extLst>
          </p:cNvPr>
          <p:cNvGraphicFramePr>
            <a:graphicFrameLocks/>
          </p:cNvGraphicFramePr>
          <p:nvPr>
            <p:extLst>
              <p:ext uri="{D42A27DB-BD31-4B8C-83A1-F6EECF244321}">
                <p14:modId xmlns:p14="http://schemas.microsoft.com/office/powerpoint/2010/main" val="3308416604"/>
              </p:ext>
            </p:extLst>
          </p:nvPr>
        </p:nvGraphicFramePr>
        <p:xfrm>
          <a:off x="313103" y="1"/>
          <a:ext cx="11510184" cy="1341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B9A189A2-5300-419A-B230-35B4FEB5EBC4}"/>
              </a:ext>
            </a:extLst>
          </p:cNvPr>
          <p:cNvSpPr txBox="1"/>
          <p:nvPr/>
        </p:nvSpPr>
        <p:spPr>
          <a:xfrm>
            <a:off x="3687189" y="1645919"/>
            <a:ext cx="8382891" cy="5016758"/>
          </a:xfrm>
          <a:prstGeom prst="rect">
            <a:avLst/>
          </a:prstGeom>
          <a:noFill/>
        </p:spPr>
        <p:txBody>
          <a:bodyPr wrap="square">
            <a:spAutoFit/>
          </a:bodyPr>
          <a:lstStyle/>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3200" b="1" i="0" u="none" strike="noStrike" kern="1200" cap="none" spc="0" normalizeH="0" baseline="0" noProof="0" dirty="0">
                <a:ln>
                  <a:noFill/>
                </a:ln>
                <a:solidFill>
                  <a:schemeClr val="bg1"/>
                </a:solidFill>
                <a:effectLst/>
                <a:uLnTx/>
                <a:uFillTx/>
                <a:latin typeface="Century Gothic" panose="020B0502020202020204"/>
                <a:ea typeface="+mn-ea"/>
                <a:cs typeface="+mn-cs"/>
              </a:rPr>
              <a:t>Support and care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3200" b="0" i="0" u="none" strike="noStrike" kern="1200" cap="none" spc="0" normalizeH="0" baseline="0" noProof="0" dirty="0">
                <a:ln>
                  <a:noFill/>
                </a:ln>
                <a:solidFill>
                  <a:schemeClr val="bg1"/>
                </a:solidFill>
                <a:effectLst/>
                <a:uLnTx/>
                <a:uFillTx/>
                <a:latin typeface="Century Gothic" panose="020B0502020202020204"/>
                <a:ea typeface="+mn-ea"/>
                <a:cs typeface="+mn-cs"/>
              </a:rPr>
              <a:t>Having access to financial resources or, alternatively, supportive public provision facilitated functioning and participation, and reduced perceptions of disability.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3200" b="0" i="0" u="none" strike="noStrike" kern="1200" cap="none" spc="0" normalizeH="0" baseline="0" noProof="0" dirty="0">
              <a:ln>
                <a:noFill/>
              </a:ln>
              <a:solidFill>
                <a:srgbClr val="052F61"/>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3200" b="1" i="0" u="none" strike="noStrike" kern="1200" cap="none" spc="0" normalizeH="0" baseline="0" noProof="0" dirty="0">
                <a:ln>
                  <a:noFill/>
                </a:ln>
                <a:solidFill>
                  <a:srgbClr val="FF00FF"/>
                </a:solidFill>
                <a:effectLst/>
                <a:uLnTx/>
                <a:uFillTx/>
                <a:latin typeface="Century Gothic" panose="020B0502020202020204"/>
                <a:ea typeface="+mn-ea"/>
                <a:cs typeface="+mn-cs"/>
              </a:rPr>
              <a:t>Poverty – </a:t>
            </a:r>
            <a:r>
              <a:rPr kumimoji="0" lang="en-IE" sz="3200" i="0" u="none" strike="noStrike" kern="1200" cap="none" spc="0" normalizeH="0" baseline="0" noProof="0" dirty="0">
                <a:ln>
                  <a:noFill/>
                </a:ln>
                <a:solidFill>
                  <a:schemeClr val="bg1"/>
                </a:solidFill>
                <a:effectLst/>
                <a:uLnTx/>
                <a:uFillTx/>
                <a:latin typeface="Century Gothic" panose="020B0502020202020204"/>
                <a:ea typeface="+mn-ea"/>
                <a:cs typeface="+mn-cs"/>
              </a:rPr>
              <a:t>A</a:t>
            </a:r>
            <a:r>
              <a:rPr lang="en-IE" sz="3200" dirty="0" err="1">
                <a:solidFill>
                  <a:schemeClr val="bg1"/>
                </a:solidFill>
                <a:latin typeface="Century Gothic" panose="020B0502020202020204"/>
              </a:rPr>
              <a:t>ssociated</a:t>
            </a:r>
            <a:r>
              <a:rPr lang="en-IE" sz="3200" dirty="0">
                <a:solidFill>
                  <a:schemeClr val="bg1"/>
                </a:solidFill>
                <a:latin typeface="Century Gothic" panose="020B0502020202020204"/>
              </a:rPr>
              <a:t> with disability (</a:t>
            </a:r>
            <a:r>
              <a:rPr lang="en-IE" sz="3200" b="1" dirty="0">
                <a:solidFill>
                  <a:srgbClr val="FF00FF"/>
                </a:solidFill>
                <a:latin typeface="Century Gothic" panose="020B0502020202020204"/>
              </a:rPr>
              <a:t>AWD group</a:t>
            </a:r>
            <a:r>
              <a:rPr lang="en-IE" sz="3200" dirty="0">
                <a:solidFill>
                  <a:schemeClr val="bg1"/>
                </a:solidFill>
                <a:latin typeface="Century Gothic" panose="020B0502020202020204"/>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3200" b="1" i="0" u="none" strike="noStrike" kern="1200" cap="none" spc="0" normalizeH="0" baseline="0" noProof="0" dirty="0">
                <a:ln>
                  <a:noFill/>
                </a:ln>
                <a:solidFill>
                  <a:srgbClr val="FF00FF"/>
                </a:solidFill>
                <a:effectLst/>
                <a:uLnTx/>
                <a:uFillTx/>
                <a:latin typeface="Century Gothic" panose="020B0502020202020204"/>
                <a:ea typeface="+mn-ea"/>
                <a:cs typeface="+mn-cs"/>
              </a:rPr>
              <a:t>Sometimes-</a:t>
            </a:r>
            <a:r>
              <a:rPr kumimoji="0" lang="en-IE" sz="3200" b="0" i="0" u="none" strike="noStrike" kern="1200" cap="none" spc="0" normalizeH="0" baseline="0" noProof="0" dirty="0">
                <a:ln>
                  <a:noFill/>
                </a:ln>
                <a:solidFill>
                  <a:srgbClr val="052F61"/>
                </a:solidFill>
                <a:effectLst/>
                <a:uLnTx/>
                <a:uFillTx/>
                <a:latin typeface="Century Gothic" panose="020B0502020202020204"/>
                <a:ea typeface="+mn-ea"/>
                <a:cs typeface="+mn-cs"/>
              </a:rPr>
              <a:t> </a:t>
            </a:r>
            <a:r>
              <a:rPr kumimoji="0" lang="en-IE" sz="3200" b="0" i="0" u="none" strike="noStrike" kern="1200" cap="none" spc="0" normalizeH="0" baseline="0" noProof="0" dirty="0">
                <a:ln>
                  <a:noFill/>
                </a:ln>
                <a:solidFill>
                  <a:schemeClr val="bg1"/>
                </a:solidFill>
                <a:effectLst/>
                <a:uLnTx/>
                <a:uFillTx/>
                <a:latin typeface="Century Gothic" panose="020B0502020202020204"/>
                <a:ea typeface="+mn-ea"/>
                <a:cs typeface="+mn-cs"/>
              </a:rPr>
              <a:t>AwD group benefitted from staying within ‘disability’ services</a:t>
            </a:r>
          </a:p>
        </p:txBody>
      </p:sp>
      <p:pic>
        <p:nvPicPr>
          <p:cNvPr id="2" name="Picture 1">
            <a:extLst>
              <a:ext uri="{FF2B5EF4-FFF2-40B4-BE49-F238E27FC236}">
                <a16:creationId xmlns:a16="http://schemas.microsoft.com/office/drawing/2014/main" id="{A0E800AB-BD02-DB74-B390-8B0BA7A2E6DB}"/>
              </a:ext>
            </a:extLst>
          </p:cNvPr>
          <p:cNvPicPr>
            <a:picLocks noChangeAspect="1"/>
          </p:cNvPicPr>
          <p:nvPr/>
        </p:nvPicPr>
        <p:blipFill>
          <a:blip r:embed="rId8"/>
          <a:stretch>
            <a:fillRect/>
          </a:stretch>
        </p:blipFill>
        <p:spPr>
          <a:xfrm>
            <a:off x="-36310" y="1341120"/>
            <a:ext cx="3679947" cy="5516879"/>
          </a:xfrm>
          <a:prstGeom prst="rect">
            <a:avLst/>
          </a:prstGeom>
        </p:spPr>
      </p:pic>
    </p:spTree>
    <p:extLst>
      <p:ext uri="{BB962C8B-B14F-4D97-AF65-F5344CB8AC3E}">
        <p14:creationId xmlns:p14="http://schemas.microsoft.com/office/powerpoint/2010/main" val="424234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80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cxnSp>
        <p:nvCxnSpPr>
          <p:cNvPr id="12" name="Straight Connector 11" descr="connector">
            <a:extLst>
              <a:ext uri="{FF2B5EF4-FFF2-40B4-BE49-F238E27FC236}">
                <a16:creationId xmlns:a16="http://schemas.microsoft.com/office/drawing/2014/main" id="{119FCF4C-5419-4770-AB9D-4430DCDC1A8B}"/>
              </a:ext>
            </a:extLst>
          </p:cNvPr>
          <p:cNvCxnSpPr/>
          <p:nvPr/>
        </p:nvCxnSpPr>
        <p:spPr>
          <a:xfrm>
            <a:off x="7280031" y="6191250"/>
            <a:ext cx="914400" cy="91440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1" name="Content Placeholder 4" descr="List introducing the three parts to this presentation: (1) PhD experience of qualitative research, (2) other qualitative research experience, and (3) research experience and this project">
            <a:extLst>
              <a:ext uri="{FF2B5EF4-FFF2-40B4-BE49-F238E27FC236}">
                <a16:creationId xmlns:a16="http://schemas.microsoft.com/office/drawing/2014/main" id="{10E9B153-73A1-4852-86FE-BAF19BB52ECF}"/>
              </a:ext>
            </a:extLst>
          </p:cNvPr>
          <p:cNvGraphicFramePr>
            <a:graphicFrameLocks/>
          </p:cNvGraphicFramePr>
          <p:nvPr>
            <p:extLst>
              <p:ext uri="{D42A27DB-BD31-4B8C-83A1-F6EECF244321}">
                <p14:modId xmlns:p14="http://schemas.microsoft.com/office/powerpoint/2010/main" val="4017587628"/>
              </p:ext>
            </p:extLst>
          </p:nvPr>
        </p:nvGraphicFramePr>
        <p:xfrm>
          <a:off x="313103" y="1"/>
          <a:ext cx="11510184" cy="1341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B9A189A2-5300-419A-B230-35B4FEB5EBC4}"/>
              </a:ext>
            </a:extLst>
          </p:cNvPr>
          <p:cNvSpPr txBox="1"/>
          <p:nvPr/>
        </p:nvSpPr>
        <p:spPr>
          <a:xfrm>
            <a:off x="3687189" y="1645919"/>
            <a:ext cx="8382891" cy="452431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3200" b="1" i="0" u="none" strike="noStrike" kern="1200" cap="none" spc="0" normalizeH="0" baseline="0" noProof="0" dirty="0">
              <a:ln>
                <a:noFill/>
              </a:ln>
              <a:solidFill>
                <a:srgbClr val="A50E82">
                  <a:lumMod val="60000"/>
                  <a:lumOff val="40000"/>
                </a:srgbClr>
              </a:solidFill>
              <a:effectLst/>
              <a:uLnTx/>
              <a:uFillTx/>
              <a:latin typeface="Century Gothic" panose="020B0502020202020204"/>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3200" b="1" i="0" u="none" strike="noStrike" kern="1200" cap="none" spc="0" normalizeH="0" baseline="0" noProof="0" dirty="0">
                <a:ln>
                  <a:noFill/>
                </a:ln>
                <a:solidFill>
                  <a:schemeClr val="bg1"/>
                </a:solidFill>
                <a:effectLst/>
                <a:uLnTx/>
                <a:uFillTx/>
                <a:latin typeface="Century Gothic" panose="020B0502020202020204"/>
                <a:ea typeface="+mn-ea"/>
                <a:cs typeface="+mn-cs"/>
              </a:rPr>
              <a:t>Physical environments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3200" b="0" i="0" u="none" strike="noStrike" kern="1200" cap="none" spc="0" normalizeH="0" baseline="0" noProof="0" dirty="0">
                <a:ln>
                  <a:noFill/>
                </a:ln>
                <a:solidFill>
                  <a:schemeClr val="bg1"/>
                </a:solidFill>
                <a:effectLst/>
                <a:uLnTx/>
                <a:uFillTx/>
                <a:latin typeface="Century Gothic" panose="020B0502020202020204"/>
                <a:ea typeface="+mn-ea"/>
                <a:cs typeface="+mn-cs"/>
              </a:rPr>
              <a:t>If home/communities were accessible - perceived less ‘disability’ as a result. </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3200" b="0" i="0" u="none" strike="noStrike" kern="1200" cap="none" spc="0" normalizeH="0" baseline="0" noProof="0" dirty="0">
              <a:ln>
                <a:noFill/>
              </a:ln>
              <a:solidFill>
                <a:schemeClr val="bg1"/>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3200" b="0" i="0" u="none" strike="noStrike" kern="1200" cap="none" spc="0" normalizeH="0" baseline="0" noProof="0" dirty="0">
                <a:ln>
                  <a:noFill/>
                </a:ln>
                <a:solidFill>
                  <a:schemeClr val="bg1"/>
                </a:solidFill>
                <a:effectLst/>
                <a:uLnTx/>
                <a:uFillTx/>
                <a:latin typeface="Century Gothic" panose="020B0502020202020204"/>
                <a:ea typeface="+mn-ea"/>
                <a:cs typeface="+mn-cs"/>
              </a:rPr>
              <a:t>Disabling environments (like undipped footpaths, inaccessible transport) were disabling of both groups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3200" b="0" i="0" u="none" strike="noStrike" kern="1200" cap="none" spc="0" normalizeH="0" baseline="0" noProof="0" dirty="0">
              <a:ln>
                <a:noFill/>
              </a:ln>
              <a:solidFill>
                <a:srgbClr val="052F61"/>
              </a:solidFill>
              <a:effectLst/>
              <a:uLnTx/>
              <a:uFillTx/>
              <a:latin typeface="Century Gothic" panose="020B0502020202020204"/>
              <a:ea typeface="+mn-ea"/>
              <a:cs typeface="+mn-cs"/>
            </a:endParaRPr>
          </a:p>
        </p:txBody>
      </p:sp>
      <p:pic>
        <p:nvPicPr>
          <p:cNvPr id="3" name="Picture 2">
            <a:extLst>
              <a:ext uri="{FF2B5EF4-FFF2-40B4-BE49-F238E27FC236}">
                <a16:creationId xmlns:a16="http://schemas.microsoft.com/office/drawing/2014/main" id="{3F596F0B-A29D-280B-D167-8DD3E798EFB8}"/>
              </a:ext>
            </a:extLst>
          </p:cNvPr>
          <p:cNvPicPr>
            <a:picLocks noChangeAspect="1"/>
          </p:cNvPicPr>
          <p:nvPr/>
        </p:nvPicPr>
        <p:blipFill>
          <a:blip r:embed="rId8"/>
          <a:stretch>
            <a:fillRect/>
          </a:stretch>
        </p:blipFill>
        <p:spPr>
          <a:xfrm>
            <a:off x="0" y="1341120"/>
            <a:ext cx="3468623" cy="5516879"/>
          </a:xfrm>
          <a:prstGeom prst="rect">
            <a:avLst/>
          </a:prstGeom>
        </p:spPr>
      </p:pic>
    </p:spTree>
    <p:extLst>
      <p:ext uri="{BB962C8B-B14F-4D97-AF65-F5344CB8AC3E}">
        <p14:creationId xmlns:p14="http://schemas.microsoft.com/office/powerpoint/2010/main" val="913940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83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cxnSp>
        <p:nvCxnSpPr>
          <p:cNvPr id="12" name="Straight Connector 11" descr="connector">
            <a:extLst>
              <a:ext uri="{FF2B5EF4-FFF2-40B4-BE49-F238E27FC236}">
                <a16:creationId xmlns:a16="http://schemas.microsoft.com/office/drawing/2014/main" id="{119FCF4C-5419-4770-AB9D-4430DCDC1A8B}"/>
              </a:ext>
            </a:extLst>
          </p:cNvPr>
          <p:cNvCxnSpPr/>
          <p:nvPr/>
        </p:nvCxnSpPr>
        <p:spPr>
          <a:xfrm>
            <a:off x="7280031" y="6191250"/>
            <a:ext cx="914400" cy="91440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1" name="Content Placeholder 4" descr="List introducing the three parts to this presentation: (1) PhD experience of qualitative research, (2) other qualitative research experience, and (3) research experience and this project">
            <a:extLst>
              <a:ext uri="{FF2B5EF4-FFF2-40B4-BE49-F238E27FC236}">
                <a16:creationId xmlns:a16="http://schemas.microsoft.com/office/drawing/2014/main" id="{10E9B153-73A1-4852-86FE-BAF19BB52ECF}"/>
              </a:ext>
            </a:extLst>
          </p:cNvPr>
          <p:cNvGraphicFramePr>
            <a:graphicFrameLocks/>
          </p:cNvGraphicFramePr>
          <p:nvPr>
            <p:extLst>
              <p:ext uri="{D42A27DB-BD31-4B8C-83A1-F6EECF244321}">
                <p14:modId xmlns:p14="http://schemas.microsoft.com/office/powerpoint/2010/main" val="1988706546"/>
              </p:ext>
            </p:extLst>
          </p:nvPr>
        </p:nvGraphicFramePr>
        <p:xfrm>
          <a:off x="313103" y="1"/>
          <a:ext cx="11510184" cy="1341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B9A189A2-5300-419A-B230-35B4FEB5EBC4}"/>
              </a:ext>
            </a:extLst>
          </p:cNvPr>
          <p:cNvSpPr txBox="1"/>
          <p:nvPr/>
        </p:nvSpPr>
        <p:spPr>
          <a:xfrm>
            <a:off x="3687190" y="1529541"/>
            <a:ext cx="8273752" cy="5201424"/>
          </a:xfrm>
          <a:prstGeom prst="rect">
            <a:avLst/>
          </a:prstGeom>
          <a:noFill/>
        </p:spPr>
        <p:txBody>
          <a:bodyPr wrap="square">
            <a:spAutoFit/>
          </a:bodyPr>
          <a:lstStyle/>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800" b="1" i="0" u="none" strike="noStrike" kern="1200" cap="none" spc="0" normalizeH="0" baseline="0" noProof="0" dirty="0">
                <a:ln>
                  <a:noFill/>
                </a:ln>
                <a:solidFill>
                  <a:schemeClr val="bg1"/>
                </a:solidFill>
                <a:effectLst/>
                <a:uLnTx/>
                <a:uFillTx/>
                <a:latin typeface="Century Gothic" panose="020B0502020202020204"/>
                <a:ea typeface="+mn-ea"/>
                <a:cs typeface="+mn-cs"/>
              </a:rPr>
              <a:t>Sociocultural meanings in everyday interactions:</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2800" b="1" i="0" u="none" strike="noStrike" kern="1200" cap="none" spc="0" normalizeH="0" baseline="0" noProof="0" dirty="0">
              <a:ln>
                <a:noFill/>
              </a:ln>
              <a:solidFill>
                <a:srgbClr val="052F61"/>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3200" b="1" i="0" u="none" strike="noStrike" kern="1200" cap="none" spc="0" normalizeH="0" baseline="0" noProof="0" dirty="0">
                <a:ln>
                  <a:noFill/>
                </a:ln>
                <a:solidFill>
                  <a:srgbClr val="A50E82">
                    <a:lumMod val="60000"/>
                    <a:lumOff val="40000"/>
                  </a:srgbClr>
                </a:solidFill>
                <a:effectLst/>
                <a:uLnTx/>
                <a:uFillTx/>
                <a:latin typeface="Century Gothic" panose="020B0502020202020204"/>
                <a:ea typeface="+mn-ea"/>
                <a:cs typeface="+mn-cs"/>
              </a:rPr>
              <a:t>DwA group </a:t>
            </a:r>
            <a:r>
              <a:rPr kumimoji="0" lang="en-IE" sz="3200" b="0" i="0" u="none" strike="noStrike" kern="1200" cap="none" spc="0" normalizeH="0" baseline="0" noProof="0" dirty="0">
                <a:ln>
                  <a:noFill/>
                </a:ln>
                <a:solidFill>
                  <a:schemeClr val="bg1"/>
                </a:solidFill>
                <a:effectLst/>
                <a:uLnTx/>
                <a:uFillTx/>
                <a:latin typeface="Century Gothic" panose="020B0502020202020204"/>
                <a:ea typeface="+mn-ea"/>
                <a:cs typeface="+mn-cs"/>
              </a:rPr>
              <a:t>could be othered even within families and community groups</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3200" b="0" i="0" u="none" strike="noStrike" kern="1200" cap="none" spc="0" normalizeH="0" baseline="0" noProof="0" dirty="0">
              <a:ln>
                <a:noFill/>
              </a:ln>
              <a:solidFill>
                <a:srgbClr val="052F61"/>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3200" b="1" i="0" u="none" strike="noStrike" kern="1200" cap="none" spc="0" normalizeH="0" baseline="0" noProof="0" dirty="0">
                <a:ln>
                  <a:noFill/>
                </a:ln>
                <a:solidFill>
                  <a:srgbClr val="A50E82">
                    <a:lumMod val="60000"/>
                    <a:lumOff val="40000"/>
                  </a:srgbClr>
                </a:solidFill>
                <a:effectLst/>
                <a:uLnTx/>
                <a:uFillTx/>
                <a:latin typeface="Century Gothic" panose="020B0502020202020204"/>
                <a:ea typeface="+mn-ea"/>
                <a:cs typeface="+mn-cs"/>
              </a:rPr>
              <a:t>AwD group </a:t>
            </a:r>
            <a:r>
              <a:rPr kumimoji="0" lang="en-IE" sz="3200" b="0" i="0" u="none" strike="noStrike" kern="1200" cap="none" spc="0" normalizeH="0" baseline="0" noProof="0" dirty="0">
                <a:ln>
                  <a:noFill/>
                </a:ln>
                <a:solidFill>
                  <a:schemeClr val="bg1"/>
                </a:solidFill>
                <a:effectLst/>
                <a:uLnTx/>
                <a:uFillTx/>
                <a:latin typeface="Century Gothic" panose="020B0502020202020204"/>
                <a:ea typeface="+mn-ea"/>
                <a:cs typeface="+mn-cs"/>
              </a:rPr>
              <a:t>invalidating and discrediting processes had shaped their experience in the long term.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2800" b="0" i="0" u="none" strike="noStrike" kern="1200" cap="none" spc="0" normalizeH="0" baseline="0" noProof="0" dirty="0">
              <a:ln>
                <a:noFill/>
              </a:ln>
              <a:solidFill>
                <a:srgbClr val="052F61"/>
              </a:solidFill>
              <a:effectLst/>
              <a:uLnTx/>
              <a:uFillTx/>
              <a:latin typeface="Century Gothic" panose="020B0502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IE" sz="2800" b="1" dirty="0">
                <a:solidFill>
                  <a:srgbClr val="052F61"/>
                </a:solidFill>
                <a:latin typeface="Century Gothic" panose="020B0502020202020204"/>
              </a:rPr>
              <a:t>Disablism……..</a:t>
            </a:r>
            <a:endParaRPr kumimoji="0" lang="en-IE" sz="2800" b="1" i="0" u="none" strike="noStrike" kern="1200" cap="none" spc="0" normalizeH="0" baseline="0" noProof="0" dirty="0">
              <a:ln>
                <a:noFill/>
              </a:ln>
              <a:solidFill>
                <a:srgbClr val="052F61"/>
              </a:solidFill>
              <a:effectLst/>
              <a:uLnTx/>
              <a:uFillTx/>
              <a:latin typeface="Century Gothic" panose="020B0502020202020204"/>
              <a:ea typeface="+mn-ea"/>
              <a:cs typeface="+mn-cs"/>
            </a:endParaRPr>
          </a:p>
        </p:txBody>
      </p:sp>
      <p:pic>
        <p:nvPicPr>
          <p:cNvPr id="2" name="Picture 1">
            <a:extLst>
              <a:ext uri="{FF2B5EF4-FFF2-40B4-BE49-F238E27FC236}">
                <a16:creationId xmlns:a16="http://schemas.microsoft.com/office/drawing/2014/main" id="{57066DF9-E510-55B2-42AF-FFAD3ECC8F93}"/>
              </a:ext>
            </a:extLst>
          </p:cNvPr>
          <p:cNvPicPr>
            <a:picLocks noChangeAspect="1"/>
          </p:cNvPicPr>
          <p:nvPr/>
        </p:nvPicPr>
        <p:blipFill>
          <a:blip r:embed="rId8"/>
          <a:stretch>
            <a:fillRect/>
          </a:stretch>
        </p:blipFill>
        <p:spPr>
          <a:xfrm>
            <a:off x="0" y="1371813"/>
            <a:ext cx="3590543" cy="5516879"/>
          </a:xfrm>
          <a:prstGeom prst="rect">
            <a:avLst/>
          </a:prstGeom>
        </p:spPr>
      </p:pic>
    </p:spTree>
    <p:extLst>
      <p:ext uri="{BB962C8B-B14F-4D97-AF65-F5344CB8AC3E}">
        <p14:creationId xmlns:p14="http://schemas.microsoft.com/office/powerpoint/2010/main" val="30015625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80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1A2C33A-7ED4-E7FC-B3F1-145E6940F127}"/>
              </a:ext>
            </a:extLst>
          </p:cNvPr>
          <p:cNvPicPr>
            <a:picLocks noChangeAspect="1"/>
          </p:cNvPicPr>
          <p:nvPr/>
        </p:nvPicPr>
        <p:blipFill>
          <a:blip r:embed="rId3"/>
          <a:stretch>
            <a:fillRect/>
          </a:stretch>
        </p:blipFill>
        <p:spPr>
          <a:xfrm>
            <a:off x="0" y="1342497"/>
            <a:ext cx="3595619" cy="5515502"/>
          </a:xfrm>
          <a:prstGeom prst="rect">
            <a:avLst/>
          </a:prstGeom>
        </p:spPr>
      </p:pic>
      <p:cxnSp>
        <p:nvCxnSpPr>
          <p:cNvPr id="12" name="Straight Connector 11" descr="connector">
            <a:extLst>
              <a:ext uri="{FF2B5EF4-FFF2-40B4-BE49-F238E27FC236}">
                <a16:creationId xmlns:a16="http://schemas.microsoft.com/office/drawing/2014/main" id="{119FCF4C-5419-4770-AB9D-4430DCDC1A8B}"/>
              </a:ext>
            </a:extLst>
          </p:cNvPr>
          <p:cNvCxnSpPr/>
          <p:nvPr/>
        </p:nvCxnSpPr>
        <p:spPr>
          <a:xfrm>
            <a:off x="7280031" y="6191250"/>
            <a:ext cx="914400" cy="91440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1" name="Content Placeholder 4" descr="List introducing the three parts to this presentation: (1) PhD experience of qualitative research, (2) other qualitative research experience, and (3) research experience and this project">
            <a:extLst>
              <a:ext uri="{FF2B5EF4-FFF2-40B4-BE49-F238E27FC236}">
                <a16:creationId xmlns:a16="http://schemas.microsoft.com/office/drawing/2014/main" id="{10E9B153-73A1-4852-86FE-BAF19BB52ECF}"/>
              </a:ext>
            </a:extLst>
          </p:cNvPr>
          <p:cNvGraphicFramePr>
            <a:graphicFrameLocks/>
          </p:cNvGraphicFramePr>
          <p:nvPr>
            <p:extLst>
              <p:ext uri="{D42A27DB-BD31-4B8C-83A1-F6EECF244321}">
                <p14:modId xmlns:p14="http://schemas.microsoft.com/office/powerpoint/2010/main" val="2550018781"/>
              </p:ext>
            </p:extLst>
          </p:nvPr>
        </p:nvGraphicFramePr>
        <p:xfrm>
          <a:off x="313103" y="1"/>
          <a:ext cx="11510184" cy="13411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a:extLst>
              <a:ext uri="{FF2B5EF4-FFF2-40B4-BE49-F238E27FC236}">
                <a16:creationId xmlns:a16="http://schemas.microsoft.com/office/drawing/2014/main" id="{B9A189A2-5300-419A-B230-35B4FEB5EBC4}"/>
              </a:ext>
            </a:extLst>
          </p:cNvPr>
          <p:cNvSpPr txBox="1"/>
          <p:nvPr/>
        </p:nvSpPr>
        <p:spPr>
          <a:xfrm>
            <a:off x="3687189" y="2050180"/>
            <a:ext cx="8382891" cy="433965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2800" b="1" i="0" u="none" strike="noStrike" kern="1200" cap="none" spc="0" normalizeH="0" baseline="0" noProof="0" dirty="0">
                <a:ln>
                  <a:noFill/>
                </a:ln>
                <a:solidFill>
                  <a:schemeClr val="bg1"/>
                </a:solidFill>
                <a:effectLst/>
                <a:uLnTx/>
                <a:uFillTx/>
                <a:latin typeface="Century Gothic" panose="020B0502020202020204"/>
                <a:ea typeface="+mn-ea"/>
                <a:cs typeface="+mn-cs"/>
              </a:rPr>
              <a:t>Sociocultural meanings in everyday interactions: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dirty="0">
                <a:ln>
                  <a:noFill/>
                </a:ln>
                <a:solidFill>
                  <a:srgbClr val="A50E82">
                    <a:lumMod val="60000"/>
                    <a:lumOff val="40000"/>
                  </a:srgbClr>
                </a:solidFill>
                <a:effectLst/>
                <a:uLnTx/>
                <a:uFillTx/>
                <a:latin typeface="Century Gothic" panose="020B0502020202020204"/>
                <a:ea typeface="+mn-ea"/>
                <a:cs typeface="+mn-cs"/>
              </a:rPr>
              <a:t>DwA group</a:t>
            </a:r>
          </a:p>
          <a:p>
            <a:pPr marL="45720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Times New Roman" panose="02020603050405020304" pitchFamily="18" charset="0"/>
                <a:cs typeface="+mn-cs"/>
              </a:rPr>
              <a:t>“There are times that I certainly feel disabled, like when you can't go on the bus when there is a group going to a shopping centre…. </a:t>
            </a:r>
            <a:r>
              <a:rPr kumimoji="0" lang="en-US" sz="2400" b="1" i="0" u="none" strike="noStrike" kern="1200" cap="none" spc="0" normalizeH="0" baseline="0" noProof="0" dirty="0">
                <a:ln>
                  <a:noFill/>
                </a:ln>
                <a:solidFill>
                  <a:srgbClr val="0070C0"/>
                </a:solidFill>
                <a:effectLst/>
                <a:uLnTx/>
                <a:uFillTx/>
                <a:latin typeface="Century Gothic" panose="020B0502020202020204"/>
                <a:ea typeface="Times New Roman" panose="02020603050405020304" pitchFamily="18" charset="0"/>
                <a:cs typeface="+mn-cs"/>
              </a:rPr>
              <a:t>It is not a problem with the bus, it is only a problem with the organisers</a:t>
            </a:r>
            <a:r>
              <a:rPr kumimoji="0" lang="en-US" sz="2400" b="0" i="0" u="none" strike="noStrike" kern="1200" cap="none" spc="0" normalizeH="0" baseline="0" noProof="0" dirty="0">
                <a:ln>
                  <a:noFill/>
                </a:ln>
                <a:solidFill>
                  <a:srgbClr val="0070C0"/>
                </a:solidFill>
                <a:effectLst/>
                <a:uLnTx/>
                <a:uFillTx/>
                <a:latin typeface="Century Gothic" panose="020B0502020202020204"/>
                <a:ea typeface="Times New Roman" panose="02020603050405020304" pitchFamily="18" charset="0"/>
                <a:cs typeface="+mn-cs"/>
              </a:rPr>
              <a:t>. </a:t>
            </a:r>
            <a:r>
              <a:rPr kumimoji="0" lang="en-US" sz="2400" b="1" i="0" u="none" strike="noStrike" kern="1200" cap="none" spc="0" normalizeH="0" baseline="0" noProof="0" dirty="0">
                <a:ln>
                  <a:noFill/>
                </a:ln>
                <a:solidFill>
                  <a:srgbClr val="0070C0"/>
                </a:solidFill>
                <a:effectLst/>
                <a:uLnTx/>
                <a:uFillTx/>
                <a:latin typeface="Century Gothic" panose="020B0502020202020204"/>
                <a:ea typeface="Times New Roman" panose="02020603050405020304" pitchFamily="18" charset="0"/>
                <a:cs typeface="+mn-cs"/>
              </a:rPr>
              <a:t>They think I am disabled. ……It is not said in so many words but there is no other reason why I can't go</a:t>
            </a:r>
            <a:r>
              <a:rPr kumimoji="0" lang="en-US" sz="2400" b="1" i="0" u="none" strike="noStrike" kern="1200" cap="none" spc="0" normalizeH="0" baseline="0" noProof="0" dirty="0">
                <a:ln>
                  <a:noFill/>
                </a:ln>
                <a:solidFill>
                  <a:prstClr val="black"/>
                </a:solidFill>
                <a:effectLst/>
                <a:uLnTx/>
                <a:uFillTx/>
                <a:latin typeface="Century Gothic" panose="020B0502020202020204"/>
                <a:ea typeface="Times New Roman" panose="02020603050405020304" pitchFamily="18" charset="0"/>
                <a:cs typeface="+mn-cs"/>
              </a:rPr>
              <a:t>”</a:t>
            </a:r>
            <a:r>
              <a:rPr kumimoji="0" lang="en-US" sz="2400" b="0" i="0" u="none" strike="noStrike" kern="1200" cap="none" spc="0" normalizeH="0" baseline="0" noProof="0" dirty="0">
                <a:ln>
                  <a:noFill/>
                </a:ln>
                <a:solidFill>
                  <a:prstClr val="black"/>
                </a:solidFill>
                <a:effectLst/>
                <a:uLnTx/>
                <a:uFillTx/>
                <a:latin typeface="Century Gothic" panose="020B0502020202020204"/>
                <a:ea typeface="Times New Roman" panose="02020603050405020304" pitchFamily="18" charset="0"/>
                <a:cs typeface="+mn-cs"/>
              </a:rPr>
              <a:t>. Carmel (DwA)</a:t>
            </a:r>
          </a:p>
          <a:p>
            <a:pPr marL="457200" marR="0" lvl="0" indent="0" algn="l" defTabSz="457200" rtl="0" eaLnBrk="1" fontAlgn="auto" latinLnBrk="0" hangingPunct="1">
              <a:lnSpc>
                <a:spcPct val="100000"/>
              </a:lnSpc>
              <a:spcBef>
                <a:spcPts val="0"/>
              </a:spcBef>
              <a:spcAft>
                <a:spcPts val="0"/>
              </a:spcAft>
              <a:buClrTx/>
              <a:buSzTx/>
              <a:buFontTx/>
              <a:buNone/>
              <a:tabLst/>
              <a:defRPr/>
            </a:pPr>
            <a:endParaRPr kumimoji="0" lang="en-IE" sz="2800" b="0" i="0" u="none" strike="noStrike" kern="1200" cap="none" spc="0" normalizeH="0" baseline="0" noProof="0" dirty="0">
              <a:ln>
                <a:noFill/>
              </a:ln>
              <a:solidFill>
                <a:srgbClr val="052F61"/>
              </a:solidFill>
              <a:effectLst/>
              <a:uLnTx/>
              <a:uFillTx/>
              <a:latin typeface="Century Gothic" panose="020B0502020202020204"/>
              <a:ea typeface="+mn-ea"/>
              <a:cs typeface="+mn-cs"/>
            </a:endParaRPr>
          </a:p>
        </p:txBody>
      </p:sp>
      <p:sp>
        <p:nvSpPr>
          <p:cNvPr id="3" name="TextBox 2">
            <a:extLst>
              <a:ext uri="{FF2B5EF4-FFF2-40B4-BE49-F238E27FC236}">
                <a16:creationId xmlns:a16="http://schemas.microsoft.com/office/drawing/2014/main" id="{805B2976-89DC-94DC-4153-5307FAD9230E}"/>
              </a:ext>
            </a:extLst>
          </p:cNvPr>
          <p:cNvSpPr txBox="1"/>
          <p:nvPr/>
        </p:nvSpPr>
        <p:spPr>
          <a:xfrm>
            <a:off x="53859" y="5591085"/>
            <a:ext cx="1569631" cy="1200329"/>
          </a:xfrm>
          <a:prstGeom prst="rect">
            <a:avLst/>
          </a:prstGeom>
          <a:noFill/>
        </p:spPr>
        <p:txBody>
          <a:bodyPr wrap="square" rtlCol="0">
            <a:spAutoFit/>
          </a:bodyPr>
          <a:lstStyle/>
          <a:p>
            <a:r>
              <a:rPr lang="en-IE" dirty="0"/>
              <a:t>Image:</a:t>
            </a:r>
          </a:p>
          <a:p>
            <a:r>
              <a:rPr lang="en-IE" b="1" dirty="0"/>
              <a:t>Centre for Ageing Better</a:t>
            </a:r>
          </a:p>
        </p:txBody>
      </p:sp>
    </p:spTree>
    <p:extLst>
      <p:ext uri="{BB962C8B-B14F-4D97-AF65-F5344CB8AC3E}">
        <p14:creationId xmlns:p14="http://schemas.microsoft.com/office/powerpoint/2010/main" val="7696818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80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cxnSp>
        <p:nvCxnSpPr>
          <p:cNvPr id="12" name="Straight Connector 11" descr="connector">
            <a:extLst>
              <a:ext uri="{FF2B5EF4-FFF2-40B4-BE49-F238E27FC236}">
                <a16:creationId xmlns:a16="http://schemas.microsoft.com/office/drawing/2014/main" id="{119FCF4C-5419-4770-AB9D-4430DCDC1A8B}"/>
              </a:ext>
            </a:extLst>
          </p:cNvPr>
          <p:cNvCxnSpPr/>
          <p:nvPr/>
        </p:nvCxnSpPr>
        <p:spPr>
          <a:xfrm>
            <a:off x="7280031" y="6191250"/>
            <a:ext cx="914400" cy="91440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1" name="Content Placeholder 4" descr="List introducing the three parts to this presentation: (1) PhD experience of qualitative research, (2) other qualitative research experience, and (3) research experience and this project">
            <a:extLst>
              <a:ext uri="{FF2B5EF4-FFF2-40B4-BE49-F238E27FC236}">
                <a16:creationId xmlns:a16="http://schemas.microsoft.com/office/drawing/2014/main" id="{10E9B153-73A1-4852-86FE-BAF19BB52ECF}"/>
              </a:ext>
            </a:extLst>
          </p:cNvPr>
          <p:cNvGraphicFramePr>
            <a:graphicFrameLocks/>
          </p:cNvGraphicFramePr>
          <p:nvPr>
            <p:extLst>
              <p:ext uri="{D42A27DB-BD31-4B8C-83A1-F6EECF244321}">
                <p14:modId xmlns:p14="http://schemas.microsoft.com/office/powerpoint/2010/main" val="2139899881"/>
              </p:ext>
            </p:extLst>
          </p:nvPr>
        </p:nvGraphicFramePr>
        <p:xfrm>
          <a:off x="313103" y="1"/>
          <a:ext cx="11510184" cy="1341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B9A189A2-5300-419A-B230-35B4FEB5EBC4}"/>
              </a:ext>
            </a:extLst>
          </p:cNvPr>
          <p:cNvSpPr txBox="1"/>
          <p:nvPr/>
        </p:nvSpPr>
        <p:spPr>
          <a:xfrm>
            <a:off x="3687189" y="1645919"/>
            <a:ext cx="8382891" cy="477053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2800" b="1" i="0" u="none" strike="noStrike" kern="1200" cap="none" spc="0" normalizeH="0" baseline="0" noProof="0" dirty="0">
                <a:ln>
                  <a:noFill/>
                </a:ln>
                <a:solidFill>
                  <a:srgbClr val="A50E82">
                    <a:lumMod val="60000"/>
                    <a:lumOff val="40000"/>
                  </a:srgbClr>
                </a:solidFill>
                <a:effectLst/>
                <a:uLnTx/>
                <a:uFillTx/>
                <a:latin typeface="Century Gothic" panose="020B0502020202020204"/>
                <a:ea typeface="+mn-ea"/>
                <a:cs typeface="+mn-cs"/>
              </a:rPr>
              <a:t>AwD Group</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2800" b="1" i="0" u="none" strike="noStrike" kern="1200" cap="none" spc="0" normalizeH="0" baseline="0" noProof="0" dirty="0">
                <a:ln>
                  <a:noFill/>
                </a:ln>
                <a:solidFill>
                  <a:schemeClr val="bg1"/>
                </a:solidFill>
                <a:effectLst/>
                <a:uLnTx/>
                <a:uFillTx/>
                <a:latin typeface="Century Gothic" panose="020B0502020202020204"/>
                <a:ea typeface="+mn-ea"/>
                <a:cs typeface="+mn-cs"/>
              </a:rPr>
              <a:t>Sociocultural meanings in everyday interactions:</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Tw Cen MT" panose="020B0602020104020603" pitchFamily="34" charset="0"/>
                <a:ea typeface="+mn-ea"/>
                <a:cs typeface="+mn-cs"/>
              </a:rPr>
              <a:t>People have an awful habit of talking over your head, ….. it's like… if they touch you or speak to you that they are going to catch it …..I really don't know but I find people today really haven't changed much</a:t>
            </a:r>
            <a:endParaRPr lang="en-US" sz="2800" b="1" dirty="0">
              <a:solidFill>
                <a:prstClr val="black"/>
              </a:solidFill>
              <a:latin typeface="Tw Cen MT" panose="020B0602020104020603"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IE" sz="2400" i="0" u="none" strike="noStrike" kern="1200" cap="none" spc="0" normalizeH="0" baseline="0" noProof="0" dirty="0">
                <a:ln>
                  <a:noFill/>
                </a:ln>
                <a:solidFill>
                  <a:schemeClr val="bg1"/>
                </a:solidFill>
                <a:effectLst/>
                <a:uLnTx/>
                <a:uFillTx/>
                <a:latin typeface="Tw Cen MT" panose="020B0602020104020603" pitchFamily="34" charset="0"/>
                <a:ea typeface="+mn-ea"/>
                <a:cs typeface="+mn-cs"/>
              </a:rPr>
              <a:t>Janice (AwD)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2800" b="1" i="0" u="none" strike="noStrike" kern="1200" cap="none" spc="0" normalizeH="0" baseline="0" noProof="0" dirty="0">
                <a:ln>
                  <a:noFill/>
                </a:ln>
                <a:solidFill>
                  <a:srgbClr val="A50E82">
                    <a:lumMod val="60000"/>
                    <a:lumOff val="40000"/>
                  </a:srgbClr>
                </a:solidFill>
                <a:effectLst/>
                <a:uLnTx/>
                <a:uFillTx/>
                <a:latin typeface="Century Gothic" panose="020B0502020202020204"/>
                <a:ea typeface="+mn-ea"/>
                <a:cs typeface="+mn-cs"/>
              </a:rPr>
              <a:t>Other (AwD group) </a:t>
            </a:r>
            <a:r>
              <a:rPr kumimoji="0" lang="en-IE" sz="2800" b="0" i="0" u="none" strike="noStrike" kern="1200" cap="none" spc="0" normalizeH="0" baseline="0" noProof="0" dirty="0">
                <a:ln>
                  <a:noFill/>
                </a:ln>
                <a:solidFill>
                  <a:schemeClr val="bg1"/>
                </a:solidFill>
                <a:effectLst/>
                <a:uLnTx/>
                <a:uFillTx/>
                <a:latin typeface="Century Gothic" panose="020B0502020202020204"/>
                <a:ea typeface="+mn-ea"/>
                <a:cs typeface="+mn-cs"/>
              </a:rPr>
              <a:t>felt that ageing meant they </a:t>
            </a:r>
            <a:r>
              <a:rPr kumimoji="0" lang="en-IE" sz="2800" b="1" i="0" u="none" strike="noStrike" kern="1200" cap="none" spc="0" normalizeH="0" baseline="0" noProof="0" dirty="0">
                <a:ln>
                  <a:noFill/>
                </a:ln>
                <a:solidFill>
                  <a:schemeClr val="bg1"/>
                </a:solidFill>
                <a:effectLst/>
                <a:uLnTx/>
                <a:uFillTx/>
                <a:latin typeface="Century Gothic" panose="020B0502020202020204"/>
                <a:ea typeface="+mn-ea"/>
                <a:cs typeface="+mn-cs"/>
              </a:rPr>
              <a:t>stood out less </a:t>
            </a:r>
            <a:r>
              <a:rPr kumimoji="0" lang="en-IE" sz="2800" b="0" i="0" u="none" strike="noStrike" kern="1200" cap="none" spc="0" normalizeH="0" baseline="0" noProof="0" dirty="0">
                <a:ln>
                  <a:noFill/>
                </a:ln>
                <a:solidFill>
                  <a:schemeClr val="bg1"/>
                </a:solidFill>
                <a:effectLst/>
                <a:uLnTx/>
                <a:uFillTx/>
                <a:latin typeface="Century Gothic" panose="020B0502020202020204"/>
                <a:ea typeface="+mn-ea"/>
                <a:cs typeface="+mn-cs"/>
              </a:rPr>
              <a:t>or lives resembled their age peers more.</a:t>
            </a:r>
          </a:p>
        </p:txBody>
      </p:sp>
      <p:pic>
        <p:nvPicPr>
          <p:cNvPr id="2" name="Picture 1">
            <a:extLst>
              <a:ext uri="{FF2B5EF4-FFF2-40B4-BE49-F238E27FC236}">
                <a16:creationId xmlns:a16="http://schemas.microsoft.com/office/drawing/2014/main" id="{783D6BDC-6D6F-02D9-FBB4-5647BCCA8964}"/>
              </a:ext>
            </a:extLst>
          </p:cNvPr>
          <p:cNvPicPr>
            <a:picLocks noChangeAspect="1"/>
          </p:cNvPicPr>
          <p:nvPr/>
        </p:nvPicPr>
        <p:blipFill>
          <a:blip r:embed="rId8"/>
          <a:stretch>
            <a:fillRect/>
          </a:stretch>
        </p:blipFill>
        <p:spPr>
          <a:xfrm>
            <a:off x="7242" y="1341121"/>
            <a:ext cx="3679947" cy="5516879"/>
          </a:xfrm>
          <a:prstGeom prst="rect">
            <a:avLst/>
          </a:prstGeom>
        </p:spPr>
      </p:pic>
    </p:spTree>
    <p:extLst>
      <p:ext uri="{BB962C8B-B14F-4D97-AF65-F5344CB8AC3E}">
        <p14:creationId xmlns:p14="http://schemas.microsoft.com/office/powerpoint/2010/main" val="2919629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cxnSp>
        <p:nvCxnSpPr>
          <p:cNvPr id="12" name="Straight Connector 11" descr="connector">
            <a:extLst>
              <a:ext uri="{FF2B5EF4-FFF2-40B4-BE49-F238E27FC236}">
                <a16:creationId xmlns:a16="http://schemas.microsoft.com/office/drawing/2014/main" id="{119FCF4C-5419-4770-AB9D-4430DCDC1A8B}"/>
              </a:ext>
            </a:extLst>
          </p:cNvPr>
          <p:cNvCxnSpPr/>
          <p:nvPr/>
        </p:nvCxnSpPr>
        <p:spPr>
          <a:xfrm>
            <a:off x="7280031" y="6191250"/>
            <a:ext cx="914400" cy="91440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1" name="Content Placeholder 4" descr="List introducing the three parts to this presentation: (1) PhD experience of qualitative research, (2) other qualitative research experience, and (3) research experience and this project">
            <a:extLst>
              <a:ext uri="{FF2B5EF4-FFF2-40B4-BE49-F238E27FC236}">
                <a16:creationId xmlns:a16="http://schemas.microsoft.com/office/drawing/2014/main" id="{10E9B153-73A1-4852-86FE-BAF19BB52ECF}"/>
              </a:ext>
            </a:extLst>
          </p:cNvPr>
          <p:cNvGraphicFramePr>
            <a:graphicFrameLocks/>
          </p:cNvGraphicFramePr>
          <p:nvPr/>
        </p:nvGraphicFramePr>
        <p:xfrm>
          <a:off x="313103" y="1"/>
          <a:ext cx="11510184" cy="1341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a:extLst>
              <a:ext uri="{FF2B5EF4-FFF2-40B4-BE49-F238E27FC236}">
                <a16:creationId xmlns:a16="http://schemas.microsoft.com/office/drawing/2014/main" id="{8B7C5BFE-2AF3-4609-A1A5-AD145AC9635D}"/>
              </a:ext>
            </a:extLst>
          </p:cNvPr>
          <p:cNvSpPr/>
          <p:nvPr/>
        </p:nvSpPr>
        <p:spPr>
          <a:xfrm>
            <a:off x="3687191" y="1479666"/>
            <a:ext cx="8136096" cy="513986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E" sz="2800" b="1" dirty="0">
                <a:solidFill>
                  <a:srgbClr val="A50E82">
                    <a:lumMod val="60000"/>
                    <a:lumOff val="40000"/>
                  </a:srgbClr>
                </a:solidFill>
                <a:latin typeface="Century Gothic" panose="020B0502020202020204"/>
              </a:rPr>
              <a:t>So</a:t>
            </a:r>
            <a:r>
              <a:rPr kumimoji="0" lang="en-IE" sz="2800" b="1" i="0" u="none" strike="noStrike" kern="1200" cap="none" spc="0" normalizeH="0" baseline="0" noProof="0" dirty="0">
                <a:ln>
                  <a:noFill/>
                </a:ln>
                <a:solidFill>
                  <a:srgbClr val="A50E82">
                    <a:lumMod val="60000"/>
                    <a:lumOff val="40000"/>
                  </a:srgbClr>
                </a:solidFill>
                <a:effectLst/>
                <a:uLnTx/>
                <a:uFillTx/>
                <a:latin typeface="Century Gothic" panose="020B0502020202020204"/>
                <a:ea typeface="+mn-ea"/>
                <a:cs typeface="+mn-cs"/>
              </a:rPr>
              <a:t> for AwD group</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800" b="1" i="0" u="none" strike="noStrike" kern="1200" cap="none" spc="0" normalizeH="0" baseline="0" noProof="0" dirty="0">
                <a:ln>
                  <a:noFill/>
                </a:ln>
                <a:solidFill>
                  <a:schemeClr val="bg1"/>
                </a:solidFill>
                <a:effectLst/>
                <a:uLnTx/>
                <a:uFillTx/>
                <a:latin typeface="Century Gothic" panose="020B0502020202020204"/>
                <a:ea typeface="+mn-ea"/>
                <a:cs typeface="+mn-cs"/>
              </a:rPr>
              <a:t>Experiences of impairment/disability/ social exclusion across the lifespan could have significant negative consequences </a:t>
            </a:r>
            <a:r>
              <a:rPr kumimoji="0" lang="en-IE" sz="2400" b="0" i="0" u="none" strike="noStrike" kern="1200" cap="none" spc="0" normalizeH="0" baseline="0" noProof="0" dirty="0">
                <a:ln>
                  <a:noFill/>
                </a:ln>
                <a:solidFill>
                  <a:schemeClr val="bg1"/>
                </a:solidFill>
                <a:effectLst/>
                <a:uLnTx/>
                <a:uFillTx/>
                <a:latin typeface="Century Gothic" panose="020B0502020202020204"/>
                <a:ea typeface="+mn-ea"/>
                <a:cs typeface="+mn-cs"/>
              </a:rPr>
              <a:t>(e.g. ageing brings additional impairments</a:t>
            </a:r>
            <a:r>
              <a:rPr lang="en-IE" sz="2400" dirty="0">
                <a:solidFill>
                  <a:schemeClr val="bg1"/>
                </a:solidFill>
                <a:latin typeface="Century Gothic" panose="020B0502020202020204"/>
              </a:rPr>
              <a:t> with </a:t>
            </a:r>
            <a:r>
              <a:rPr kumimoji="0" lang="en-IE" sz="2400" b="0" i="0" u="none" strike="noStrike" kern="1200" cap="none" spc="0" normalizeH="0" baseline="0" noProof="0" dirty="0">
                <a:ln>
                  <a:noFill/>
                </a:ln>
                <a:solidFill>
                  <a:schemeClr val="bg1"/>
                </a:solidFill>
                <a:effectLst/>
                <a:uLnTx/>
                <a:uFillTx/>
                <a:latin typeface="Century Gothic" panose="020B0502020202020204"/>
                <a:ea typeface="+mn-ea"/>
                <a:cs typeface="+mn-cs"/>
              </a:rPr>
              <a:t>limited income/few savings, limited social support)</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800" b="1" i="0" u="none" strike="noStrike" kern="1200" cap="none" spc="0" normalizeH="0" baseline="0" noProof="0" dirty="0">
                <a:ln>
                  <a:noFill/>
                </a:ln>
                <a:solidFill>
                  <a:schemeClr val="bg1"/>
                </a:solidFill>
                <a:effectLst/>
                <a:uLnTx/>
                <a:uFillTx/>
                <a:latin typeface="Century Gothic" panose="020B0502020202020204"/>
                <a:ea typeface="+mn-ea"/>
                <a:cs typeface="+mn-cs"/>
              </a:rPr>
              <a:t>External barriers - had detrimentally shaped lives for longer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2800" b="1" i="0" u="none" strike="noStrike" kern="1200" cap="none" spc="0" normalizeH="0" baseline="0" noProof="0" dirty="0">
              <a:ln>
                <a:noFill/>
              </a:ln>
              <a:solidFill>
                <a:srgbClr val="A50E82">
                  <a:lumMod val="60000"/>
                  <a:lumOff val="40000"/>
                </a:srgbClr>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IE" sz="2800" b="1" i="0" u="none" strike="noStrike" kern="1200" cap="none" spc="0" normalizeH="0" baseline="0" noProof="0" dirty="0">
                <a:ln>
                  <a:noFill/>
                </a:ln>
                <a:solidFill>
                  <a:srgbClr val="A50E82">
                    <a:lumMod val="60000"/>
                    <a:lumOff val="40000"/>
                  </a:srgbClr>
                </a:solidFill>
                <a:effectLst/>
                <a:uLnTx/>
                <a:uFillTx/>
                <a:latin typeface="Century Gothic" panose="020B0502020202020204"/>
                <a:ea typeface="+mn-ea"/>
                <a:cs typeface="+mn-cs"/>
              </a:rPr>
              <a:t>Means: </a:t>
            </a:r>
            <a:r>
              <a:rPr kumimoji="0" lang="en-IE" sz="2800" b="0" i="0" u="none" strike="noStrike" kern="1200" cap="none" spc="0" normalizeH="0" baseline="0" noProof="0" dirty="0">
                <a:ln>
                  <a:noFill/>
                </a:ln>
                <a:solidFill>
                  <a:schemeClr val="bg1"/>
                </a:solidFill>
                <a:effectLst/>
                <a:uLnTx/>
                <a:uFillTx/>
                <a:latin typeface="Century Gothic" panose="020B0502020202020204"/>
                <a:ea typeface="+mn-ea"/>
                <a:cs typeface="+mn-cs"/>
              </a:rPr>
              <a:t>We need a particular focus on </a:t>
            </a:r>
            <a:r>
              <a:rPr kumimoji="0" lang="en-IE" sz="2800" b="1" i="0" u="none" strike="noStrike" kern="1200" cap="none" spc="0" normalizeH="0" baseline="0" noProof="0" dirty="0">
                <a:ln>
                  <a:noFill/>
                </a:ln>
                <a:solidFill>
                  <a:schemeClr val="bg1"/>
                </a:solidFill>
                <a:effectLst/>
                <a:uLnTx/>
                <a:uFillTx/>
                <a:latin typeface="Century Gothic" panose="020B0502020202020204"/>
                <a:ea typeface="+mn-ea"/>
                <a:cs typeface="+mn-cs"/>
              </a:rPr>
              <a:t>AwD group or on anyone experiencing disability over the long term.</a:t>
            </a:r>
            <a:endParaRPr kumimoji="0" lang="en-IE" sz="2800" b="1" i="0" u="none" strike="noStrike" kern="1200" cap="none" spc="0" normalizeH="0" baseline="0" noProof="0" dirty="0">
              <a:ln>
                <a:noFill/>
              </a:ln>
              <a:solidFill>
                <a:srgbClr val="002060"/>
              </a:solidFill>
              <a:effectLst/>
              <a:uLnTx/>
              <a:uFillTx/>
              <a:latin typeface="Century Gothic" panose="020B0502020202020204"/>
              <a:ea typeface="+mn-ea"/>
              <a:cs typeface="+mn-cs"/>
            </a:endParaRPr>
          </a:p>
        </p:txBody>
      </p:sp>
      <p:pic>
        <p:nvPicPr>
          <p:cNvPr id="4" name="Picture 3">
            <a:extLst>
              <a:ext uri="{FF2B5EF4-FFF2-40B4-BE49-F238E27FC236}">
                <a16:creationId xmlns:a16="http://schemas.microsoft.com/office/drawing/2014/main" id="{5FED00D3-7B3D-E165-7BF1-20101D3A1CB1}"/>
              </a:ext>
            </a:extLst>
          </p:cNvPr>
          <p:cNvPicPr>
            <a:picLocks noChangeAspect="1"/>
          </p:cNvPicPr>
          <p:nvPr/>
        </p:nvPicPr>
        <p:blipFill>
          <a:blip r:embed="rId8"/>
          <a:stretch>
            <a:fillRect/>
          </a:stretch>
        </p:blipFill>
        <p:spPr>
          <a:xfrm>
            <a:off x="0" y="1341121"/>
            <a:ext cx="3563753" cy="5516878"/>
          </a:xfrm>
          <a:prstGeom prst="rect">
            <a:avLst/>
          </a:prstGeom>
        </p:spPr>
      </p:pic>
    </p:spTree>
    <p:extLst>
      <p:ext uri="{BB962C8B-B14F-4D97-AF65-F5344CB8AC3E}">
        <p14:creationId xmlns:p14="http://schemas.microsoft.com/office/powerpoint/2010/main" val="34687230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82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cxnSp>
        <p:nvCxnSpPr>
          <p:cNvPr id="12" name="Straight Connector 11" descr="connector">
            <a:extLst>
              <a:ext uri="{FF2B5EF4-FFF2-40B4-BE49-F238E27FC236}">
                <a16:creationId xmlns:a16="http://schemas.microsoft.com/office/drawing/2014/main" id="{119FCF4C-5419-4770-AB9D-4430DCDC1A8B}"/>
              </a:ext>
            </a:extLst>
          </p:cNvPr>
          <p:cNvCxnSpPr/>
          <p:nvPr/>
        </p:nvCxnSpPr>
        <p:spPr>
          <a:xfrm>
            <a:off x="7280031" y="6191250"/>
            <a:ext cx="914400" cy="91440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24" name="Content Placeholder 4" descr="List introducing the three parts to this presentation: (1) PhD experience of qualitative research, (2) other qualitative research experience, and (3) research experience and this project">
            <a:extLst>
              <a:ext uri="{FF2B5EF4-FFF2-40B4-BE49-F238E27FC236}">
                <a16:creationId xmlns:a16="http://schemas.microsoft.com/office/drawing/2014/main" id="{F9BF8FA3-8B1D-4ED0-A0AA-566AE6973DE5}"/>
              </a:ext>
            </a:extLst>
          </p:cNvPr>
          <p:cNvGraphicFramePr>
            <a:graphicFrameLocks/>
          </p:cNvGraphicFramePr>
          <p:nvPr/>
        </p:nvGraphicFramePr>
        <p:xfrm>
          <a:off x="313103" y="1"/>
          <a:ext cx="11510184" cy="1341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a:extLst>
              <a:ext uri="{FF2B5EF4-FFF2-40B4-BE49-F238E27FC236}">
                <a16:creationId xmlns:a16="http://schemas.microsoft.com/office/drawing/2014/main" id="{79CD37F6-27D8-4E34-A54F-404FAC132D0C}"/>
              </a:ext>
            </a:extLst>
          </p:cNvPr>
          <p:cNvSpPr/>
          <p:nvPr/>
        </p:nvSpPr>
        <p:spPr>
          <a:xfrm>
            <a:off x="3738880" y="2367273"/>
            <a:ext cx="8453120" cy="3277820"/>
          </a:xfrm>
          <a:prstGeom prst="rect">
            <a:avLst/>
          </a:prstGeom>
        </p:spPr>
        <p:txBody>
          <a:bodyPr wrap="square">
            <a:spAutoFit/>
          </a:bodyPr>
          <a:lstStyle/>
          <a:p>
            <a:pPr marL="342900" marR="0" lvl="0" indent="-342900" algn="l" defTabSz="914400" rtl="0" eaLnBrk="1" fontAlgn="auto" latinLnBrk="0" hangingPunct="1">
              <a:lnSpc>
                <a:spcPct val="100000"/>
              </a:lnSpc>
              <a:spcBef>
                <a:spcPts val="600"/>
              </a:spcBef>
              <a:spcAft>
                <a:spcPts val="600"/>
              </a:spcAft>
              <a:buClr>
                <a:srgbClr val="00B050"/>
              </a:buClr>
              <a:buSzTx/>
              <a:buFont typeface="Arial" panose="020B0604020202020204" pitchFamily="34" charset="0"/>
              <a:buChar char="•"/>
              <a:tabLst/>
              <a:defRPr/>
            </a:pPr>
            <a:r>
              <a:rPr kumimoji="0" lang="en-IE" sz="2400" b="1" i="0" u="none" strike="noStrike" kern="1200" cap="none" spc="0" normalizeH="0" baseline="0" noProof="0" dirty="0">
                <a:ln>
                  <a:noFill/>
                </a:ln>
                <a:solidFill>
                  <a:prstClr val="black"/>
                </a:solidFill>
                <a:effectLst/>
                <a:uLnTx/>
                <a:uFillTx/>
                <a:ea typeface="+mn-ea"/>
                <a:cs typeface="+mn-cs"/>
              </a:rPr>
              <a:t>Older disabled people (maybe especially people ageing with long-term disability) may be able to contribute a more holistic appreciation of what it means to live a fulfilling life </a:t>
            </a:r>
            <a:r>
              <a:rPr kumimoji="0" lang="en-IE" sz="2400" b="1" i="0" u="sng" strike="noStrike" kern="1200" cap="none" spc="0" normalizeH="0" baseline="0" noProof="0" dirty="0">
                <a:ln>
                  <a:noFill/>
                </a:ln>
                <a:solidFill>
                  <a:prstClr val="black"/>
                </a:solidFill>
                <a:effectLst/>
                <a:uLnTx/>
                <a:uFillTx/>
                <a:ea typeface="+mn-ea"/>
                <a:cs typeface="+mn-cs"/>
              </a:rPr>
              <a:t>with</a:t>
            </a:r>
            <a:r>
              <a:rPr kumimoji="0" lang="en-IE" sz="2400" b="1" i="0" u="none" strike="noStrike" kern="1200" cap="none" spc="0" normalizeH="0" baseline="0" noProof="0" dirty="0">
                <a:ln>
                  <a:noFill/>
                </a:ln>
                <a:solidFill>
                  <a:prstClr val="black"/>
                </a:solidFill>
                <a:effectLst/>
                <a:uLnTx/>
                <a:uFillTx/>
                <a:ea typeface="+mn-ea"/>
                <a:cs typeface="+mn-cs"/>
              </a:rPr>
              <a:t> disability in older age </a:t>
            </a:r>
            <a:r>
              <a:rPr kumimoji="0" lang="en-IE" sz="2400" b="1" i="0" u="none" strike="noStrike" kern="1200" cap="none" spc="0" normalizeH="0" baseline="0" noProof="0" dirty="0">
                <a:ln>
                  <a:noFill/>
                </a:ln>
                <a:solidFill>
                  <a:srgbClr val="00B050"/>
                </a:solidFill>
                <a:effectLst/>
                <a:uLnTx/>
                <a:uFillTx/>
                <a:ea typeface="+mn-ea"/>
                <a:cs typeface="+mn-cs"/>
              </a:rPr>
              <a:t>– unrecognised as a resource to inform policy-making</a:t>
            </a:r>
            <a:r>
              <a:rPr kumimoji="0" lang="en-IE" sz="2400" b="1" i="0" u="none" strike="noStrike" kern="1200" cap="none" spc="0" normalizeH="0" baseline="0" noProof="0" dirty="0">
                <a:ln>
                  <a:noFill/>
                </a:ln>
                <a:solidFill>
                  <a:prstClr val="black"/>
                </a:solidFill>
                <a:effectLst/>
                <a:uLnTx/>
                <a:uFillTx/>
                <a:ea typeface="+mn-ea"/>
                <a:cs typeface="+mn-cs"/>
              </a:rPr>
              <a:t>. </a:t>
            </a:r>
          </a:p>
          <a:p>
            <a:pPr marL="342900" marR="0" lvl="0" indent="-342900" algn="l" defTabSz="914400" rtl="0" eaLnBrk="1" fontAlgn="auto" latinLnBrk="0" hangingPunct="1">
              <a:lnSpc>
                <a:spcPct val="100000"/>
              </a:lnSpc>
              <a:spcBef>
                <a:spcPts val="600"/>
              </a:spcBef>
              <a:spcAft>
                <a:spcPts val="600"/>
              </a:spcAft>
              <a:buClr>
                <a:srgbClr val="00B050"/>
              </a:buClr>
              <a:buSzTx/>
              <a:buFont typeface="Arial" panose="020B0604020202020204" pitchFamily="34" charset="0"/>
              <a:buChar char="•"/>
              <a:tabLst/>
              <a:defRPr/>
            </a:pPr>
            <a:endParaRPr kumimoji="0" lang="en-IE" sz="24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E" sz="2400" b="1" i="0" u="none" strike="noStrike" kern="1200" cap="none" spc="0" normalizeH="0" baseline="0" noProof="0" dirty="0">
              <a:ln>
                <a:noFill/>
              </a:ln>
              <a:solidFill>
                <a:srgbClr val="052F61"/>
              </a:solidFill>
              <a:effectLst/>
              <a:uLnTx/>
              <a:uFillTx/>
              <a:latin typeface="Century Gothic" panose="020B0502020202020204"/>
              <a:ea typeface="+mn-ea"/>
              <a:cs typeface="+mn-cs"/>
            </a:endParaRPr>
          </a:p>
        </p:txBody>
      </p:sp>
      <p:pic>
        <p:nvPicPr>
          <p:cNvPr id="5" name="Picture 4">
            <a:extLst>
              <a:ext uri="{FF2B5EF4-FFF2-40B4-BE49-F238E27FC236}">
                <a16:creationId xmlns:a16="http://schemas.microsoft.com/office/drawing/2014/main" id="{FBD9D27C-7DC6-3926-AF4A-5CA6E00D3D52}"/>
              </a:ext>
            </a:extLst>
          </p:cNvPr>
          <p:cNvPicPr>
            <a:picLocks noChangeAspect="1"/>
          </p:cNvPicPr>
          <p:nvPr/>
        </p:nvPicPr>
        <p:blipFill>
          <a:blip r:embed="rId8"/>
          <a:stretch>
            <a:fillRect/>
          </a:stretch>
        </p:blipFill>
        <p:spPr>
          <a:xfrm>
            <a:off x="0" y="1436914"/>
            <a:ext cx="3590120" cy="5406088"/>
          </a:xfrm>
          <a:prstGeom prst="rect">
            <a:avLst/>
          </a:prstGeom>
        </p:spPr>
      </p:pic>
    </p:spTree>
    <p:extLst>
      <p:ext uri="{BB962C8B-B14F-4D97-AF65-F5344CB8AC3E}">
        <p14:creationId xmlns:p14="http://schemas.microsoft.com/office/powerpoint/2010/main" val="14715655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82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cxnSp>
        <p:nvCxnSpPr>
          <p:cNvPr id="12" name="Straight Connector 11" descr="connector">
            <a:extLst>
              <a:ext uri="{FF2B5EF4-FFF2-40B4-BE49-F238E27FC236}">
                <a16:creationId xmlns:a16="http://schemas.microsoft.com/office/drawing/2014/main" id="{119FCF4C-5419-4770-AB9D-4430DCDC1A8B}"/>
              </a:ext>
            </a:extLst>
          </p:cNvPr>
          <p:cNvCxnSpPr/>
          <p:nvPr/>
        </p:nvCxnSpPr>
        <p:spPr>
          <a:xfrm>
            <a:off x="7280031" y="6191250"/>
            <a:ext cx="914400" cy="91440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24" name="Content Placeholder 4" descr="List introducing the three parts to this presentation: (1) PhD experience of qualitative research, (2) other qualitative research experience, and (3) research experience and this project">
            <a:extLst>
              <a:ext uri="{FF2B5EF4-FFF2-40B4-BE49-F238E27FC236}">
                <a16:creationId xmlns:a16="http://schemas.microsoft.com/office/drawing/2014/main" id="{F9BF8FA3-8B1D-4ED0-A0AA-566AE6973DE5}"/>
              </a:ext>
            </a:extLst>
          </p:cNvPr>
          <p:cNvGraphicFramePr>
            <a:graphicFrameLocks/>
          </p:cNvGraphicFramePr>
          <p:nvPr/>
        </p:nvGraphicFramePr>
        <p:xfrm>
          <a:off x="313103" y="1"/>
          <a:ext cx="11510184" cy="1341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a:extLst>
              <a:ext uri="{FF2B5EF4-FFF2-40B4-BE49-F238E27FC236}">
                <a16:creationId xmlns:a16="http://schemas.microsoft.com/office/drawing/2014/main" id="{79CD37F6-27D8-4E34-A54F-404FAC132D0C}"/>
              </a:ext>
            </a:extLst>
          </p:cNvPr>
          <p:cNvSpPr/>
          <p:nvPr/>
        </p:nvSpPr>
        <p:spPr>
          <a:xfrm>
            <a:off x="3738880" y="1538598"/>
            <a:ext cx="8453120" cy="5832366"/>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
                <a:srgbClr val="00B050"/>
              </a:buClr>
              <a:buSzTx/>
              <a:buFontTx/>
              <a:buNone/>
              <a:tabLst/>
              <a:defRPr/>
            </a:pPr>
            <a:r>
              <a:rPr kumimoji="0" lang="en-IE" sz="2400" b="1" i="0" u="none" strike="noStrike" kern="1200" cap="none" spc="0" normalizeH="0" baseline="0" noProof="0" dirty="0">
                <a:ln>
                  <a:noFill/>
                </a:ln>
                <a:solidFill>
                  <a:prstClr val="black"/>
                </a:solidFill>
                <a:effectLst/>
                <a:uLnTx/>
                <a:uFillTx/>
                <a:ea typeface="+mn-ea"/>
                <a:cs typeface="+mn-cs"/>
              </a:rPr>
              <a:t>UN Convention on the Rights of Persons with Disabilities</a:t>
            </a:r>
          </a:p>
          <a:p>
            <a:pPr marL="0" marR="0" lvl="0" indent="0" algn="l" defTabSz="457200" rtl="0" eaLnBrk="1" fontAlgn="auto" latinLnBrk="0" hangingPunct="1">
              <a:lnSpc>
                <a:spcPct val="100000"/>
              </a:lnSpc>
              <a:spcBef>
                <a:spcPts val="0"/>
              </a:spcBef>
              <a:spcAft>
                <a:spcPts val="0"/>
              </a:spcAft>
              <a:buClr>
                <a:srgbClr val="00B050"/>
              </a:buClr>
              <a:buSzTx/>
              <a:buFontTx/>
              <a:buNone/>
              <a:tabLst/>
              <a:defRPr/>
            </a:pPr>
            <a:r>
              <a:rPr kumimoji="0" lang="en-IE" sz="2800" b="1" i="0" u="none" strike="noStrike" kern="1200" cap="none" spc="0" normalizeH="0" baseline="0" noProof="0" dirty="0">
                <a:ln>
                  <a:noFill/>
                </a:ln>
                <a:solidFill>
                  <a:prstClr val="black"/>
                </a:solidFill>
                <a:effectLst/>
                <a:uLnTx/>
                <a:uFillTx/>
                <a:ea typeface="Calibri" panose="020F0502020204030204" pitchFamily="34" charset="0"/>
                <a:cs typeface="+mn-cs"/>
              </a:rPr>
              <a:t>‘</a:t>
            </a:r>
            <a:r>
              <a:rPr kumimoji="0" lang="en-IE" sz="2800" b="1" i="0" u="none" strike="noStrike" kern="1200" cap="none" spc="0" normalizeH="0" baseline="0" noProof="0" dirty="0">
                <a:ln>
                  <a:noFill/>
                </a:ln>
                <a:solidFill>
                  <a:srgbClr val="0070C0"/>
                </a:solidFill>
                <a:effectLst/>
                <a:uLnTx/>
                <a:uFillTx/>
                <a:ea typeface="Calibri" panose="020F0502020204030204" pitchFamily="34" charset="0"/>
                <a:cs typeface="+mn-cs"/>
              </a:rPr>
              <a:t>older persons with disabilities frequently fall through the cracks</a:t>
            </a:r>
            <a:r>
              <a:rPr kumimoji="0" lang="en-IE" sz="2800" b="1" i="0" u="none" strike="noStrike" kern="1200" cap="none" spc="0" normalizeH="0" baseline="0" noProof="0" dirty="0">
                <a:ln>
                  <a:noFill/>
                </a:ln>
                <a:solidFill>
                  <a:prstClr val="black"/>
                </a:solidFill>
                <a:effectLst/>
                <a:uLnTx/>
                <a:uFillTx/>
                <a:ea typeface="Calibri" panose="020F0502020204030204" pitchFamily="34" charset="0"/>
                <a:cs typeface="+mn-cs"/>
              </a:rPr>
              <a:t>’ </a:t>
            </a:r>
            <a:r>
              <a:rPr kumimoji="0" lang="en-IE" sz="2000" b="0" i="0" u="none" strike="noStrike" kern="1200" cap="none" spc="0" normalizeH="0" baseline="0" noProof="0" dirty="0">
                <a:ln>
                  <a:noFill/>
                </a:ln>
                <a:solidFill>
                  <a:prstClr val="black"/>
                </a:solidFill>
                <a:effectLst/>
                <a:uLnTx/>
                <a:uFillTx/>
                <a:ea typeface="Calibri" panose="020F0502020204030204" pitchFamily="34" charset="0"/>
                <a:cs typeface="+mn-cs"/>
              </a:rPr>
              <a:t>former Special Rapporteur on the rights of persons with disabilities (</a:t>
            </a:r>
            <a:r>
              <a:rPr kumimoji="0" lang="en-GB" sz="2000" b="0" i="0" u="none" strike="noStrike" kern="1200" cap="none" spc="0" normalizeH="0" baseline="0" noProof="0" dirty="0">
                <a:ln>
                  <a:noFill/>
                </a:ln>
                <a:solidFill>
                  <a:prstClr val="black"/>
                </a:solidFill>
                <a:effectLst/>
                <a:uLnTx/>
                <a:uFillTx/>
                <a:ea typeface="Calibri" panose="020F0502020204030204" pitchFamily="34" charset="0"/>
                <a:cs typeface="Times New Roman" panose="02020603050405020304" pitchFamily="18" charset="0"/>
              </a:rPr>
              <a:t>Devandas-Aguilar 2019)</a:t>
            </a:r>
          </a:p>
          <a:p>
            <a:pPr marL="0" marR="0" lvl="0" indent="0" algn="l" defTabSz="457200" rtl="0" eaLnBrk="1" fontAlgn="auto" latinLnBrk="0" hangingPunct="1">
              <a:lnSpc>
                <a:spcPct val="100000"/>
              </a:lnSpc>
              <a:spcBef>
                <a:spcPts val="600"/>
              </a:spcBef>
              <a:spcAft>
                <a:spcPts val="600"/>
              </a:spcAft>
              <a:buClr>
                <a:srgbClr val="00B050"/>
              </a:buClr>
              <a:buSzTx/>
              <a:buFontTx/>
              <a:buNone/>
              <a:tabLst/>
              <a:defRPr/>
            </a:pPr>
            <a:endParaRPr kumimoji="0" lang="en-GB" sz="1800" b="0" i="0" u="none" strike="noStrike" kern="1200" cap="none" spc="0" normalizeH="0" baseline="0" noProof="0" dirty="0">
              <a:ln>
                <a:noFill/>
              </a:ln>
              <a:solidFill>
                <a:prstClr val="black"/>
              </a:solidFill>
              <a:effectLst/>
              <a:uLnTx/>
              <a:uFillTx/>
              <a:ea typeface="Calibri" panose="020F0502020204030204" pitchFamily="34" charset="0"/>
              <a:cs typeface="Times New Roman" panose="02020603050405020304" pitchFamily="18" charset="0"/>
            </a:endParaRPr>
          </a:p>
          <a:p>
            <a:pPr marL="457200" marR="0" lvl="0" indent="-457200" algn="l" defTabSz="457200" rtl="0" eaLnBrk="1" fontAlgn="auto" latinLnBrk="0" hangingPunct="1">
              <a:lnSpc>
                <a:spcPct val="100000"/>
              </a:lnSpc>
              <a:spcBef>
                <a:spcPts val="600"/>
              </a:spcBef>
              <a:spcAft>
                <a:spcPts val="600"/>
              </a:spcAft>
              <a:buClr>
                <a:srgbClr val="00B050"/>
              </a:buClr>
              <a:buSzTx/>
              <a:buFont typeface="Arial" panose="020B0604020202020204" pitchFamily="34" charset="0"/>
              <a:buChar char="•"/>
              <a:tabLst/>
              <a:defRPr/>
            </a:pPr>
            <a:r>
              <a:rPr kumimoji="0" lang="en-IE" sz="2400" b="0" i="0" u="none" strike="noStrike" kern="1200" cap="none" spc="0" normalizeH="0" baseline="0" noProof="0" dirty="0">
                <a:ln>
                  <a:noFill/>
                </a:ln>
                <a:solidFill>
                  <a:prstClr val="black"/>
                </a:solidFill>
                <a:effectLst/>
                <a:uLnTx/>
                <a:uFillTx/>
                <a:ea typeface="+mn-ea"/>
                <a:cs typeface="+mn-cs"/>
              </a:rPr>
              <a:t>Interactional concept of disability in the Convention accords with the experience of disability in older age which is not just a physical/medical phenomenon (Leahy, 2021)</a:t>
            </a:r>
          </a:p>
          <a:p>
            <a:pPr marL="457200" marR="0" lvl="0" indent="-457200" algn="l" defTabSz="457200" rtl="0" eaLnBrk="1" fontAlgn="auto" latinLnBrk="0" hangingPunct="1">
              <a:lnSpc>
                <a:spcPct val="100000"/>
              </a:lnSpc>
              <a:spcBef>
                <a:spcPts val="600"/>
              </a:spcBef>
              <a:spcAft>
                <a:spcPts val="600"/>
              </a:spcAft>
              <a:buClr>
                <a:srgbClr val="00B050"/>
              </a:buClr>
              <a:buSzTx/>
              <a:buFont typeface="Arial" panose="020B0604020202020204" pitchFamily="34" charset="0"/>
              <a:buChar char="•"/>
              <a:tabLst/>
              <a:defRPr/>
            </a:pPr>
            <a:endParaRPr lang="en-IE" sz="2400" dirty="0">
              <a:solidFill>
                <a:prstClr val="black"/>
              </a:solidFill>
            </a:endParaRPr>
          </a:p>
          <a:p>
            <a:pPr marL="0" marR="0" lvl="0" indent="0" algn="l" defTabSz="914400" rtl="0" eaLnBrk="1" fontAlgn="auto" latinLnBrk="0" hangingPunct="1">
              <a:lnSpc>
                <a:spcPct val="100000"/>
              </a:lnSpc>
              <a:spcBef>
                <a:spcPts val="0"/>
              </a:spcBef>
              <a:spcAft>
                <a:spcPts val="0"/>
              </a:spcAft>
              <a:buClr>
                <a:srgbClr val="00B050"/>
              </a:buClr>
              <a:buSzTx/>
              <a:buFontTx/>
              <a:buNone/>
              <a:tabLst/>
              <a:defRPr/>
            </a:pPr>
            <a:r>
              <a:rPr kumimoji="0" lang="en-IE" sz="2400" b="1" i="0" u="none" strike="noStrike" kern="1200" cap="none" spc="0" normalizeH="0" baseline="0" noProof="0" dirty="0">
                <a:ln>
                  <a:noFill/>
                </a:ln>
                <a:solidFill>
                  <a:prstClr val="black"/>
                </a:solidFill>
                <a:effectLst/>
                <a:uLnTx/>
                <a:uFillTx/>
                <a:latin typeface="Century Gothic" panose="020B0502020202020204"/>
                <a:ea typeface="+mn-ea"/>
                <a:cs typeface="+mn-cs"/>
              </a:rPr>
              <a:t>………activism on </a:t>
            </a:r>
            <a:r>
              <a:rPr kumimoji="0" lang="en-IE" sz="2400" b="1" i="0" u="none" strike="noStrike" kern="1200" cap="none" spc="0" normalizeH="0" baseline="0" noProof="0" dirty="0">
                <a:ln>
                  <a:noFill/>
                </a:ln>
                <a:solidFill>
                  <a:srgbClr val="00B050"/>
                </a:solidFill>
                <a:effectLst/>
                <a:uLnTx/>
                <a:uFillTx/>
                <a:latin typeface="Century Gothic" panose="020B0502020202020204"/>
                <a:ea typeface="+mn-ea"/>
                <a:cs typeface="+mn-cs"/>
              </a:rPr>
              <a:t>dementia</a:t>
            </a:r>
            <a:r>
              <a:rPr kumimoji="0" lang="en-IE" sz="2400" b="1" i="0" u="none" strike="noStrike" kern="1200" cap="none" spc="0" normalizeH="0" baseline="0" noProof="0" dirty="0">
                <a:ln>
                  <a:noFill/>
                </a:ln>
                <a:solidFill>
                  <a:prstClr val="black"/>
                </a:solidFill>
                <a:effectLst/>
                <a:uLnTx/>
                <a:uFillTx/>
                <a:latin typeface="Century Gothic" panose="020B0502020202020204"/>
                <a:ea typeface="+mn-ea"/>
                <a:cs typeface="+mn-cs"/>
              </a:rPr>
              <a:t> increasingly invokes the Convention</a:t>
            </a:r>
          </a:p>
          <a:p>
            <a:pPr marL="457200" marR="0" lvl="0" indent="-457200" algn="l" defTabSz="457200" rtl="0" eaLnBrk="1" fontAlgn="auto" latinLnBrk="0" hangingPunct="1">
              <a:lnSpc>
                <a:spcPct val="100000"/>
              </a:lnSpc>
              <a:spcBef>
                <a:spcPts val="600"/>
              </a:spcBef>
              <a:spcAft>
                <a:spcPts val="600"/>
              </a:spcAft>
              <a:buClr>
                <a:srgbClr val="00B050"/>
              </a:buClr>
              <a:buSzTx/>
              <a:buFont typeface="Arial" panose="020B0604020202020204" pitchFamily="34" charset="0"/>
              <a:buChar char="•"/>
              <a:tabLst/>
              <a:defRPr/>
            </a:pPr>
            <a:endParaRPr kumimoji="0" lang="en-IE" sz="2400" b="0" i="0" u="none" strike="noStrike" kern="1200" cap="none" spc="0" normalizeH="0" baseline="0" noProof="0" dirty="0">
              <a:ln>
                <a:noFill/>
              </a:ln>
              <a:solidFill>
                <a:prstClr val="black"/>
              </a:solidFill>
              <a:effectLst/>
              <a:uLnTx/>
              <a:uFillTx/>
              <a:ea typeface="+mn-ea"/>
              <a:cs typeface="+mn-cs"/>
            </a:endParaRPr>
          </a:p>
          <a:p>
            <a:pPr marL="457200" marR="0" lvl="0" indent="-457200" algn="l" defTabSz="457200" rtl="0" eaLnBrk="1" fontAlgn="auto" latinLnBrk="0" hangingPunct="1">
              <a:lnSpc>
                <a:spcPct val="100000"/>
              </a:lnSpc>
              <a:spcBef>
                <a:spcPts val="600"/>
              </a:spcBef>
              <a:spcAft>
                <a:spcPts val="600"/>
              </a:spcAft>
              <a:buClr>
                <a:srgbClr val="00B050"/>
              </a:buClr>
              <a:buSzTx/>
              <a:buFont typeface="Arial" panose="020B0604020202020204" pitchFamily="34" charset="0"/>
              <a:buChar char="•"/>
              <a:tabLst/>
              <a:defRPr/>
            </a:pPr>
            <a:endParaRPr kumimoji="0" lang="en-IE" sz="18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p:txBody>
      </p:sp>
      <p:pic>
        <p:nvPicPr>
          <p:cNvPr id="4" name="Picture 3">
            <a:extLst>
              <a:ext uri="{FF2B5EF4-FFF2-40B4-BE49-F238E27FC236}">
                <a16:creationId xmlns:a16="http://schemas.microsoft.com/office/drawing/2014/main" id="{826AC89E-6AB2-40C5-8EC0-48094E6E6668}"/>
              </a:ext>
            </a:extLst>
          </p:cNvPr>
          <p:cNvPicPr>
            <a:picLocks noChangeAspect="1"/>
          </p:cNvPicPr>
          <p:nvPr/>
        </p:nvPicPr>
        <p:blipFill>
          <a:blip r:embed="rId8"/>
          <a:stretch>
            <a:fillRect/>
          </a:stretch>
        </p:blipFill>
        <p:spPr>
          <a:xfrm>
            <a:off x="0" y="1340641"/>
            <a:ext cx="3664014" cy="5517358"/>
          </a:xfrm>
          <a:prstGeom prst="rect">
            <a:avLst/>
          </a:prstGeom>
        </p:spPr>
      </p:pic>
    </p:spTree>
    <p:extLst>
      <p:ext uri="{BB962C8B-B14F-4D97-AF65-F5344CB8AC3E}">
        <p14:creationId xmlns:p14="http://schemas.microsoft.com/office/powerpoint/2010/main" val="1193818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82000">
              <a:schemeClr val="tx1">
                <a:lumMod val="95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cxnSp>
        <p:nvCxnSpPr>
          <p:cNvPr id="12" name="Straight Connector 11" descr="connector">
            <a:extLst>
              <a:ext uri="{FF2B5EF4-FFF2-40B4-BE49-F238E27FC236}">
                <a16:creationId xmlns:a16="http://schemas.microsoft.com/office/drawing/2014/main" id="{119FCF4C-5419-4770-AB9D-4430DCDC1A8B}"/>
              </a:ext>
            </a:extLst>
          </p:cNvPr>
          <p:cNvCxnSpPr/>
          <p:nvPr/>
        </p:nvCxnSpPr>
        <p:spPr>
          <a:xfrm>
            <a:off x="7280031" y="6191250"/>
            <a:ext cx="914400" cy="91440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24" name="Content Placeholder 4" descr="List introducing the three parts to this presentation: (1) PhD experience of qualitative research, (2) other qualitative research experience, and (3) research experience and this project">
            <a:extLst>
              <a:ext uri="{FF2B5EF4-FFF2-40B4-BE49-F238E27FC236}">
                <a16:creationId xmlns:a16="http://schemas.microsoft.com/office/drawing/2014/main" id="{F9BF8FA3-8B1D-4ED0-A0AA-566AE6973DE5}"/>
              </a:ext>
            </a:extLst>
          </p:cNvPr>
          <p:cNvGraphicFramePr>
            <a:graphicFrameLocks/>
          </p:cNvGraphicFramePr>
          <p:nvPr/>
        </p:nvGraphicFramePr>
        <p:xfrm>
          <a:off x="313103" y="1"/>
          <a:ext cx="11510184" cy="1341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a:extLst>
              <a:ext uri="{FF2B5EF4-FFF2-40B4-BE49-F238E27FC236}">
                <a16:creationId xmlns:a16="http://schemas.microsoft.com/office/drawing/2014/main" id="{79CD37F6-27D8-4E34-A54F-404FAC132D0C}"/>
              </a:ext>
            </a:extLst>
          </p:cNvPr>
          <p:cNvSpPr/>
          <p:nvPr/>
        </p:nvSpPr>
        <p:spPr>
          <a:xfrm>
            <a:off x="3664014" y="1538598"/>
            <a:ext cx="8461311" cy="3416320"/>
          </a:xfrm>
          <a:prstGeom prst="rect">
            <a:avLst/>
          </a:prstGeom>
          <a:gradFill>
            <a:gsLst>
              <a:gs pos="100000">
                <a:schemeClr val="tx1">
                  <a:lumMod val="95000"/>
                </a:schemeClr>
              </a:gs>
              <a:gs pos="100000">
                <a:schemeClr val="bg2">
                  <a:shade val="96000"/>
                  <a:satMod val="120000"/>
                  <a:lumMod val="90000"/>
                </a:schemeClr>
              </a:gs>
            </a:gsLst>
            <a:lin ang="6120000" scaled="1"/>
          </a:grad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B050"/>
              </a:buClr>
              <a:buSzTx/>
              <a:buFontTx/>
              <a:buNone/>
              <a:tabLst/>
              <a:defRPr/>
            </a:pPr>
            <a:r>
              <a:rPr kumimoji="0" lang="en-IE" sz="2400" b="0" i="0" u="none" strike="noStrike" kern="1200" cap="none" spc="0" normalizeH="0" baseline="0" noProof="0" dirty="0">
                <a:ln>
                  <a:noFill/>
                </a:ln>
                <a:solidFill>
                  <a:prstClr val="black"/>
                </a:solidFill>
                <a:effectLst/>
                <a:uLnTx/>
                <a:uFillTx/>
                <a:ea typeface="+mn-ea"/>
                <a:cs typeface="+mn-cs"/>
              </a:rPr>
              <a:t>If more widely understood/adopted, an </a:t>
            </a:r>
            <a:r>
              <a:rPr kumimoji="0" lang="en-IE" sz="2400" b="1" i="0" u="none" strike="noStrike" kern="1200" cap="none" spc="0" normalizeH="0" baseline="0" noProof="0" dirty="0">
                <a:ln>
                  <a:noFill/>
                </a:ln>
                <a:solidFill>
                  <a:prstClr val="black"/>
                </a:solidFill>
                <a:effectLst/>
                <a:uLnTx/>
                <a:uFillTx/>
                <a:ea typeface="+mn-ea"/>
                <a:cs typeface="+mn-cs"/>
              </a:rPr>
              <a:t>interactional or human rights model of disability (as per the Convention) </a:t>
            </a:r>
            <a:r>
              <a:rPr kumimoji="0" lang="en-IE" sz="2400" b="0" i="0" u="none" strike="noStrike" kern="1200" cap="none" spc="0" normalizeH="0" baseline="0" noProof="0" dirty="0">
                <a:ln>
                  <a:noFill/>
                </a:ln>
                <a:solidFill>
                  <a:prstClr val="black"/>
                </a:solidFill>
                <a:effectLst/>
                <a:uLnTx/>
                <a:uFillTx/>
                <a:ea typeface="+mn-ea"/>
                <a:cs typeface="+mn-cs"/>
              </a:rPr>
              <a:t>could:</a:t>
            </a:r>
          </a:p>
          <a:p>
            <a:pPr marL="342900" marR="0" lvl="0" indent="-342900" algn="l" defTabSz="914400" rtl="0" eaLnBrk="1" fontAlgn="auto" latinLnBrk="0" hangingPunct="1">
              <a:lnSpc>
                <a:spcPct val="100000"/>
              </a:lnSpc>
              <a:spcBef>
                <a:spcPts val="0"/>
              </a:spcBef>
              <a:spcAft>
                <a:spcPts val="0"/>
              </a:spcAft>
              <a:buClr>
                <a:srgbClr val="00B050"/>
              </a:buClr>
              <a:buSzTx/>
              <a:buFont typeface="Arial" panose="020B0604020202020204" pitchFamily="34" charset="0"/>
              <a:buChar char="•"/>
              <a:tabLst/>
              <a:defRPr/>
            </a:pPr>
            <a:endParaRPr kumimoji="0" lang="en-IE" sz="2400" b="0" i="0" u="none" strike="noStrike" kern="1200" cap="none" spc="0" normalizeH="0" baseline="0" noProof="0" dirty="0">
              <a:ln>
                <a:noFill/>
              </a:ln>
              <a:solidFill>
                <a:prstClr val="black"/>
              </a:solidFill>
              <a:effectLst/>
              <a:uLnTx/>
              <a:uFillTx/>
              <a:ea typeface="+mn-ea"/>
              <a:cs typeface="+mn-cs"/>
            </a:endParaRPr>
          </a:p>
          <a:p>
            <a:pPr marL="342900" marR="0" lvl="0" indent="-342900" algn="l" defTabSz="914400" rtl="0" eaLnBrk="1" fontAlgn="auto" latinLnBrk="0" hangingPunct="1">
              <a:lnSpc>
                <a:spcPct val="100000"/>
              </a:lnSpc>
              <a:spcBef>
                <a:spcPts val="0"/>
              </a:spcBef>
              <a:spcAft>
                <a:spcPts val="0"/>
              </a:spcAft>
              <a:buClr>
                <a:srgbClr val="00B050"/>
              </a:buClr>
              <a:buSzTx/>
              <a:buFont typeface="Arial" panose="020B0604020202020204" pitchFamily="34" charset="0"/>
              <a:buChar char="•"/>
              <a:tabLst/>
              <a:defRPr/>
            </a:pPr>
            <a:r>
              <a:rPr kumimoji="0" lang="en-IE" sz="2400" b="0" i="0" u="none" strike="noStrike" kern="1200" cap="none" spc="0" normalizeH="0" baseline="0" noProof="0" dirty="0">
                <a:ln>
                  <a:noFill/>
                </a:ln>
                <a:solidFill>
                  <a:prstClr val="black"/>
                </a:solidFill>
                <a:effectLst/>
                <a:uLnTx/>
                <a:uFillTx/>
                <a:ea typeface="+mn-ea"/>
                <a:cs typeface="+mn-cs"/>
              </a:rPr>
              <a:t>Encompass older disabled people within the category of ‘disabled’ people;</a:t>
            </a:r>
          </a:p>
          <a:p>
            <a:pPr marL="342900" marR="0" lvl="0" indent="-342900" algn="l" defTabSz="914400" rtl="0" eaLnBrk="1" fontAlgn="auto" latinLnBrk="0" hangingPunct="1">
              <a:lnSpc>
                <a:spcPct val="100000"/>
              </a:lnSpc>
              <a:spcBef>
                <a:spcPts val="0"/>
              </a:spcBef>
              <a:spcAft>
                <a:spcPts val="0"/>
              </a:spcAft>
              <a:buClr>
                <a:srgbClr val="00B050"/>
              </a:buClr>
              <a:buSzTx/>
              <a:buFont typeface="Arial" panose="020B0604020202020204" pitchFamily="34" charset="0"/>
              <a:buChar char="•"/>
              <a:tabLst/>
              <a:defRPr/>
            </a:pPr>
            <a:endParaRPr kumimoji="0" lang="en-IE" sz="2400" b="0" i="0" u="none" strike="noStrike" kern="1200" cap="none" spc="0" normalizeH="0" baseline="0" noProof="0" dirty="0">
              <a:ln>
                <a:noFill/>
              </a:ln>
              <a:solidFill>
                <a:prstClr val="black"/>
              </a:solidFill>
              <a:effectLst/>
              <a:uLnTx/>
              <a:uFillTx/>
              <a:ea typeface="+mn-ea"/>
              <a:cs typeface="+mn-cs"/>
            </a:endParaRPr>
          </a:p>
          <a:p>
            <a:pPr marL="342900" marR="0" lvl="0" indent="-342900" algn="l" defTabSz="914400" rtl="0" eaLnBrk="1" fontAlgn="auto" latinLnBrk="0" hangingPunct="1">
              <a:lnSpc>
                <a:spcPct val="100000"/>
              </a:lnSpc>
              <a:spcBef>
                <a:spcPts val="0"/>
              </a:spcBef>
              <a:spcAft>
                <a:spcPts val="0"/>
              </a:spcAft>
              <a:buClr>
                <a:srgbClr val="00B050"/>
              </a:buClr>
              <a:buSzTx/>
              <a:buFont typeface="Arial" panose="020B0604020202020204" pitchFamily="34" charset="0"/>
              <a:buChar char="•"/>
              <a:tabLst/>
              <a:defRPr/>
            </a:pPr>
            <a:r>
              <a:rPr kumimoji="0" lang="en-IE" sz="2400" b="0" i="0" u="none" strike="noStrike" kern="1200" cap="none" spc="0" normalizeH="0" baseline="0" noProof="0" dirty="0">
                <a:ln>
                  <a:noFill/>
                </a:ln>
                <a:solidFill>
                  <a:prstClr val="black"/>
                </a:solidFill>
                <a:effectLst/>
                <a:uLnTx/>
                <a:uFillTx/>
                <a:ea typeface="+mn-ea"/>
                <a:cs typeface="+mn-cs"/>
              </a:rPr>
              <a:t>Provide a common language between separate sectors</a:t>
            </a:r>
            <a:r>
              <a:rPr lang="en-IE" sz="2400" dirty="0">
                <a:solidFill>
                  <a:prstClr val="black"/>
                </a:solidFill>
              </a:rPr>
              <a:t>.</a:t>
            </a:r>
            <a:endParaRPr kumimoji="0" lang="en-IE" sz="2400" b="0" i="0" u="none" strike="noStrike" kern="1200" cap="none" spc="0" normalizeH="0" baseline="0" noProof="0" dirty="0">
              <a:ln>
                <a:noFill/>
              </a:ln>
              <a:solidFill>
                <a:prstClr val="black"/>
              </a:solidFill>
              <a:effectLst/>
              <a:uLnTx/>
              <a:uFillTx/>
              <a:ea typeface="+mn-ea"/>
              <a:cs typeface="+mn-cs"/>
            </a:endParaRPr>
          </a:p>
        </p:txBody>
      </p:sp>
      <p:pic>
        <p:nvPicPr>
          <p:cNvPr id="4" name="Picture 3">
            <a:extLst>
              <a:ext uri="{FF2B5EF4-FFF2-40B4-BE49-F238E27FC236}">
                <a16:creationId xmlns:a16="http://schemas.microsoft.com/office/drawing/2014/main" id="{826AC89E-6AB2-40C5-8EC0-48094E6E6668}"/>
              </a:ext>
            </a:extLst>
          </p:cNvPr>
          <p:cNvPicPr>
            <a:picLocks noChangeAspect="1"/>
          </p:cNvPicPr>
          <p:nvPr/>
        </p:nvPicPr>
        <p:blipFill>
          <a:blip r:embed="rId8"/>
          <a:stretch>
            <a:fillRect/>
          </a:stretch>
        </p:blipFill>
        <p:spPr>
          <a:xfrm>
            <a:off x="0" y="1340641"/>
            <a:ext cx="3664014" cy="5517358"/>
          </a:xfrm>
          <a:prstGeom prst="rect">
            <a:avLst/>
          </a:prstGeom>
        </p:spPr>
      </p:pic>
      <p:sp>
        <p:nvSpPr>
          <p:cNvPr id="3" name="TextBox 2">
            <a:extLst>
              <a:ext uri="{FF2B5EF4-FFF2-40B4-BE49-F238E27FC236}">
                <a16:creationId xmlns:a16="http://schemas.microsoft.com/office/drawing/2014/main" id="{59578845-9E38-A393-DCAB-8558DDCE84E4}"/>
              </a:ext>
            </a:extLst>
          </p:cNvPr>
          <p:cNvSpPr txBox="1"/>
          <p:nvPr/>
        </p:nvSpPr>
        <p:spPr>
          <a:xfrm>
            <a:off x="4389403" y="5152395"/>
            <a:ext cx="7199413"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600"/>
              </a:spcBef>
              <a:spcAft>
                <a:spcPts val="600"/>
              </a:spcAft>
              <a:buClr>
                <a:srgbClr val="00B050"/>
              </a:buClr>
              <a:buSzTx/>
              <a:buFontTx/>
              <a:buNone/>
              <a:tabLst/>
              <a:defRPr/>
            </a:pPr>
            <a:r>
              <a:rPr kumimoji="0" lang="en-IE" sz="2800" b="1" i="0" u="none" strike="noStrike" kern="1200" cap="none" spc="0" normalizeH="0" baseline="0" noProof="0" dirty="0">
                <a:ln>
                  <a:noFill/>
                </a:ln>
                <a:solidFill>
                  <a:srgbClr val="FF00FF"/>
                </a:solidFill>
                <a:effectLst/>
                <a:uLnTx/>
                <a:uFillTx/>
                <a:latin typeface="Tw Cen MT" panose="020B0602020104020603" pitchFamily="34" charset="0"/>
                <a:ea typeface="+mn-ea"/>
                <a:cs typeface="+mn-cs"/>
              </a:rPr>
              <a:t>….Every human being is either ageing into disability or ageing with disability </a:t>
            </a:r>
            <a:r>
              <a:rPr kumimoji="0" lang="en-IE" sz="16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a:t>
            </a:r>
            <a:r>
              <a:rPr kumimoji="0" lang="en-IE" sz="1600" b="0" i="0" u="none" strike="noStrike" kern="1200" cap="none" spc="0" normalizeH="0" baseline="0" noProof="0" dirty="0" err="1">
                <a:ln>
                  <a:noFill/>
                </a:ln>
                <a:solidFill>
                  <a:prstClr val="black"/>
                </a:solidFill>
                <a:effectLst/>
                <a:uLnTx/>
                <a:uFillTx/>
                <a:latin typeface="Tw Cen MT" panose="020B0602020104020603" pitchFamily="34" charset="0"/>
                <a:ea typeface="+mn-ea"/>
                <a:cs typeface="+mn-cs"/>
              </a:rPr>
              <a:t>Bickenbach</a:t>
            </a:r>
            <a:r>
              <a:rPr kumimoji="0" lang="en-IE" sz="16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 2021)</a:t>
            </a:r>
            <a:endParaRPr lang="en-IE" sz="1600" dirty="0"/>
          </a:p>
        </p:txBody>
      </p:sp>
    </p:spTree>
    <p:extLst>
      <p:ext uri="{BB962C8B-B14F-4D97-AF65-F5344CB8AC3E}">
        <p14:creationId xmlns:p14="http://schemas.microsoft.com/office/powerpoint/2010/main" val="23789612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9C554D-2978-409F-8B9E-F8E269691CBE}"/>
              </a:ext>
            </a:extLst>
          </p:cNvPr>
          <p:cNvSpPr txBox="1"/>
          <p:nvPr/>
        </p:nvSpPr>
        <p:spPr>
          <a:xfrm>
            <a:off x="3451123" y="1075348"/>
            <a:ext cx="8740877" cy="5782652"/>
          </a:xfrm>
          <a:prstGeom prst="rect">
            <a:avLst/>
          </a:prstGeom>
        </p:spPr>
        <p:txBody>
          <a:bodyPr vert="horz" lIns="0" tIns="45720" rIns="0" bIns="45720" rtlCol="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6000" b="0" i="0" u="none" strike="noStrike" kern="1200" cap="none" spc="0" normalizeH="0" baseline="0" noProof="0" dirty="0">
                <a:ln>
                  <a:noFill/>
                </a:ln>
                <a:solidFill>
                  <a:srgbClr val="000000"/>
                </a:solidFill>
                <a:effectLst/>
                <a:uLnTx/>
                <a:uFillTx/>
                <a:latin typeface="Tw Cen MT"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2600" b="1" i="0" u="none" strike="noStrike" kern="1200" cap="none" spc="0" normalizeH="0" baseline="0" noProof="0" dirty="0">
              <a:ln>
                <a:noFill/>
              </a:ln>
              <a:solidFill>
                <a:srgbClr val="000000"/>
              </a:solidFill>
              <a:effectLst/>
              <a:uLnTx/>
              <a:uFillTx/>
              <a:latin typeface="Tw Cen MT"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2600" b="1" i="0" u="none" strike="noStrike" kern="1200" cap="none" spc="0" normalizeH="0" baseline="0" noProof="0" dirty="0">
              <a:ln>
                <a:noFill/>
              </a:ln>
              <a:solidFill>
                <a:srgbClr val="000000"/>
              </a:solidFill>
              <a:effectLst/>
              <a:uLnTx/>
              <a:uFillTx/>
              <a:latin typeface="Tw Cen MT"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2400" b="1" i="0" u="none" strike="noStrike" kern="1200" cap="none" spc="0" normalizeH="0" baseline="0" noProof="0" dirty="0">
              <a:ln>
                <a:noFill/>
              </a:ln>
              <a:solidFill>
                <a:srgbClr val="000000">
                  <a:lumMod val="75000"/>
                  <a:lumOff val="25000"/>
                </a:srgbClr>
              </a:solidFill>
              <a:effectLst/>
              <a:uLnTx/>
              <a:uFillTx/>
              <a:latin typeface="Tw Cen MT"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2400" b="1" i="0" u="none" strike="noStrike" kern="1200" cap="none" spc="0" normalizeH="0" baseline="0" noProof="0" dirty="0">
              <a:ln>
                <a:noFill/>
              </a:ln>
              <a:solidFill>
                <a:srgbClr val="000000">
                  <a:lumMod val="75000"/>
                  <a:lumOff val="25000"/>
                </a:srgbClr>
              </a:solidFill>
              <a:effectLst/>
              <a:uLnTx/>
              <a:uFillTx/>
              <a:latin typeface="Tw Cen MT"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lumMod val="75000"/>
                  <a:lumOff val="25000"/>
                </a:srgbClr>
              </a:solidFill>
              <a:effectLst/>
              <a:uLnTx/>
              <a:uFillTx/>
              <a:latin typeface="Tw Cen MT" panose="020F0502020204030204"/>
              <a:ea typeface="+mn-ea"/>
              <a:cs typeface="+mn-cs"/>
            </a:endParaRPr>
          </a:p>
          <a:p>
            <a:pPr marL="0" marR="0" lvl="0" indent="0" algn="l" defTabSz="914400" rtl="0" eaLnBrk="1" fontAlgn="auto" latinLnBrk="0" hangingPunct="1">
              <a:lnSpc>
                <a:spcPct val="100000"/>
              </a:lnSpc>
              <a:spcBef>
                <a:spcPts val="0"/>
              </a:spcBef>
              <a:spcAft>
                <a:spcPts val="600"/>
              </a:spcAft>
              <a:buClrTx/>
              <a:buSzTx/>
              <a:buFont typeface="Calibri" panose="020F0502020204030204" pitchFamily="34" charset="0"/>
              <a:buNone/>
              <a:tabLst/>
              <a:defRPr/>
            </a:pPr>
            <a:endParaRPr kumimoji="0" lang="en-US" sz="1800" b="1" i="0" u="none" strike="noStrike" kern="1200" cap="none" spc="0" normalizeH="0" baseline="0" noProof="0" dirty="0">
              <a:ln>
                <a:noFill/>
              </a:ln>
              <a:solidFill>
                <a:srgbClr val="000000">
                  <a:lumMod val="75000"/>
                  <a:lumOff val="25000"/>
                </a:srgbClr>
              </a:solidFill>
              <a:effectLst/>
              <a:uLnTx/>
              <a:uFillTx/>
              <a:latin typeface="Tw Cen MT" panose="020F0502020204030204"/>
              <a:ea typeface="+mn-ea"/>
              <a:cs typeface="+mn-cs"/>
            </a:endParaRPr>
          </a:p>
        </p:txBody>
      </p:sp>
      <p:sp>
        <p:nvSpPr>
          <p:cNvPr id="7" name="Title 5">
            <a:extLst>
              <a:ext uri="{FF2B5EF4-FFF2-40B4-BE49-F238E27FC236}">
                <a16:creationId xmlns:a16="http://schemas.microsoft.com/office/drawing/2014/main" id="{C00CE910-DAD2-4A70-831D-2AC9A2B3D80F}"/>
              </a:ext>
            </a:extLst>
          </p:cNvPr>
          <p:cNvSpPr txBox="1">
            <a:spLocks/>
          </p:cNvSpPr>
          <p:nvPr/>
        </p:nvSpPr>
        <p:spPr>
          <a:xfrm>
            <a:off x="744360" y="74795"/>
            <a:ext cx="8236067" cy="554225"/>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5400" kern="1200" spc="-50" baseline="0">
                <a:solidFill>
                  <a:schemeClr val="tx1">
                    <a:lumMod val="75000"/>
                    <a:lumOff val="25000"/>
                  </a:schemeClr>
                </a:solidFill>
                <a:latin typeface="+mj-lt"/>
                <a:ea typeface="+mj-ea"/>
                <a:cs typeface="+mj-cs"/>
              </a:defRPr>
            </a:lvl1pPr>
          </a:lstStyle>
          <a:p>
            <a:pPr marL="182880" marR="0" lvl="0" indent="0" algn="l" defTabSz="914400" rtl="0" eaLnBrk="1" fontAlgn="auto" latinLnBrk="0" hangingPunct="1">
              <a:lnSpc>
                <a:spcPct val="90000"/>
              </a:lnSpc>
              <a:spcBef>
                <a:spcPct val="0"/>
              </a:spcBef>
              <a:spcAft>
                <a:spcPts val="600"/>
              </a:spcAft>
              <a:buClrTx/>
              <a:buSzTx/>
              <a:buFontTx/>
              <a:buNone/>
              <a:tabLst/>
              <a:defRPr/>
            </a:pPr>
            <a:r>
              <a:rPr kumimoji="0" lang="en-US" sz="2400" b="1" i="0" u="none" strike="noStrike" kern="1200" cap="none" spc="-50" normalizeH="0" baseline="0" noProof="0" dirty="0">
                <a:ln>
                  <a:noFill/>
                </a:ln>
                <a:solidFill>
                  <a:srgbClr val="000000">
                    <a:lumMod val="75000"/>
                    <a:lumOff val="25000"/>
                  </a:srgbClr>
                </a:solidFill>
                <a:effectLst>
                  <a:outerShdw sx="1000" sy="1000" algn="ctr" rotWithShape="0">
                    <a:srgbClr val="000000"/>
                  </a:outerShdw>
                  <a:reflection blurRad="6350" endPos="0" dir="5400000" sy="-100000" algn="bl" rotWithShape="0"/>
                </a:effectLst>
                <a:uLnTx/>
                <a:uFillTx/>
                <a:latin typeface="Tw Cen MT" panose="020F0302020204030204"/>
                <a:ea typeface="+mj-ea"/>
                <a:cs typeface="+mj-cs"/>
              </a:rPr>
              <a:t>References</a:t>
            </a:r>
          </a:p>
        </p:txBody>
      </p:sp>
      <p:sp>
        <p:nvSpPr>
          <p:cNvPr id="6" name="TextBox 5">
            <a:extLst>
              <a:ext uri="{FF2B5EF4-FFF2-40B4-BE49-F238E27FC236}">
                <a16:creationId xmlns:a16="http://schemas.microsoft.com/office/drawing/2014/main" id="{D1E2E833-976B-4F5C-A2A0-EAC8650B14F2}"/>
              </a:ext>
            </a:extLst>
          </p:cNvPr>
          <p:cNvSpPr txBox="1"/>
          <p:nvPr/>
        </p:nvSpPr>
        <p:spPr>
          <a:xfrm>
            <a:off x="893646" y="1336119"/>
            <a:ext cx="9615487" cy="461664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dirty="0">
                <a:ln>
                  <a:noFill/>
                </a:ln>
                <a:solidFill>
                  <a:srgbClr val="000000"/>
                </a:solidFill>
                <a:effectLst/>
                <a:uLnTx/>
                <a:uFillTx/>
                <a:latin typeface="Tw Cen MT" panose="020F0502020204030204"/>
                <a:ea typeface="+mn-ea"/>
                <a:cs typeface="+mn-cs"/>
              </a:rPr>
              <a:t>Barnes , C. and Mercer , G. </a:t>
            </a:r>
            <a:r>
              <a:rPr kumimoji="0" lang="en-IE" sz="1400" b="0" i="0" u="none" strike="noStrike" kern="1200" cap="none" spc="0" normalizeH="0" baseline="0" noProof="0" dirty="0">
                <a:ln>
                  <a:noFill/>
                </a:ln>
                <a:solidFill>
                  <a:srgbClr val="000000"/>
                </a:solidFill>
                <a:effectLst/>
                <a:uLnTx/>
                <a:uFillTx/>
                <a:latin typeface="Tw Cen MT" panose="020F0502020204030204"/>
                <a:ea typeface="+mn-ea"/>
                <a:cs typeface="+mn-cs"/>
              </a:rPr>
              <a:t>(2010 ) Exploring Disability , 2nd edn, Cambridge: Polity Press.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dirty="0" err="1">
                <a:ln>
                  <a:noFill/>
                </a:ln>
                <a:solidFill>
                  <a:srgbClr val="000000"/>
                </a:solidFill>
                <a:effectLst/>
                <a:uLnTx/>
                <a:uFillTx/>
                <a:latin typeface="Tw Cen MT" panose="020F0502020204030204"/>
                <a:ea typeface="+mn-ea"/>
                <a:cs typeface="+mn-cs"/>
              </a:rPr>
              <a:t>Bickenbach</a:t>
            </a:r>
            <a:r>
              <a:rPr kumimoji="0" lang="en-IE" sz="1400" b="1" i="0" u="none" strike="noStrike" kern="1200" cap="none" spc="0" normalizeH="0" baseline="0" noProof="0" dirty="0">
                <a:ln>
                  <a:noFill/>
                </a:ln>
                <a:solidFill>
                  <a:srgbClr val="000000"/>
                </a:solidFill>
                <a:effectLst/>
                <a:uLnTx/>
                <a:uFillTx/>
                <a:latin typeface="Tw Cen MT" panose="020F0502020204030204"/>
                <a:ea typeface="+mn-ea"/>
                <a:cs typeface="+mn-cs"/>
              </a:rPr>
              <a:t>, J. (2021).</a:t>
            </a:r>
            <a:r>
              <a:rPr kumimoji="0" lang="en-US" sz="1400" b="1" i="0" u="none" strike="noStrike" kern="1200" cap="none" spc="0" normalizeH="0" baseline="0" noProof="0" dirty="0">
                <a:ln>
                  <a:noFill/>
                </a:ln>
                <a:solidFill>
                  <a:srgbClr val="000000"/>
                </a:solidFill>
                <a:effectLst/>
                <a:uLnTx/>
                <a:uFillTx/>
                <a:latin typeface="Tw Cen MT" panose="020F0502020204030204"/>
                <a:ea typeface="+mn-ea"/>
                <a:cs typeface="+mn-cs"/>
              </a:rPr>
              <a:t> </a:t>
            </a:r>
            <a:r>
              <a:rPr kumimoji="0" lang="en-US" sz="1400" i="0" u="none" strike="noStrike" kern="1200" cap="none" spc="0" normalizeH="0" baseline="0" noProof="0" dirty="0">
                <a:ln>
                  <a:noFill/>
                </a:ln>
                <a:solidFill>
                  <a:srgbClr val="000000"/>
                </a:solidFill>
                <a:effectLst/>
                <a:uLnTx/>
                <a:uFillTx/>
                <a:latin typeface="Tw Cen MT" panose="020F0502020204030204"/>
                <a:ea typeface="+mn-ea"/>
                <a:cs typeface="+mn-cs"/>
              </a:rPr>
              <a:t>‘Segmenting Ageing and Disability Policy Ethical Concerns’  In </a:t>
            </a:r>
            <a:r>
              <a:rPr kumimoji="0" lang="en-US" sz="1400" i="0" u="none" strike="noStrike" kern="1200" cap="none" spc="0" normalizeH="0" baseline="0" noProof="0" dirty="0" err="1">
                <a:ln>
                  <a:noFill/>
                </a:ln>
                <a:solidFill>
                  <a:srgbClr val="000000"/>
                </a:solidFill>
                <a:effectLst/>
                <a:uLnTx/>
                <a:uFillTx/>
                <a:latin typeface="Tw Cen MT" panose="020F0502020204030204"/>
                <a:ea typeface="+mn-ea"/>
                <a:cs typeface="+mn-cs"/>
              </a:rPr>
              <a:t>M.Putnam</a:t>
            </a:r>
            <a:r>
              <a:rPr kumimoji="0" lang="en-US" sz="1400" i="0" u="none" strike="noStrike" kern="1200" cap="none" spc="0" normalizeH="0" baseline="0" noProof="0" dirty="0">
                <a:ln>
                  <a:noFill/>
                </a:ln>
                <a:solidFill>
                  <a:srgbClr val="000000"/>
                </a:solidFill>
                <a:effectLst/>
                <a:uLnTx/>
                <a:uFillTx/>
                <a:latin typeface="Tw Cen MT" panose="020F0502020204030204"/>
                <a:ea typeface="+mn-ea"/>
                <a:cs typeface="+mn-cs"/>
              </a:rPr>
              <a:t> and </a:t>
            </a:r>
            <a:r>
              <a:rPr kumimoji="0" lang="en-US" sz="1400" i="0" u="none" strike="noStrike" kern="1200" cap="none" spc="0" normalizeH="0" baseline="0" noProof="0" dirty="0" err="1">
                <a:ln>
                  <a:noFill/>
                </a:ln>
                <a:solidFill>
                  <a:srgbClr val="000000"/>
                </a:solidFill>
                <a:effectLst/>
                <a:uLnTx/>
                <a:uFillTx/>
                <a:latin typeface="Tw Cen MT" panose="020F0502020204030204"/>
                <a:ea typeface="+mn-ea"/>
                <a:cs typeface="+mn-cs"/>
              </a:rPr>
              <a:t>C.Bigby</a:t>
            </a:r>
            <a:r>
              <a:rPr kumimoji="0" lang="en-US" sz="1400" i="0" u="none" strike="noStrike" kern="1200" cap="none" spc="0" normalizeH="0" baseline="0" noProof="0" dirty="0">
                <a:ln>
                  <a:noFill/>
                </a:ln>
                <a:solidFill>
                  <a:srgbClr val="000000"/>
                </a:solidFill>
                <a:effectLst/>
                <a:uLnTx/>
                <a:uFillTx/>
                <a:latin typeface="Tw Cen MT" panose="020F0502020204030204"/>
                <a:ea typeface="+mn-ea"/>
                <a:cs typeface="+mn-cs"/>
              </a:rPr>
              <a:t>, Routledge Handbook on aging with disability.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dirty="0">
                <a:ln>
                  <a:noFill/>
                </a:ln>
                <a:solidFill>
                  <a:srgbClr val="000000"/>
                </a:solidFill>
                <a:effectLst/>
                <a:uLnTx/>
                <a:uFillTx/>
                <a:latin typeface="Tw Cen MT" panose="020F0502020204030204"/>
                <a:ea typeface="+mn-ea"/>
                <a:cs typeface="+mn-cs"/>
              </a:rPr>
              <a:t>Bishop , K. and Hobson , S.J.G. </a:t>
            </a:r>
            <a:r>
              <a:rPr kumimoji="0" lang="en-IE" sz="1400" b="0" i="0" u="none" strike="noStrike" kern="1200" cap="none" spc="0" normalizeH="0" baseline="0" noProof="0" dirty="0">
                <a:ln>
                  <a:noFill/>
                </a:ln>
                <a:solidFill>
                  <a:srgbClr val="000000"/>
                </a:solidFill>
                <a:effectLst/>
                <a:uLnTx/>
                <a:uFillTx/>
                <a:latin typeface="Tw Cen MT" panose="020F0502020204030204"/>
                <a:ea typeface="+mn-ea"/>
                <a:cs typeface="+mn-cs"/>
              </a:rPr>
              <a:t>( 2015 ) ‘Perceptions of aging for persons with adult- onset disability’, Journal of Canadian Gerontological Nursing Association , 37(4): 6– 19.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dirty="0">
                <a:ln>
                  <a:noFill/>
                </a:ln>
                <a:solidFill>
                  <a:srgbClr val="000000"/>
                </a:solidFill>
                <a:effectLst/>
                <a:uLnTx/>
                <a:uFillTx/>
                <a:latin typeface="Tw Cen MT" panose="020F0502020204030204"/>
                <a:ea typeface="+mn-ea"/>
                <a:cs typeface="+mn-cs"/>
              </a:rPr>
              <a:t>Carter Anand , J. </a:t>
            </a:r>
            <a:r>
              <a:rPr kumimoji="0" lang="en-IE" sz="1400" b="0" i="0" u="none" strike="noStrike" kern="1200" cap="none" spc="0" normalizeH="0" baseline="0" noProof="0" dirty="0">
                <a:ln>
                  <a:noFill/>
                </a:ln>
                <a:solidFill>
                  <a:srgbClr val="000000"/>
                </a:solidFill>
                <a:effectLst/>
                <a:uLnTx/>
                <a:uFillTx/>
                <a:latin typeface="Tw Cen MT" panose="020F0502020204030204"/>
                <a:ea typeface="+mn-ea"/>
                <a:cs typeface="+mn-cs"/>
              </a:rPr>
              <a:t>, Davidson , G. , Macdonald , G. , Kelly , B. , Clift-Matthews , V. , Martin , A. and Rizzo , M. ( 2012 ) The Transition to Personal Budgets for People with Disabilities: A Review of Practice in Specified Jurisdictions , Dublin: National Disability Authority.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dirty="0">
                <a:ln>
                  <a:noFill/>
                </a:ln>
                <a:solidFill>
                  <a:srgbClr val="000000"/>
                </a:solidFill>
                <a:effectLst/>
                <a:uLnTx/>
                <a:uFillTx/>
                <a:latin typeface="Tw Cen MT" panose="020F0502020204030204"/>
                <a:ea typeface="+mn-ea"/>
                <a:cs typeface="+mn-cs"/>
              </a:rPr>
              <a:t>Coyle , C.E. and Mutchler </a:t>
            </a:r>
            <a:r>
              <a:rPr kumimoji="0" lang="en-IE" sz="1400" b="0" i="0" u="none" strike="noStrike" kern="1200" cap="none" spc="0" normalizeH="0" baseline="0" noProof="0" dirty="0">
                <a:ln>
                  <a:noFill/>
                </a:ln>
                <a:solidFill>
                  <a:srgbClr val="000000"/>
                </a:solidFill>
                <a:effectLst/>
                <a:uLnTx/>
                <a:uFillTx/>
                <a:latin typeface="Tw Cen MT" panose="020F0502020204030204"/>
                <a:ea typeface="+mn-ea"/>
                <a:cs typeface="+mn-cs"/>
              </a:rPr>
              <a:t>, J.E. ( 2017 ) ‘Aging with disability: advancement of a cross- disciplinary research network’, Research on Aging, 39(6): 683– 92.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w Cen MT" panose="020B0602020104020603" pitchFamily="34" charset="0"/>
                <a:ea typeface="Calibri" panose="020F0502020204030204" pitchFamily="34" charset="0"/>
                <a:cs typeface="Times New Roman" panose="02020603050405020304" pitchFamily="18" charset="0"/>
              </a:rPr>
              <a:t>Degener, T. (2017).  </a:t>
            </a:r>
            <a:r>
              <a:rPr kumimoji="0" lang="en-US" sz="1400" b="0" i="0" u="none" strike="noStrike" kern="1200" cap="none" spc="0" normalizeH="0" baseline="0" noProof="0" dirty="0">
                <a:ln>
                  <a:noFill/>
                </a:ln>
                <a:solidFill>
                  <a:srgbClr val="000000"/>
                </a:solidFill>
                <a:effectLst/>
                <a:uLnTx/>
                <a:uFillTx/>
                <a:latin typeface="Tw Cen MT" panose="020B0602020104020603" pitchFamily="34" charset="0"/>
                <a:ea typeface="Calibri" panose="020F0502020204030204" pitchFamily="34" charset="0"/>
                <a:cs typeface="Times New Roman" panose="02020603050405020304" pitchFamily="18" charset="0"/>
              </a:rPr>
              <a:t>A New Human Rights Model of Disability. </a:t>
            </a:r>
            <a:r>
              <a:rPr kumimoji="0" lang="en-IE" sz="1400" b="0" i="0" u="none" strike="noStrike" kern="1200" cap="none" spc="0" normalizeH="0" baseline="0" noProof="0" dirty="0">
                <a:ln>
                  <a:noFill/>
                </a:ln>
                <a:solidFill>
                  <a:srgbClr val="000000"/>
                </a:solidFill>
                <a:effectLst/>
                <a:uLnTx/>
                <a:uFillTx/>
                <a:latin typeface="Tw Cen MT" panose="020B0602020104020603" pitchFamily="34" charset="0"/>
                <a:ea typeface="Calibri" panose="020F0502020204030204" pitchFamily="34" charset="0"/>
                <a:cs typeface="Times New Roman" panose="02020603050405020304" pitchFamily="18" charset="0"/>
              </a:rPr>
              <a:t>In V. Della Fina, R. Cera, &amp; G. Palmisano (Eds.), </a:t>
            </a:r>
            <a:r>
              <a:rPr kumimoji="0" lang="en-IE" sz="1400" b="0" i="1" u="none" strike="noStrike" kern="1200" cap="none" spc="0" normalizeH="0" baseline="0" noProof="0" dirty="0">
                <a:ln>
                  <a:noFill/>
                </a:ln>
                <a:solidFill>
                  <a:srgbClr val="000000"/>
                </a:solidFill>
                <a:effectLst/>
                <a:uLnTx/>
                <a:uFillTx/>
                <a:latin typeface="Tw Cen MT" panose="020B0602020104020603" pitchFamily="34" charset="0"/>
                <a:ea typeface="Calibri" panose="020F0502020204030204" pitchFamily="34" charset="0"/>
                <a:cs typeface="Times New Roman" panose="02020603050405020304" pitchFamily="18" charset="0"/>
              </a:rPr>
              <a:t>The United Nations Convention on the Rights of Persons with Disabilities: A Commentary</a:t>
            </a:r>
            <a:r>
              <a:rPr kumimoji="0" lang="en-IE" sz="1400" b="0" i="0" u="none" strike="noStrike" kern="1200" cap="none" spc="0" normalizeH="0" baseline="0" noProof="0" dirty="0">
                <a:ln>
                  <a:noFill/>
                </a:ln>
                <a:solidFill>
                  <a:srgbClr val="000000"/>
                </a:solidFill>
                <a:effectLst/>
                <a:uLnTx/>
                <a:uFillTx/>
                <a:latin typeface="Tw Cen MT" panose="020B0602020104020603" pitchFamily="34" charset="0"/>
                <a:ea typeface="Calibri" panose="020F0502020204030204" pitchFamily="34" charset="0"/>
                <a:cs typeface="Times New Roman" panose="02020603050405020304" pitchFamily="18" charset="0"/>
              </a:rPr>
              <a:t> (pp. 41-60). Cham: Springer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dirty="0">
                <a:ln>
                  <a:noFill/>
                </a:ln>
                <a:solidFill>
                  <a:srgbClr val="000000"/>
                </a:solidFill>
                <a:effectLst/>
                <a:uLnTx/>
                <a:uFillTx/>
                <a:latin typeface="Tw Cen MT" panose="020F0502020204030204"/>
                <a:ea typeface="+mn-ea"/>
                <a:cs typeface="+mn-cs"/>
              </a:rPr>
              <a:t>Devandas-Aguilar,  Report of the Special Rapporteur on the rights of persons with disabilities. </a:t>
            </a:r>
            <a:r>
              <a:rPr kumimoji="0" lang="en-IE" sz="1400" b="0" i="0" u="none" strike="noStrike" kern="1200" cap="none" spc="0" normalizeH="0" baseline="0" noProof="0" dirty="0">
                <a:ln>
                  <a:noFill/>
                </a:ln>
                <a:solidFill>
                  <a:srgbClr val="000000"/>
                </a:solidFill>
                <a:effectLst/>
                <a:uLnTx/>
                <a:uFillTx/>
                <a:latin typeface="Tw Cen MT" panose="020F0502020204030204"/>
                <a:ea typeface="+mn-ea"/>
                <a:cs typeface="+mn-cs"/>
              </a:rPr>
              <a:t>Distr.: General 17 July 2019 Seventy-fourth session A/74/186.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dirty="0">
                <a:ln>
                  <a:noFill/>
                </a:ln>
                <a:solidFill>
                  <a:srgbClr val="000000"/>
                </a:solidFill>
                <a:effectLst/>
                <a:uLnTx/>
                <a:uFillTx/>
                <a:latin typeface="Tw Cen MT" panose="020F0502020204030204"/>
                <a:ea typeface="+mn-ea"/>
                <a:cs typeface="+mn-cs"/>
              </a:rPr>
              <a:t>DWP (Department of Work and Pensions). </a:t>
            </a:r>
            <a:r>
              <a:rPr kumimoji="0" lang="en-IE" sz="1400" b="0" i="0" u="none" strike="noStrike" kern="1200" cap="none" spc="0" normalizeH="0" baseline="0" noProof="0" dirty="0">
                <a:ln>
                  <a:noFill/>
                </a:ln>
                <a:solidFill>
                  <a:srgbClr val="000000"/>
                </a:solidFill>
                <a:effectLst/>
                <a:uLnTx/>
                <a:uFillTx/>
                <a:latin typeface="Tw Cen MT" panose="020F0502020204030204"/>
                <a:ea typeface="+mn-ea"/>
                <a:cs typeface="+mn-cs"/>
              </a:rPr>
              <a:t>2013. Fulfilling Potential: Building a Deeper Understanding of Disability in the UK Today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dirty="0">
                <a:ln>
                  <a:noFill/>
                </a:ln>
                <a:solidFill>
                  <a:srgbClr val="000000"/>
                </a:solidFill>
                <a:effectLst/>
                <a:uLnTx/>
                <a:uFillTx/>
                <a:latin typeface="Tw Cen MT" panose="020F0502020204030204"/>
                <a:ea typeface="+mn-ea"/>
                <a:cs typeface="+mn-cs"/>
              </a:rPr>
              <a:t>Estes, C, Biggs, S Phillipson, C. (2003) </a:t>
            </a:r>
            <a:r>
              <a:rPr kumimoji="0" lang="en-IE" sz="1400" b="0" i="0" u="none" strike="noStrike" kern="1200" cap="none" spc="0" normalizeH="0" baseline="0" noProof="0" dirty="0">
                <a:ln>
                  <a:noFill/>
                </a:ln>
                <a:solidFill>
                  <a:srgbClr val="000000"/>
                </a:solidFill>
                <a:effectLst/>
                <a:uLnTx/>
                <a:uFillTx/>
                <a:latin typeface="Tw Cen MT" panose="020F0502020204030204"/>
                <a:ea typeface="+mn-ea"/>
                <a:cs typeface="+mn-cs"/>
              </a:rPr>
              <a:t>Social Theory, Social Policy and Ageing: A Critical Introduction. Buckingham: Open University Press.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w Cen MT" panose="020F0502020204030204"/>
                <a:ea typeface="+mn-ea"/>
                <a:cs typeface="+mn-cs"/>
              </a:rPr>
              <a:t>Garland- Thomson , R. ( 2016 ) ‘</a:t>
            </a:r>
            <a:r>
              <a:rPr kumimoji="0" lang="en-US" sz="1400" b="0" i="0" u="none" strike="noStrike" kern="1200" cap="none" spc="0" normalizeH="0" baseline="0" noProof="0" dirty="0">
                <a:ln>
                  <a:noFill/>
                </a:ln>
                <a:solidFill>
                  <a:srgbClr val="000000"/>
                </a:solidFill>
                <a:effectLst/>
                <a:uLnTx/>
                <a:uFillTx/>
                <a:latin typeface="Tw Cen MT" panose="020F0502020204030204"/>
                <a:ea typeface="+mn-ea"/>
                <a:cs typeface="+mn-cs"/>
              </a:rPr>
              <a:t>Becoming disabled: roughly one in five Americans lives with a disability. So where is our pride movement?’, New York Times . Available at: www.nytimes.com/ 2016/ 08/ 21/opinion/ sunday/ becoming- disabled.html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Grenier , A. </a:t>
            </a:r>
            <a:r>
              <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( 2012 ) Transitions and the Lifecourse: Challenging the Constructions of ‘Growing Old’ , Bristol: Policy Press.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dirty="0">
                <a:ln>
                  <a:noFill/>
                </a:ln>
                <a:solidFill>
                  <a:srgbClr val="000000"/>
                </a:solidFill>
                <a:effectLst/>
                <a:uLnTx/>
                <a:uFillTx/>
                <a:latin typeface="Tw Cen MT" panose="020F0502020204030204"/>
                <a:ea typeface="+mn-ea"/>
                <a:cs typeface="+mn-cs"/>
              </a:rPr>
              <a:t>Jönson , H. and Larsson </a:t>
            </a:r>
            <a:r>
              <a:rPr kumimoji="0" lang="en-IE" sz="1400" b="0" i="0" u="none" strike="noStrike" kern="1200" cap="none" spc="0" normalizeH="0" baseline="0" noProof="0" dirty="0">
                <a:ln>
                  <a:noFill/>
                </a:ln>
                <a:solidFill>
                  <a:srgbClr val="000000"/>
                </a:solidFill>
                <a:effectLst/>
                <a:uLnTx/>
                <a:uFillTx/>
                <a:latin typeface="Tw Cen MT" panose="020F0502020204030204"/>
                <a:ea typeface="+mn-ea"/>
                <a:cs typeface="+mn-cs"/>
              </a:rPr>
              <a:t>, A.T. ( 2009 ) ‘The exclusion of older people in disability activism and policies – a case of inadvertent ageism?’, Journal of Aging Studies , 23(1): 69– 77.</a:t>
            </a:r>
          </a:p>
        </p:txBody>
      </p:sp>
    </p:spTree>
    <p:extLst>
      <p:ext uri="{BB962C8B-B14F-4D97-AF65-F5344CB8AC3E}">
        <p14:creationId xmlns:p14="http://schemas.microsoft.com/office/powerpoint/2010/main" val="41378919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9C554D-2978-409F-8B9E-F8E269691CBE}"/>
              </a:ext>
            </a:extLst>
          </p:cNvPr>
          <p:cNvSpPr txBox="1"/>
          <p:nvPr/>
        </p:nvSpPr>
        <p:spPr>
          <a:xfrm>
            <a:off x="3451123" y="1075348"/>
            <a:ext cx="8740877" cy="5782652"/>
          </a:xfrm>
          <a:prstGeom prst="rect">
            <a:avLst/>
          </a:prstGeom>
        </p:spPr>
        <p:txBody>
          <a:bodyPr vert="horz" lIns="0" tIns="45720" rIns="0" bIns="45720" rtlCol="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6000" b="0" i="0" u="none" strike="noStrike" kern="1200" cap="none" spc="0" normalizeH="0" baseline="0" noProof="0" dirty="0">
                <a:ln>
                  <a:noFill/>
                </a:ln>
                <a:solidFill>
                  <a:srgbClr val="000000"/>
                </a:solidFill>
                <a:effectLst/>
                <a:uLnTx/>
                <a:uFillTx/>
                <a:latin typeface="Tw Cen MT"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2600" b="1" i="0" u="none" strike="noStrike" kern="1200" cap="none" spc="0" normalizeH="0" baseline="0" noProof="0" dirty="0">
              <a:ln>
                <a:noFill/>
              </a:ln>
              <a:solidFill>
                <a:srgbClr val="000000"/>
              </a:solidFill>
              <a:effectLst/>
              <a:uLnTx/>
              <a:uFillTx/>
              <a:latin typeface="Tw Cen MT"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2600" b="1" i="0" u="none" strike="noStrike" kern="1200" cap="none" spc="0" normalizeH="0" baseline="0" noProof="0" dirty="0">
              <a:ln>
                <a:noFill/>
              </a:ln>
              <a:solidFill>
                <a:srgbClr val="000000"/>
              </a:solidFill>
              <a:effectLst/>
              <a:uLnTx/>
              <a:uFillTx/>
              <a:latin typeface="Tw Cen MT"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2400" b="1" i="0" u="none" strike="noStrike" kern="1200" cap="none" spc="0" normalizeH="0" baseline="0" noProof="0" dirty="0">
              <a:ln>
                <a:noFill/>
              </a:ln>
              <a:solidFill>
                <a:srgbClr val="000000">
                  <a:lumMod val="75000"/>
                  <a:lumOff val="25000"/>
                </a:srgbClr>
              </a:solidFill>
              <a:effectLst/>
              <a:uLnTx/>
              <a:uFillTx/>
              <a:latin typeface="Tw Cen MT"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2400" b="1" i="0" u="none" strike="noStrike" kern="1200" cap="none" spc="0" normalizeH="0" baseline="0" noProof="0" dirty="0">
              <a:ln>
                <a:noFill/>
              </a:ln>
              <a:solidFill>
                <a:srgbClr val="000000">
                  <a:lumMod val="75000"/>
                  <a:lumOff val="25000"/>
                </a:srgbClr>
              </a:solidFill>
              <a:effectLst/>
              <a:uLnTx/>
              <a:uFillTx/>
              <a:latin typeface="Tw Cen MT"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lumMod val="75000"/>
                  <a:lumOff val="25000"/>
                </a:srgbClr>
              </a:solidFill>
              <a:effectLst/>
              <a:uLnTx/>
              <a:uFillTx/>
              <a:latin typeface="Tw Cen MT" panose="020F0502020204030204"/>
              <a:ea typeface="+mn-ea"/>
              <a:cs typeface="+mn-cs"/>
            </a:endParaRPr>
          </a:p>
          <a:p>
            <a:pPr marL="0" marR="0" lvl="0" indent="0" algn="l" defTabSz="914400" rtl="0" eaLnBrk="1" fontAlgn="auto" latinLnBrk="0" hangingPunct="1">
              <a:lnSpc>
                <a:spcPct val="100000"/>
              </a:lnSpc>
              <a:spcBef>
                <a:spcPts val="0"/>
              </a:spcBef>
              <a:spcAft>
                <a:spcPts val="600"/>
              </a:spcAft>
              <a:buClrTx/>
              <a:buSzTx/>
              <a:buFont typeface="Calibri" panose="020F0502020204030204" pitchFamily="34" charset="0"/>
              <a:buNone/>
              <a:tabLst/>
              <a:defRPr/>
            </a:pPr>
            <a:endParaRPr kumimoji="0" lang="en-US" sz="1800" b="1" i="0" u="none" strike="noStrike" kern="1200" cap="none" spc="0" normalizeH="0" baseline="0" noProof="0" dirty="0">
              <a:ln>
                <a:noFill/>
              </a:ln>
              <a:solidFill>
                <a:srgbClr val="000000">
                  <a:lumMod val="75000"/>
                  <a:lumOff val="25000"/>
                </a:srgbClr>
              </a:solidFill>
              <a:effectLst/>
              <a:uLnTx/>
              <a:uFillTx/>
              <a:latin typeface="Tw Cen MT" panose="020F0502020204030204"/>
              <a:ea typeface="+mn-ea"/>
              <a:cs typeface="+mn-cs"/>
            </a:endParaRPr>
          </a:p>
        </p:txBody>
      </p:sp>
      <p:sp>
        <p:nvSpPr>
          <p:cNvPr id="7" name="Title 5">
            <a:extLst>
              <a:ext uri="{FF2B5EF4-FFF2-40B4-BE49-F238E27FC236}">
                <a16:creationId xmlns:a16="http://schemas.microsoft.com/office/drawing/2014/main" id="{C00CE910-DAD2-4A70-831D-2AC9A2B3D80F}"/>
              </a:ext>
            </a:extLst>
          </p:cNvPr>
          <p:cNvSpPr txBox="1">
            <a:spLocks/>
          </p:cNvSpPr>
          <p:nvPr/>
        </p:nvSpPr>
        <p:spPr>
          <a:xfrm>
            <a:off x="1778092" y="0"/>
            <a:ext cx="9186202" cy="821761"/>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5400" kern="1200" spc="-50" baseline="0">
                <a:solidFill>
                  <a:schemeClr val="tx1">
                    <a:lumMod val="75000"/>
                    <a:lumOff val="25000"/>
                  </a:schemeClr>
                </a:solidFill>
                <a:latin typeface="+mj-lt"/>
                <a:ea typeface="+mj-ea"/>
                <a:cs typeface="+mj-cs"/>
              </a:defRPr>
            </a:lvl1pPr>
          </a:lstStyle>
          <a:p>
            <a:pPr marL="182880" marR="0" lvl="0" indent="0" algn="l" defTabSz="914400" rtl="0" eaLnBrk="1" fontAlgn="auto" latinLnBrk="0" hangingPunct="1">
              <a:lnSpc>
                <a:spcPct val="90000"/>
              </a:lnSpc>
              <a:spcBef>
                <a:spcPct val="0"/>
              </a:spcBef>
              <a:spcAft>
                <a:spcPts val="600"/>
              </a:spcAft>
              <a:buClrTx/>
              <a:buSzTx/>
              <a:buFontTx/>
              <a:buNone/>
              <a:tabLst/>
              <a:defRPr/>
            </a:pPr>
            <a:r>
              <a:rPr kumimoji="0" lang="en-US" sz="2400" b="1" i="0" u="none" strike="noStrike" kern="1200" cap="none" spc="-50" normalizeH="0" baseline="0" noProof="0" dirty="0">
                <a:ln>
                  <a:noFill/>
                </a:ln>
                <a:solidFill>
                  <a:srgbClr val="000000">
                    <a:lumMod val="75000"/>
                    <a:lumOff val="25000"/>
                  </a:srgbClr>
                </a:solidFill>
                <a:effectLst>
                  <a:outerShdw sx="1000" sy="1000" algn="ctr" rotWithShape="0">
                    <a:srgbClr val="000000"/>
                  </a:outerShdw>
                  <a:reflection blurRad="6350" endPos="0" dir="5400000" sy="-100000" algn="bl" rotWithShape="0"/>
                </a:effectLst>
                <a:uLnTx/>
                <a:uFillTx/>
                <a:latin typeface="Tw Cen MT" panose="020F0302020204030204"/>
                <a:ea typeface="+mj-ea"/>
                <a:cs typeface="+mj-cs"/>
              </a:rPr>
              <a:t>References</a:t>
            </a:r>
          </a:p>
        </p:txBody>
      </p:sp>
      <p:sp>
        <p:nvSpPr>
          <p:cNvPr id="6" name="TextBox 5">
            <a:extLst>
              <a:ext uri="{FF2B5EF4-FFF2-40B4-BE49-F238E27FC236}">
                <a16:creationId xmlns:a16="http://schemas.microsoft.com/office/drawing/2014/main" id="{D1E2E833-976B-4F5C-A2A0-EAC8650B14F2}"/>
              </a:ext>
            </a:extLst>
          </p:cNvPr>
          <p:cNvSpPr txBox="1"/>
          <p:nvPr/>
        </p:nvSpPr>
        <p:spPr>
          <a:xfrm>
            <a:off x="1348807" y="1243393"/>
            <a:ext cx="9615487" cy="569386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dirty="0">
                <a:ln>
                  <a:noFill/>
                </a:ln>
                <a:solidFill>
                  <a:srgbClr val="000000"/>
                </a:solidFill>
                <a:effectLst/>
                <a:uLnTx/>
                <a:uFillTx/>
                <a:latin typeface="Tw Cen MT" panose="020F0502020204030204"/>
                <a:ea typeface="+mn-ea"/>
                <a:cs typeface="+mn-cs"/>
              </a:rPr>
              <a:t>Kelley- Moore , J.A</a:t>
            </a:r>
            <a:r>
              <a:rPr kumimoji="0" lang="en-IE" sz="1400" b="0" i="0" u="none" strike="noStrike" kern="1200" cap="none" spc="0" normalizeH="0" baseline="0" noProof="0" dirty="0">
                <a:ln>
                  <a:noFill/>
                </a:ln>
                <a:solidFill>
                  <a:srgbClr val="000000"/>
                </a:solidFill>
                <a:effectLst/>
                <a:uLnTx/>
                <a:uFillTx/>
                <a:latin typeface="Tw Cen MT" panose="020F0502020204030204"/>
                <a:ea typeface="+mn-ea"/>
                <a:cs typeface="+mn-cs"/>
              </a:rPr>
              <a:t>. ( 2010 ) ‘Disability and ageing: the social construction of causality’, in Dannefer, D. and Phillipson, C. (eds) The Sage Handbook of Social Gerontology , London: Sage, pp 96– 110.</a:t>
            </a:r>
            <a:endParaRPr kumimoji="0" lang="en-IE" sz="1800" b="0" i="0" u="none" strike="noStrike" kern="1200" cap="none" spc="0" normalizeH="0" baseline="0" noProof="0" dirty="0">
              <a:ln>
                <a:noFill/>
              </a:ln>
              <a:solidFill>
                <a:srgbClr val="000000"/>
              </a:solidFill>
              <a:effectLst/>
              <a:uLnTx/>
              <a:uFillTx/>
              <a:latin typeface="Tw Cen MT"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dirty="0">
                <a:ln>
                  <a:noFill/>
                </a:ln>
                <a:solidFill>
                  <a:srgbClr val="000000"/>
                </a:solidFill>
                <a:effectLst/>
                <a:uLnTx/>
                <a:uFillTx/>
                <a:latin typeface="Tw Cen MT" panose="020F0502020204030204"/>
                <a:ea typeface="+mn-ea"/>
                <a:cs typeface="+mn-cs"/>
              </a:rPr>
              <a:t>Laslett , P. </a:t>
            </a:r>
            <a:r>
              <a:rPr kumimoji="0" lang="en-IE" sz="1400" b="0" i="0" u="none" strike="noStrike" kern="1200" cap="none" spc="0" normalizeH="0" baseline="0" noProof="0" dirty="0">
                <a:ln>
                  <a:noFill/>
                </a:ln>
                <a:solidFill>
                  <a:srgbClr val="000000"/>
                </a:solidFill>
                <a:effectLst/>
                <a:uLnTx/>
                <a:uFillTx/>
                <a:latin typeface="Tw Cen MT" panose="020F0502020204030204"/>
                <a:ea typeface="+mn-ea"/>
                <a:cs typeface="+mn-cs"/>
              </a:rPr>
              <a:t>( 1996 [1989] ) A Fresh Map of Life: The Emergence of the Third Age , 2nd edn, Basingstoke: Palgrave Macmillan.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Leahy , A. ( 2018 ) </a:t>
            </a:r>
            <a:r>
              <a:rPr kumimoji="0" lang="en-IE"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‘Too many “false dichotomies”? Investigating the division between ageing and disability in social care services in Ireland: a study with statutory and non- statutory organisations’, Journal of Aging Studies , 44: 34– 44.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Leahy, A</a:t>
            </a:r>
            <a:r>
              <a:rPr kumimoji="0" lang="en-IE"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Disability and Ageing: Towards a Critical Perspective, 2021, Bristol: Policy Press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dirty="0">
                <a:ln>
                  <a:noFill/>
                </a:ln>
                <a:solidFill>
                  <a:srgbClr val="000000"/>
                </a:solidFill>
                <a:effectLst/>
                <a:uLnTx/>
                <a:uFillTx/>
                <a:latin typeface="Tw Cen MT" panose="020F0502020204030204"/>
                <a:ea typeface="+mn-ea"/>
                <a:cs typeface="+mn-cs"/>
              </a:rPr>
              <a:t>Molton , I.R. and Ordway </a:t>
            </a:r>
            <a:r>
              <a:rPr kumimoji="0" lang="en-IE" sz="1400" b="0" i="0" u="none" strike="noStrike" kern="1200" cap="none" spc="0" normalizeH="0" baseline="0" noProof="0" dirty="0">
                <a:ln>
                  <a:noFill/>
                </a:ln>
                <a:solidFill>
                  <a:srgbClr val="000000"/>
                </a:solidFill>
                <a:effectLst/>
                <a:uLnTx/>
                <a:uFillTx/>
                <a:latin typeface="Tw Cen MT" panose="020F0502020204030204"/>
                <a:ea typeface="+mn-ea"/>
                <a:cs typeface="+mn-cs"/>
              </a:rPr>
              <a:t>, A. ( 2019 ) ‘Aging with disability: populations, programs, and the new paradigm: an introduction to the special issue’, Journal of Aging and Health , 31(IOS): 3S– 20S.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dirty="0">
                <a:ln>
                  <a:noFill/>
                </a:ln>
                <a:solidFill>
                  <a:srgbClr val="000000"/>
                </a:solidFill>
                <a:effectLst/>
                <a:uLnTx/>
                <a:uFillTx/>
                <a:latin typeface="Tw Cen MT" panose="020F0502020204030204"/>
                <a:ea typeface="+mn-ea"/>
                <a:cs typeface="+mn-cs"/>
              </a:rPr>
              <a:t>Monahan, D. and Wolf , </a:t>
            </a:r>
            <a:r>
              <a:rPr kumimoji="0" lang="en-IE" sz="1400" b="0" i="0" u="none" strike="noStrike" kern="1200" cap="none" spc="0" normalizeH="0" baseline="0" noProof="0" dirty="0">
                <a:ln>
                  <a:noFill/>
                </a:ln>
                <a:solidFill>
                  <a:srgbClr val="000000"/>
                </a:solidFill>
                <a:effectLst/>
                <a:uLnTx/>
                <a:uFillTx/>
                <a:latin typeface="Tw Cen MT" panose="020F0502020204030204"/>
                <a:ea typeface="+mn-ea"/>
                <a:cs typeface="+mn-cs"/>
              </a:rPr>
              <a:t>D. (2014 ) ‘The continuum of disability over the lifespan: the convergence of aging with disability and aging into disability’, Disability &amp;Health Journal , 7(1 – Supplement): S1– 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dirty="0">
                <a:ln>
                  <a:noFill/>
                </a:ln>
                <a:solidFill>
                  <a:srgbClr val="000000"/>
                </a:solidFill>
                <a:effectLst/>
                <a:uLnTx/>
                <a:uFillTx/>
                <a:latin typeface="Tw Cen MT" panose="020F0502020204030204"/>
                <a:ea typeface="+mn-ea"/>
                <a:cs typeface="+mn-cs"/>
              </a:rPr>
              <a:t>OECD/European Union </a:t>
            </a:r>
            <a:r>
              <a:rPr kumimoji="0" lang="en-IE" sz="1400" b="0" i="0" u="none" strike="noStrike" kern="1200" cap="none" spc="0" normalizeH="0" baseline="0" noProof="0" dirty="0">
                <a:ln>
                  <a:noFill/>
                </a:ln>
                <a:solidFill>
                  <a:srgbClr val="000000"/>
                </a:solidFill>
                <a:effectLst/>
                <a:uLnTx/>
                <a:uFillTx/>
                <a:latin typeface="Tw Cen MT" panose="020F0502020204030204"/>
                <a:ea typeface="+mn-ea"/>
                <a:cs typeface="+mn-cs"/>
              </a:rPr>
              <a:t>(2020), Health at a Glance: Europe 2020: State of Health in the EU Cycle, OECD Publishing, Paris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dirty="0">
                <a:ln>
                  <a:noFill/>
                </a:ln>
                <a:solidFill>
                  <a:srgbClr val="000000"/>
                </a:solidFill>
                <a:effectLst/>
                <a:uLnTx/>
                <a:uFillTx/>
                <a:latin typeface="Tw Cen MT" panose="020F0502020204030204"/>
                <a:ea typeface="+mn-ea"/>
                <a:cs typeface="+mn-cs"/>
              </a:rPr>
              <a:t>Oliver, M. </a:t>
            </a:r>
            <a:r>
              <a:rPr kumimoji="0" lang="en-IE" sz="1400" b="0" i="0" u="none" strike="noStrike" kern="1200" cap="none" spc="0" normalizeH="0" baseline="0" noProof="0" dirty="0">
                <a:ln>
                  <a:noFill/>
                </a:ln>
                <a:solidFill>
                  <a:srgbClr val="000000"/>
                </a:solidFill>
                <a:effectLst/>
                <a:uLnTx/>
                <a:uFillTx/>
                <a:latin typeface="Tw Cen MT" panose="020F0502020204030204"/>
                <a:ea typeface="+mn-ea"/>
                <a:cs typeface="+mn-cs"/>
              </a:rPr>
              <a:t>( 1990 ) The Politics of Disablement , Basingstoke: Macmillan.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dirty="0">
                <a:ln>
                  <a:noFill/>
                </a:ln>
                <a:solidFill>
                  <a:srgbClr val="000000"/>
                </a:solidFill>
                <a:effectLst/>
                <a:uLnTx/>
                <a:uFillTx/>
                <a:latin typeface="Tw Cen MT" panose="020F0502020204030204"/>
                <a:ea typeface="+mn-ea"/>
                <a:cs typeface="+mn-cs"/>
              </a:rPr>
              <a:t>Pack , R</a:t>
            </a:r>
            <a:r>
              <a:rPr kumimoji="0" lang="en-IE" sz="1400" b="0" i="0" u="none" strike="noStrike" kern="1200" cap="none" spc="0" normalizeH="0" baseline="0" noProof="0" dirty="0">
                <a:ln>
                  <a:noFill/>
                </a:ln>
                <a:solidFill>
                  <a:srgbClr val="000000"/>
                </a:solidFill>
                <a:effectLst/>
                <a:uLnTx/>
                <a:uFillTx/>
                <a:latin typeface="Tw Cen MT" panose="020F0502020204030204"/>
                <a:ea typeface="+mn-ea"/>
                <a:cs typeface="+mn-cs"/>
              </a:rPr>
              <a:t>. , Hand , C. , Laliberte Rudman , D. and Huot , S. ( 2019 ) ‘Governing the ageing body: explicating the negotiation of “positive” ageing in daily life’, Ageing &amp; Society , 39: 2086– 108.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dirty="0">
                <a:ln>
                  <a:noFill/>
                </a:ln>
                <a:solidFill>
                  <a:srgbClr val="000000"/>
                </a:solidFill>
                <a:effectLst/>
                <a:uLnTx/>
                <a:uFillTx/>
                <a:latin typeface="Tw Cen MT" panose="020F0502020204030204"/>
                <a:ea typeface="+mn-ea"/>
                <a:cs typeface="+mn-cs"/>
              </a:rPr>
              <a:t>Pike , B</a:t>
            </a:r>
            <a:r>
              <a:rPr kumimoji="0" lang="en-IE" sz="1400" b="0" i="0" u="none" strike="noStrike" kern="1200" cap="none" spc="0" normalizeH="0" baseline="0" noProof="0" dirty="0">
                <a:ln>
                  <a:noFill/>
                </a:ln>
                <a:solidFill>
                  <a:srgbClr val="000000"/>
                </a:solidFill>
                <a:effectLst/>
                <a:uLnTx/>
                <a:uFillTx/>
                <a:latin typeface="Tw Cen MT" panose="020F0502020204030204"/>
                <a:ea typeface="+mn-ea"/>
                <a:cs typeface="+mn-cs"/>
              </a:rPr>
              <a:t>. , O’Nolan , G. and Farragher , L. ( 2016 ) Individualised Budgeting for Social Care Services for People with a Disability: International Approaches and Evidence on Financial Sustainability , Dublin: Health Research Board.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dirty="0">
                <a:ln>
                  <a:noFill/>
                </a:ln>
                <a:solidFill>
                  <a:srgbClr val="000000"/>
                </a:solidFill>
                <a:effectLst/>
                <a:uLnTx/>
                <a:uFillTx/>
                <a:latin typeface="Tw Cen MT" panose="020F0502020204030204"/>
                <a:ea typeface="+mn-ea"/>
                <a:cs typeface="+mn-cs"/>
              </a:rPr>
              <a:t>Putnam , M</a:t>
            </a:r>
            <a:r>
              <a:rPr kumimoji="0" lang="en-IE" sz="1400" b="0" i="0" u="none" strike="noStrike" kern="1200" cap="none" spc="0" normalizeH="0" baseline="0" noProof="0" dirty="0">
                <a:ln>
                  <a:noFill/>
                </a:ln>
                <a:solidFill>
                  <a:srgbClr val="000000"/>
                </a:solidFill>
                <a:effectLst/>
                <a:uLnTx/>
                <a:uFillTx/>
                <a:latin typeface="Tw Cen MT" panose="020F0502020204030204"/>
                <a:ea typeface="+mn-ea"/>
                <a:cs typeface="+mn-cs"/>
              </a:rPr>
              <a:t>. ( 2014 ) ‘Bridging network divides: building capacity to support aging with disability populations through research’, Disability and Health Journal , 7(1): S51– 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dirty="0">
                <a:ln>
                  <a:noFill/>
                </a:ln>
                <a:solidFill>
                  <a:srgbClr val="000000"/>
                </a:solidFill>
                <a:effectLst/>
                <a:uLnTx/>
                <a:uFillTx/>
                <a:latin typeface="Tw Cen MT" panose="020F0502020204030204"/>
                <a:ea typeface="+mn-ea"/>
                <a:cs typeface="+mn-cs"/>
              </a:rPr>
              <a:t>Thomas , C. </a:t>
            </a:r>
            <a:r>
              <a:rPr kumimoji="0" lang="en-IE" sz="1400" b="0" i="0" u="none" strike="noStrike" kern="1200" cap="none" spc="0" normalizeH="0" baseline="0" noProof="0" dirty="0">
                <a:ln>
                  <a:noFill/>
                </a:ln>
                <a:solidFill>
                  <a:srgbClr val="000000"/>
                </a:solidFill>
                <a:effectLst/>
                <a:uLnTx/>
                <a:uFillTx/>
                <a:latin typeface="Tw Cen MT" panose="020F0502020204030204"/>
                <a:ea typeface="+mn-ea"/>
                <a:cs typeface="+mn-cs"/>
              </a:rPr>
              <a:t>( 2004 ) ‘How is disability understood? An examination of sociological approaches’, Disability &amp; Society , 19(6): 569– 83.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dirty="0">
                <a:ln>
                  <a:noFill/>
                </a:ln>
                <a:solidFill>
                  <a:srgbClr val="000000"/>
                </a:solidFill>
                <a:effectLst/>
                <a:uLnTx/>
                <a:uFillTx/>
                <a:latin typeface="Tw Cen MT" panose="020F0502020204030204"/>
                <a:ea typeface="+mn-ea"/>
                <a:cs typeface="+mn-cs"/>
              </a:rPr>
              <a:t>UN </a:t>
            </a:r>
            <a:r>
              <a:rPr kumimoji="0" lang="en-IE" sz="1400" b="0" i="0" u="none" strike="noStrike" kern="1200" cap="none" spc="0" normalizeH="0" baseline="0" noProof="0" dirty="0">
                <a:ln>
                  <a:noFill/>
                </a:ln>
                <a:solidFill>
                  <a:srgbClr val="000000"/>
                </a:solidFill>
                <a:effectLst/>
                <a:uLnTx/>
                <a:uFillTx/>
                <a:latin typeface="Tw Cen MT" panose="020F0502020204030204"/>
                <a:ea typeface="+mn-ea"/>
                <a:cs typeface="+mn-cs"/>
              </a:rPr>
              <a:t>(2018).</a:t>
            </a:r>
            <a:r>
              <a:rPr kumimoji="0" lang="en-US" sz="1400" b="0" i="0" u="none" strike="noStrike" kern="1200" cap="none" spc="0" normalizeH="0" baseline="0" noProof="0" dirty="0">
                <a:ln>
                  <a:noFill/>
                </a:ln>
                <a:solidFill>
                  <a:srgbClr val="000000"/>
                </a:solidFill>
                <a:effectLst/>
                <a:uLnTx/>
                <a:uFillTx/>
                <a:latin typeface="Tw Cen MT" panose="020F0502020204030204"/>
                <a:ea typeface="+mn-ea"/>
                <a:cs typeface="+mn-cs"/>
              </a:rPr>
              <a:t> Promoting Inclusion through Social Protection Report on the World Social Situation 2018. United Nations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w Cen MT" panose="020F0502020204030204"/>
                <a:ea typeface="+mn-ea"/>
                <a:cs typeface="+mn-cs"/>
              </a:rPr>
              <a:t>New York, 2018</a:t>
            </a:r>
            <a:endParaRPr kumimoji="0" lang="en-IE" sz="1400" b="0" i="0" u="none" strike="noStrike" kern="1200" cap="none" spc="0" normalizeH="0" baseline="0" noProof="0" dirty="0">
              <a:ln>
                <a:noFill/>
              </a:ln>
              <a:solidFill>
                <a:srgbClr val="000000"/>
              </a:solidFill>
              <a:effectLst/>
              <a:uLnTx/>
              <a:uFillTx/>
              <a:latin typeface="Tw Cen MT"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dirty="0">
                <a:ln>
                  <a:noFill/>
                </a:ln>
                <a:solidFill>
                  <a:srgbClr val="000000"/>
                </a:solidFill>
                <a:effectLst/>
                <a:uLnTx/>
                <a:uFillTx/>
                <a:latin typeface="Tw Cen MT" panose="020F0502020204030204"/>
                <a:ea typeface="+mn-ea"/>
                <a:cs typeface="+mn-cs"/>
              </a:rPr>
              <a:t>Watson , N. </a:t>
            </a:r>
            <a:r>
              <a:rPr kumimoji="0" lang="en-IE" sz="1400" b="0" i="0" u="none" strike="noStrike" kern="1200" cap="none" spc="0" normalizeH="0" baseline="0" noProof="0" dirty="0">
                <a:ln>
                  <a:noFill/>
                </a:ln>
                <a:solidFill>
                  <a:srgbClr val="000000"/>
                </a:solidFill>
                <a:effectLst/>
                <a:uLnTx/>
                <a:uFillTx/>
                <a:latin typeface="Tw Cen MT" panose="020F0502020204030204"/>
                <a:ea typeface="+mn-ea"/>
                <a:cs typeface="+mn-cs"/>
              </a:rPr>
              <a:t>( 2003 ) ‘Daily denials: the routinisation of oppression and resistance’, in Riddell , S. and Watson , N. (eds) Disability, Culture and Identity , Harlow: Pearson Education, pp 34– 51.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00" b="0" i="0" u="none" strike="noStrike" kern="1200" cap="none" spc="0" normalizeH="0" baseline="0" noProof="0" dirty="0">
              <a:ln>
                <a:noFill/>
              </a:ln>
              <a:solidFill>
                <a:srgbClr val="000000"/>
              </a:solidFill>
              <a:effectLst/>
              <a:uLnTx/>
              <a:uFillTx/>
              <a:latin typeface="Tw Cen MT"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0" i="0" u="none" strike="noStrike" kern="1200" cap="none" spc="0" normalizeH="0" baseline="0" noProof="0" dirty="0">
                <a:ln>
                  <a:noFill/>
                </a:ln>
                <a:solidFill>
                  <a:srgbClr val="000000"/>
                </a:solidFill>
                <a:effectLst/>
                <a:uLnTx/>
                <a:uFillTx/>
                <a:latin typeface="Tw Cen MT" panose="020F0502020204030204"/>
                <a:ea typeface="+mn-ea"/>
                <a:cs typeface="+mn-cs"/>
              </a:rPr>
              <a:t> </a:t>
            </a:r>
            <a:endParaRPr kumimoji="0" lang="en-IE" sz="1800" b="0" i="0" u="none" strike="noStrike" kern="1200" cap="none" spc="0" normalizeH="0" baseline="0" noProof="0" dirty="0">
              <a:ln>
                <a:noFill/>
              </a:ln>
              <a:solidFill>
                <a:srgbClr val="000000"/>
              </a:solidFill>
              <a:effectLst/>
              <a:uLnTx/>
              <a:uFillTx/>
              <a:latin typeface="Tw Cen MT" panose="020F0502020204030204"/>
              <a:ea typeface="+mn-ea"/>
              <a:cs typeface="+mn-cs"/>
            </a:endParaRPr>
          </a:p>
        </p:txBody>
      </p:sp>
    </p:spTree>
    <p:extLst>
      <p:ext uri="{BB962C8B-B14F-4D97-AF65-F5344CB8AC3E}">
        <p14:creationId xmlns:p14="http://schemas.microsoft.com/office/powerpoint/2010/main" val="1550341464"/>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RetrospectVTI">
  <a:themeElements>
    <a:clrScheme name="">
      <a:dk1>
        <a:srgbClr val="000000"/>
      </a:dk1>
      <a:lt1>
        <a:srgbClr val="FFFFFF"/>
      </a:lt1>
      <a:dk2>
        <a:srgbClr val="413024"/>
      </a:dk2>
      <a:lt2>
        <a:srgbClr val="E7E2E8"/>
      </a:lt2>
      <a:accent1>
        <a:srgbClr val="59B447"/>
      </a:accent1>
      <a:accent2>
        <a:srgbClr val="3BB159"/>
      </a:accent2>
      <a:accent3>
        <a:srgbClr val="46B28E"/>
      </a:accent3>
      <a:accent4>
        <a:srgbClr val="3BA7B1"/>
      </a:accent4>
      <a:accent5>
        <a:srgbClr val="4D88C3"/>
      </a:accent5>
      <a:accent6>
        <a:srgbClr val="4D56B9"/>
      </a:accent6>
      <a:hlink>
        <a:srgbClr val="B456C6"/>
      </a:hlink>
      <a:folHlink>
        <a:srgbClr val="7F7F7F"/>
      </a:folHlink>
    </a:clrScheme>
    <a:fontScheme name="Retrospect">
      <a:majorFont>
        <a:latin typeface="Tw Cen M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TotalTime>
  <Words>2668</Words>
  <Application>Microsoft Office PowerPoint</Application>
  <PresentationFormat>Widescreen</PresentationFormat>
  <Paragraphs>242</Paragraphs>
  <Slides>25</Slides>
  <Notes>23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25</vt:i4>
      </vt:variant>
    </vt:vector>
  </HeadingPairs>
  <TitlesOfParts>
    <vt:vector size="32" baseType="lpstr">
      <vt:lpstr>Arial</vt:lpstr>
      <vt:lpstr>Calibri</vt:lpstr>
      <vt:lpstr>Century Gothic</vt:lpstr>
      <vt:lpstr>Tw Cen MT</vt:lpstr>
      <vt:lpstr>Wingdings 3</vt:lpstr>
      <vt:lpstr>Slice</vt:lpstr>
      <vt:lpstr>RetrospectVTI</vt:lpstr>
      <vt:lpstr>  Disability and Ageing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 Leahy</dc:creator>
  <cp:lastModifiedBy>Caroline Emmer De Albuquerque Green</cp:lastModifiedBy>
  <cp:revision>301</cp:revision>
  <dcterms:created xsi:type="dcterms:W3CDTF">2022-01-28T17:56:16Z</dcterms:created>
  <dcterms:modified xsi:type="dcterms:W3CDTF">2023-04-27T20:07:20Z</dcterms:modified>
</cp:coreProperties>
</file>