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256" r:id="rId3"/>
    <p:sldId id="268" r:id="rId4"/>
    <p:sldId id="274" r:id="rId5"/>
    <p:sldId id="257" r:id="rId6"/>
    <p:sldId id="265" r:id="rId7"/>
    <p:sldId id="26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108DD7-4189-409B-8888-1915E1B26830}" v="1" dt="2023-04-28T09:54:19.3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lian Loomes" userId="b394e026-4a79-4c6a-9acf-7edf26600860" providerId="ADAL" clId="{21108DD7-4189-409B-8888-1915E1B26830}"/>
    <pc:docChg chg="modSld">
      <pc:chgData name="Gillian Loomes" userId="b394e026-4a79-4c6a-9acf-7edf26600860" providerId="ADAL" clId="{21108DD7-4189-409B-8888-1915E1B26830}" dt="2023-04-28T10:00:11.242" v="176" actId="1076"/>
      <pc:docMkLst>
        <pc:docMk/>
      </pc:docMkLst>
      <pc:sldChg chg="addSp modSp mod">
        <pc:chgData name="Gillian Loomes" userId="b394e026-4a79-4c6a-9acf-7edf26600860" providerId="ADAL" clId="{21108DD7-4189-409B-8888-1915E1B26830}" dt="2023-04-28T10:00:11.242" v="176" actId="1076"/>
        <pc:sldMkLst>
          <pc:docMk/>
          <pc:sldMk cId="760040826" sldId="269"/>
        </pc:sldMkLst>
        <pc:spChg chg="add mod">
          <ac:chgData name="Gillian Loomes" userId="b394e026-4a79-4c6a-9acf-7edf26600860" providerId="ADAL" clId="{21108DD7-4189-409B-8888-1915E1B26830}" dt="2023-04-28T10:00:11.242" v="176" actId="1076"/>
          <ac:spMkLst>
            <pc:docMk/>
            <pc:sldMk cId="760040826" sldId="269"/>
            <ac:spMk id="3" creationId="{4EEADAC5-2572-819A-A41C-34ACC1BAC9E1}"/>
          </ac:spMkLst>
        </pc:spChg>
        <pc:spChg chg="mod">
          <ac:chgData name="Gillian Loomes" userId="b394e026-4a79-4c6a-9acf-7edf26600860" providerId="ADAL" clId="{21108DD7-4189-409B-8888-1915E1B26830}" dt="2023-04-28T09:54:24.394" v="1" actId="14100"/>
          <ac:spMkLst>
            <pc:docMk/>
            <pc:sldMk cId="760040826" sldId="269"/>
            <ac:spMk id="6" creationId="{2474B594-528E-C79A-737F-A1AA3EB7CA0E}"/>
          </ac:spMkLst>
        </pc:spChg>
        <pc:spChg chg="mod">
          <ac:chgData name="Gillian Loomes" userId="b394e026-4a79-4c6a-9acf-7edf26600860" providerId="ADAL" clId="{21108DD7-4189-409B-8888-1915E1B26830}" dt="2023-04-28T10:00:03.509" v="175" actId="1076"/>
          <ac:spMkLst>
            <pc:docMk/>
            <pc:sldMk cId="760040826" sldId="269"/>
            <ac:spMk id="7" creationId="{44FE05E9-CBCE-41E4-BF80-5D434CECCDE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DF6997-F1EA-4B02-9A42-E31941C6A3F6}" type="datetimeFigureOut">
              <a:rPr lang="en-GB" smtClean="0"/>
              <a:t>28/04/2023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4D11F-2C54-40A5-A8E1-5E4626DA2BFB}" type="slidenum">
              <a:rPr lang="en-GB" smtClean="0"/>
              <a:t>‹#›</a:t>
            </a:fld>
            <a:endParaRPr lang="en-GB"/>
          </a:p>
        </p:txBody>
      </p:sp>
    </p:spTree>
    <p:extLst>
      <p:ext uri="{BB962C8B-B14F-4D97-AF65-F5344CB8AC3E}">
        <p14:creationId xmlns:p14="http://schemas.microsoft.com/office/powerpoint/2010/main" val="316305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Returning to the Court of Protection – obviously the Court has a history of concern with ‘transparency’ and with balancing competing interests of Open Justice with the right to privacy of those with whose lives it becomes involved. But the move the ‘remote hearings’ in March 2020 at the start of the first national lockdown in England and Wales triggered a need to revisit this issue. </a:t>
            </a:r>
          </a:p>
          <a:p>
            <a:endParaRPr lang="en-GB" dirty="0"/>
          </a:p>
          <a:p>
            <a:r>
              <a:rPr lang="en-GB" dirty="0"/>
              <a:t>A multi-disciplinary thinktank – the Hive Group – was established by the Vice President of the Court, Mr Justice Hayden, to address the impact of the pandemic on litigants in the Court of Protection. And as to ‘transparency’, he issued guidance reiterating that “Transparency is central to the philosophy of the Court of Protection” and must not “…become a casualty of [the] public health emergency…” </a:t>
            </a:r>
          </a:p>
        </p:txBody>
      </p:sp>
      <p:sp>
        <p:nvSpPr>
          <p:cNvPr id="4" name="Slide Number Placeholder 3"/>
          <p:cNvSpPr>
            <a:spLocks noGrp="1"/>
          </p:cNvSpPr>
          <p:nvPr>
            <p:ph type="sldNum" sz="quarter" idx="5"/>
          </p:nvPr>
        </p:nvSpPr>
        <p:spPr/>
        <p:txBody>
          <a:bodyPr/>
          <a:lstStyle/>
          <a:p>
            <a:fld id="{CFCC30D5-F870-4498-8152-1FD1791C4448}" type="slidenum">
              <a:rPr lang="en-GB" smtClean="0"/>
              <a:t>2</a:t>
            </a:fld>
            <a:endParaRPr lang="en-GB"/>
          </a:p>
        </p:txBody>
      </p:sp>
    </p:spTree>
    <p:extLst>
      <p:ext uri="{BB962C8B-B14F-4D97-AF65-F5344CB8AC3E}">
        <p14:creationId xmlns:p14="http://schemas.microsoft.com/office/powerpoint/2010/main" val="2113170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we’ve seen that the Court of Protection clearly has a profound impact on the lives of thousands of disabled people, but why does Open Justice matter in this Court? And how can public access to the Court benefit disabled people? In the next two slides, I consider why Open Justice is important, firstly as a general principle, and secondly from a disability rights perspective.</a:t>
            </a:r>
          </a:p>
          <a:p>
            <a:endParaRPr lang="en-GB" dirty="0"/>
          </a:p>
          <a:p>
            <a:r>
              <a:rPr lang="en-GB" dirty="0"/>
              <a:t>So, firstly the principle of Open Justice and its significance have been spelled out in case law [read quotes]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CC30D5-F870-4498-8152-1FD1791C444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65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endParaRPr/>
          </a:p>
        </p:txBody>
      </p:sp>
      <p:sp>
        <p:nvSpPr>
          <p:cNvPr id="247" name="Google Shape;24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so much for listening, and I now look forward to answering any questions you might have.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CC30D5-F870-4498-8152-1FD1791C444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619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6F568-280C-8909-FF56-0403B2EA67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5C99A94-15D0-EC5C-A5B5-40F4924FCD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456ED4-7709-FDA1-648B-7F5BE0DE5873}"/>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5" name="Footer Placeholder 4">
            <a:extLst>
              <a:ext uri="{FF2B5EF4-FFF2-40B4-BE49-F238E27FC236}">
                <a16:creationId xmlns:a16="http://schemas.microsoft.com/office/drawing/2014/main" id="{9E5C1D8F-9D46-E9A6-F1E8-62358FFE1D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5DFE3A-2DFB-AF1C-CCEE-62F20634C5AF}"/>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2149815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E4103-C3CF-1698-FC8F-01DDF7C363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9824966-B9E3-C96F-A13D-B166013D9A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8429DB-997F-4D92-F79E-E6655A164A15}"/>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5" name="Footer Placeholder 4">
            <a:extLst>
              <a:ext uri="{FF2B5EF4-FFF2-40B4-BE49-F238E27FC236}">
                <a16:creationId xmlns:a16="http://schemas.microsoft.com/office/drawing/2014/main" id="{A6D50F65-4465-8465-1E30-A69F23292C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1F13F2-5A98-4051-B400-264D909E5C34}"/>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4248392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22CE4-8347-A0C4-E702-1CC8770E3A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56239E6-1FBD-AF3D-A6DE-D858AA88F5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57CDF7-F22D-398F-E2E2-1189A758B8B1}"/>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5" name="Footer Placeholder 4">
            <a:extLst>
              <a:ext uri="{FF2B5EF4-FFF2-40B4-BE49-F238E27FC236}">
                <a16:creationId xmlns:a16="http://schemas.microsoft.com/office/drawing/2014/main" id="{7B19F039-843F-E6BC-C610-D70086C794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4D5285-DFE8-FD53-09BD-17E7FCFA3EAB}"/>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50896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B0C50-C36D-5DA2-9EB0-8141F2B194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F7222D-3DA9-0984-10A8-3F2FC4FDCE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03C4BC-1E26-D864-081B-F267429DC3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479DA5B-106F-B23F-E9C3-ADB63EED455A}"/>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6" name="Footer Placeholder 5">
            <a:extLst>
              <a:ext uri="{FF2B5EF4-FFF2-40B4-BE49-F238E27FC236}">
                <a16:creationId xmlns:a16="http://schemas.microsoft.com/office/drawing/2014/main" id="{FB0D08F6-648D-2113-6ECD-586B3B0758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C4C50BB-8267-0FB1-4CBD-5024BFCAB0A5}"/>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697777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A227-1715-24D2-3498-7824BD7AAF2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190624-BAAA-554F-807C-692BAC9F6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324CC9-F887-16BA-F47C-3579CD63B4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69102CD-49D6-91E8-58F1-4931819BB4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FC3CA8-09CC-A08D-BDF5-4183FDAE9F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926E00B-5459-2942-6150-C552150539BC}"/>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8" name="Footer Placeholder 7">
            <a:extLst>
              <a:ext uri="{FF2B5EF4-FFF2-40B4-BE49-F238E27FC236}">
                <a16:creationId xmlns:a16="http://schemas.microsoft.com/office/drawing/2014/main" id="{2F1DF2C0-1562-92D4-A9C7-88C9B143709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A40A04D-B330-E518-ACD7-562814214CEA}"/>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3559816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A1038-CEF0-76BC-ED63-E6E53B2209E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B449F69-BD50-43A0-61ED-02A80F849CB1}"/>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4" name="Footer Placeholder 3">
            <a:extLst>
              <a:ext uri="{FF2B5EF4-FFF2-40B4-BE49-F238E27FC236}">
                <a16:creationId xmlns:a16="http://schemas.microsoft.com/office/drawing/2014/main" id="{8820963A-EB82-60CE-A27A-CFB7BF24E08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E15AD92-6B41-D8DD-DE8E-10B34AE41816}"/>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735149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0506B-13C8-92A9-E7FD-7C96721CA4F3}"/>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3" name="Footer Placeholder 2">
            <a:extLst>
              <a:ext uri="{FF2B5EF4-FFF2-40B4-BE49-F238E27FC236}">
                <a16:creationId xmlns:a16="http://schemas.microsoft.com/office/drawing/2014/main" id="{436D890B-1E71-737B-6DA6-A0AD1E5B59D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CEEA3D-B3E7-357A-20D4-0ED64B62BCA0}"/>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3988873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A1CAA-546F-8DCF-A838-01CBB1AA3E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CAE1F9-E8F6-B8E9-3900-92EE463D2D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FDF43A6-C8C2-44EF-72F8-6A8F09BBEE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80C901-3386-4DF7-461E-1CED98B09061}"/>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6" name="Footer Placeholder 5">
            <a:extLst>
              <a:ext uri="{FF2B5EF4-FFF2-40B4-BE49-F238E27FC236}">
                <a16:creationId xmlns:a16="http://schemas.microsoft.com/office/drawing/2014/main" id="{838A55B2-E1C1-10D4-D81C-B3CB33FDFA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04452B-E0D9-76D4-A2CB-FC5CF46544F9}"/>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3957928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D0464-A5CC-0FC5-1BB9-FC336A5B68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2908DD4-9B1F-88D0-A60D-8D15EDC841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C2EB4C-3EE8-71F5-3E2B-780E078634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29513C-0D99-D74F-E8E1-97686F347E8B}"/>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6" name="Footer Placeholder 5">
            <a:extLst>
              <a:ext uri="{FF2B5EF4-FFF2-40B4-BE49-F238E27FC236}">
                <a16:creationId xmlns:a16="http://schemas.microsoft.com/office/drawing/2014/main" id="{FFFC9869-7E9D-7453-F527-CD5922747E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FF52F10-ED90-F2E8-4BBB-7DECC0ABEE1A}"/>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3723112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34E6-6EA4-3E82-7C16-D53F2451F5C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97A7CD-B811-86B7-F735-CCE1547A13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6322DF-400C-46CF-29B3-0AEE09DE8E58}"/>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5" name="Footer Placeholder 4">
            <a:extLst>
              <a:ext uri="{FF2B5EF4-FFF2-40B4-BE49-F238E27FC236}">
                <a16:creationId xmlns:a16="http://schemas.microsoft.com/office/drawing/2014/main" id="{6B645AA1-3AA1-D55B-0900-59B6276E3F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7F4BC1-2737-649A-181B-3D1E93E2E303}"/>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99542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335ED4-5D68-05E9-2EC8-06C2FEA93C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E4A468-5A16-D614-2FAB-810F216431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9F4B08-CAE6-3BD2-B2EA-8DE3C37E5E12}"/>
              </a:ext>
            </a:extLst>
          </p:cNvPr>
          <p:cNvSpPr>
            <a:spLocks noGrp="1"/>
          </p:cNvSpPr>
          <p:nvPr>
            <p:ph type="dt" sz="half" idx="10"/>
          </p:nvPr>
        </p:nvSpPr>
        <p:spPr/>
        <p:txBody>
          <a:bodyPr/>
          <a:lstStyle/>
          <a:p>
            <a:fld id="{52BE081F-3049-480C-B0EA-8011914FD6FC}" type="datetimeFigureOut">
              <a:rPr lang="en-GB" smtClean="0"/>
              <a:t>28/04/2023</a:t>
            </a:fld>
            <a:endParaRPr lang="en-GB"/>
          </a:p>
        </p:txBody>
      </p:sp>
      <p:sp>
        <p:nvSpPr>
          <p:cNvPr id="5" name="Footer Placeholder 4">
            <a:extLst>
              <a:ext uri="{FF2B5EF4-FFF2-40B4-BE49-F238E27FC236}">
                <a16:creationId xmlns:a16="http://schemas.microsoft.com/office/drawing/2014/main" id="{731E548D-516A-499F-F79E-60F05656D1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6A4AB0-231F-2A65-64F0-1AB4630AE3B9}"/>
              </a:ext>
            </a:extLst>
          </p:cNvPr>
          <p:cNvSpPr>
            <a:spLocks noGrp="1"/>
          </p:cNvSpPr>
          <p:nvPr>
            <p:ph type="sldNum" sz="quarter" idx="12"/>
          </p:nvPr>
        </p:nvSpPr>
        <p:spPr/>
        <p:txBody>
          <a:bodyPr/>
          <a:lstStyle/>
          <a:p>
            <a:fld id="{14672FB9-94A7-43E1-B6D5-D9EDF9219B4F}" type="slidenum">
              <a:rPr lang="en-GB" smtClean="0"/>
              <a:t>‹#›</a:t>
            </a:fld>
            <a:endParaRPr lang="en-GB"/>
          </a:p>
        </p:txBody>
      </p:sp>
    </p:spTree>
    <p:extLst>
      <p:ext uri="{BB962C8B-B14F-4D97-AF65-F5344CB8AC3E}">
        <p14:creationId xmlns:p14="http://schemas.microsoft.com/office/powerpoint/2010/main" val="4248567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20535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05432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22814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35435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99896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44890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55821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13341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07218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8850051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73035757"/>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2980099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88165652"/>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64468720"/>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18199543"/>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124247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35532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43909C-1BD5-6BE3-D8D0-2474C751E4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5F65B8-9A24-1A9D-F99D-F44EE5E51E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675531-8A21-0328-7597-9F8187E6DE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BE081F-3049-480C-B0EA-8011914FD6FC}" type="datetimeFigureOut">
              <a:rPr lang="en-GB" smtClean="0"/>
              <a:t>28/04/2023</a:t>
            </a:fld>
            <a:endParaRPr lang="en-GB"/>
          </a:p>
        </p:txBody>
      </p:sp>
      <p:sp>
        <p:nvSpPr>
          <p:cNvPr id="5" name="Footer Placeholder 4">
            <a:extLst>
              <a:ext uri="{FF2B5EF4-FFF2-40B4-BE49-F238E27FC236}">
                <a16:creationId xmlns:a16="http://schemas.microsoft.com/office/drawing/2014/main" id="{1CFFC0BA-46D1-E698-DD21-DA5B27AB80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BE86027-CCBD-F08A-8881-CE9BE22AF7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672FB9-94A7-43E1-B6D5-D9EDF9219B4F}" type="slidenum">
              <a:rPr lang="en-GB" smtClean="0"/>
              <a:t>‹#›</a:t>
            </a:fld>
            <a:endParaRPr lang="en-GB"/>
          </a:p>
        </p:txBody>
      </p:sp>
    </p:spTree>
    <p:extLst>
      <p:ext uri="{BB962C8B-B14F-4D97-AF65-F5344CB8AC3E}">
        <p14:creationId xmlns:p14="http://schemas.microsoft.com/office/powerpoint/2010/main" val="1624152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86B75A-687E-405C-8A0B-8D00578BA2C3}" type="datetimeFigureOut">
              <a:rPr lang="en-US" smtClean="0"/>
              <a:pPr/>
              <a:t>4/28/2023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171647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hyperlink" Target="https://openjusticecourtofprotection.org/2023/03/25/conflating-capacity-and-best-interests-cross-examining-a-neuropsychiatrist/" TargetMode="External"/><Relationship Id="rId3" Type="http://schemas.openxmlformats.org/officeDocument/2006/relationships/image" Target="../media/image8.jpg"/><Relationship Id="rId7" Type="http://schemas.openxmlformats.org/officeDocument/2006/relationships/hyperlink" Target="https://openjusticecourtofprotection.org/2020/10/08/dementia-cats-and-football/" TargetMode="External"/><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hyperlink" Target="Opaque%20justice%20in%20the%20Court%20of%20Protection:%20A%20dispute%20about%20the%20validity%20of%20Lasting%20Power%20of%20Attorney" TargetMode="External"/><Relationship Id="rId5" Type="http://schemas.openxmlformats.org/officeDocument/2006/relationships/image" Target="../media/image7.jpg"/><Relationship Id="rId4" Type="http://schemas.openxmlformats.org/officeDocument/2006/relationships/image" Target="../media/image9.png"/><Relationship Id="rId9" Type="http://schemas.openxmlformats.org/officeDocument/2006/relationships/hyperlink" Target="https://openjusticecourtofprotection.org/2023/03/17/deprived-of-her-liberty-my-experience-of-the-court-procedure-for-my-mum/"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ajol.info/index.php/asp/article/view/182104" TargetMode="External"/><Relationship Id="rId3" Type="http://schemas.openxmlformats.org/officeDocument/2006/relationships/image" Target="../media/image8.jpg"/><Relationship Id="rId7" Type="http://schemas.openxmlformats.org/officeDocument/2006/relationships/hyperlink" Target="https://www.bailii.org/cgi-bin/redirect.cgi?path=/uk/cases/UKHL/1913/2.html" TargetMode="Externa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hyperlink" Target="http://www.bailii.org/ew/cases/EWCA/Civ/2012/420.html" TargetMode="External"/><Relationship Id="rId5" Type="http://schemas.openxmlformats.org/officeDocument/2006/relationships/image" Target="../media/image7.jp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7.jp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7.jpg"/><Relationship Id="rId5" Type="http://schemas.openxmlformats.org/officeDocument/2006/relationships/image" Target="../media/image6.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3EFEC4B3-B7F9-4734-8A82-8FF993F63B9E}"/>
              </a:ext>
            </a:extLst>
          </p:cNvPr>
          <p:cNvPicPr>
            <a:picLocks noChangeAspect="1"/>
          </p:cNvPicPr>
          <p:nvPr/>
        </p:nvPicPr>
        <p:blipFill>
          <a:blip r:embed="rId2">
            <a:alphaModFix amt="20000"/>
          </a:blip>
          <a:stretch>
            <a:fillRect/>
          </a:stretch>
        </p:blipFill>
        <p:spPr>
          <a:xfrm>
            <a:off x="0" y="3354"/>
            <a:ext cx="7110781" cy="6854646"/>
          </a:xfrm>
          <a:prstGeom prst="rect">
            <a:avLst/>
          </a:prstGeom>
        </p:spPr>
      </p:pic>
      <p:sp>
        <p:nvSpPr>
          <p:cNvPr id="2" name="Title 1">
            <a:extLst>
              <a:ext uri="{FF2B5EF4-FFF2-40B4-BE49-F238E27FC236}">
                <a16:creationId xmlns:a16="http://schemas.microsoft.com/office/drawing/2014/main" id="{F0504D87-D457-43A8-85FD-AE01EC2230E5}"/>
              </a:ext>
            </a:extLst>
          </p:cNvPr>
          <p:cNvSpPr>
            <a:spLocks noGrp="1"/>
          </p:cNvSpPr>
          <p:nvPr>
            <p:ph type="ctrTitle"/>
          </p:nvPr>
        </p:nvSpPr>
        <p:spPr>
          <a:xfrm>
            <a:off x="3848101" y="2815883"/>
            <a:ext cx="8214690" cy="1304926"/>
          </a:xfrm>
          <a:solidFill>
            <a:schemeClr val="bg2">
              <a:lumMod val="60000"/>
              <a:lumOff val="40000"/>
            </a:schemeClr>
          </a:solidFill>
        </p:spPr>
        <p:style>
          <a:lnRef idx="2">
            <a:schemeClr val="dk1"/>
          </a:lnRef>
          <a:fillRef idx="1">
            <a:schemeClr val="lt1"/>
          </a:fillRef>
          <a:effectRef idx="0">
            <a:schemeClr val="dk1"/>
          </a:effectRef>
          <a:fontRef idx="minor">
            <a:schemeClr val="dk1"/>
          </a:fontRef>
        </p:style>
        <p:txBody>
          <a:bodyPr>
            <a:noAutofit/>
          </a:bodyPr>
          <a:lstStyle/>
          <a:p>
            <a:r>
              <a:rPr lang="en-GB" sz="2000" b="1" dirty="0">
                <a:solidFill>
                  <a:schemeClr val="bg2">
                    <a:lumMod val="75000"/>
                  </a:schemeClr>
                </a:solidFill>
                <a:latin typeface="Arial" panose="020B0604020202020204" pitchFamily="34" charset="0"/>
                <a:cs typeface="Arial" panose="020B0604020202020204" pitchFamily="34" charset="0"/>
              </a:rPr>
              <a:t>OLDER PEOPLE AND MENTAL CAPACITY: THE IMPORTANCE OF OPEN JUSTICE IN THE COURT OF PROTECTION</a:t>
            </a:r>
            <a:br>
              <a:rPr lang="en-GB" sz="2000" b="1" dirty="0">
                <a:solidFill>
                  <a:schemeClr val="bg2">
                    <a:lumMod val="75000"/>
                  </a:schemeClr>
                </a:solidFill>
                <a:latin typeface="Arial" panose="020B0604020202020204" pitchFamily="34" charset="0"/>
                <a:cs typeface="Arial" panose="020B0604020202020204" pitchFamily="34" charset="0"/>
              </a:rPr>
            </a:br>
            <a:br>
              <a:rPr lang="en-GB" sz="2000" b="1" dirty="0">
                <a:solidFill>
                  <a:schemeClr val="bg2">
                    <a:lumMod val="75000"/>
                  </a:schemeClr>
                </a:solidFill>
                <a:latin typeface="Arial" panose="020B0604020202020204" pitchFamily="34" charset="0"/>
                <a:cs typeface="Arial" panose="020B0604020202020204" pitchFamily="34" charset="0"/>
              </a:rPr>
            </a:br>
            <a:r>
              <a:rPr lang="en-GB" sz="2000" b="1" dirty="0">
                <a:solidFill>
                  <a:schemeClr val="bg2">
                    <a:lumMod val="75000"/>
                  </a:schemeClr>
                </a:solidFill>
                <a:latin typeface="Arial" panose="020B0604020202020204" pitchFamily="34" charset="0"/>
                <a:cs typeface="Arial" panose="020B0604020202020204" pitchFamily="34" charset="0"/>
              </a:rPr>
              <a:t>THE OPEN JUSTICE COURT OF PROTECTION PROJECT</a:t>
            </a:r>
          </a:p>
        </p:txBody>
      </p:sp>
      <p:sp>
        <p:nvSpPr>
          <p:cNvPr id="6" name="Subtitle 5">
            <a:extLst>
              <a:ext uri="{FF2B5EF4-FFF2-40B4-BE49-F238E27FC236}">
                <a16:creationId xmlns:a16="http://schemas.microsoft.com/office/drawing/2014/main" id="{42173036-80B6-4C60-BB6C-1771E2154032}"/>
              </a:ext>
            </a:extLst>
          </p:cNvPr>
          <p:cNvSpPr>
            <a:spLocks noGrp="1"/>
          </p:cNvSpPr>
          <p:nvPr>
            <p:ph type="subTitle" idx="1"/>
          </p:nvPr>
        </p:nvSpPr>
        <p:spPr>
          <a:xfrm>
            <a:off x="1938544" y="4533799"/>
            <a:ext cx="10046445" cy="1304925"/>
          </a:xfrm>
        </p:spPr>
        <p:txBody>
          <a:bodyPr/>
          <a:lstStyle/>
          <a:p>
            <a:pPr algn="r"/>
            <a:r>
              <a:rPr lang="en-GB" b="1" dirty="0">
                <a:solidFill>
                  <a:schemeClr val="tx2"/>
                </a:solidFill>
              </a:rPr>
              <a:t>Gillian loomes-Quinn </a:t>
            </a:r>
          </a:p>
          <a:p>
            <a:pPr algn="r"/>
            <a:r>
              <a:rPr lang="en-GB" b="1" dirty="0">
                <a:solidFill>
                  <a:schemeClr val="tx2"/>
                </a:solidFill>
              </a:rPr>
              <a:t>Human Rights of older people networking conference</a:t>
            </a:r>
          </a:p>
          <a:p>
            <a:pPr algn="r"/>
            <a:r>
              <a:rPr lang="en-GB" b="1" dirty="0">
                <a:solidFill>
                  <a:schemeClr val="tx2"/>
                </a:solidFill>
              </a:rPr>
              <a:t>28</a:t>
            </a:r>
            <a:r>
              <a:rPr lang="en-GB" b="1" baseline="30000" dirty="0">
                <a:solidFill>
                  <a:schemeClr val="tx2"/>
                </a:solidFill>
              </a:rPr>
              <a:t>th</a:t>
            </a:r>
            <a:r>
              <a:rPr lang="en-GB" b="1" dirty="0">
                <a:solidFill>
                  <a:schemeClr val="tx2"/>
                </a:solidFill>
              </a:rPr>
              <a:t> April 2023</a:t>
            </a:r>
          </a:p>
          <a:p>
            <a:endParaRPr lang="en-GB" dirty="0"/>
          </a:p>
        </p:txBody>
      </p:sp>
      <p:pic>
        <p:nvPicPr>
          <p:cNvPr id="7" name="Content Placeholder 4" descr="A close up of a sign&#10;&#10;Description automatically generated">
            <a:extLst>
              <a:ext uri="{FF2B5EF4-FFF2-40B4-BE49-F238E27FC236}">
                <a16:creationId xmlns:a16="http://schemas.microsoft.com/office/drawing/2014/main" id="{A5ACC94E-9C11-4B13-AC74-0BCDE443E1ED}"/>
              </a:ext>
            </a:extLst>
          </p:cNvPr>
          <p:cNvPicPr>
            <a:picLocks noChangeAspect="1"/>
          </p:cNvPicPr>
          <p:nvPr/>
        </p:nvPicPr>
        <p:blipFill>
          <a:blip r:embed="rId3"/>
          <a:stretch>
            <a:fillRect/>
          </a:stretch>
        </p:blipFill>
        <p:spPr>
          <a:xfrm>
            <a:off x="9895840" y="113766"/>
            <a:ext cx="1719112" cy="1125220"/>
          </a:xfrm>
          <a:prstGeom prst="rect">
            <a:avLst/>
          </a:prstGeom>
        </p:spPr>
      </p:pic>
    </p:spTree>
    <p:extLst>
      <p:ext uri="{BB962C8B-B14F-4D97-AF65-F5344CB8AC3E}">
        <p14:creationId xmlns:p14="http://schemas.microsoft.com/office/powerpoint/2010/main" val="1663492562"/>
      </p:ext>
    </p:extLst>
  </p:cSld>
  <p:clrMapOvr>
    <a:masterClrMapping/>
  </p:clrMapOvr>
  <mc:AlternateContent xmlns:mc="http://schemas.openxmlformats.org/markup-compatibility/2006" xmlns:p14="http://schemas.microsoft.com/office/powerpoint/2010/main">
    <mc:Choice Requires="p14">
      <p:transition spd="slow" p14:dur="2000" advTm="30195"/>
    </mc:Choice>
    <mc:Fallback xmlns="">
      <p:transition spd="slow" advTm="3019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2897808" y="0"/>
            <a:ext cx="6396384" cy="762000"/>
          </a:xfrm>
        </p:spPr>
        <p:txBody>
          <a:bodyPr vert="horz" lIns="91440" tIns="45720" rIns="91440" bIns="45720" rtlCol="0" anchor="t">
            <a:noAutofit/>
          </a:bodyPr>
          <a:lstStyle/>
          <a:p>
            <a:r>
              <a:rPr lang="en-US" b="1" dirty="0"/>
              <a:t>Older People in the Court of Protection</a:t>
            </a:r>
            <a:br>
              <a:rPr lang="en-US" sz="3600" b="1" dirty="0"/>
            </a:br>
            <a:endParaRPr lang="en-US" sz="3600" b="1" dirty="0"/>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3"/>
          <a:srcRect t="4369" b="29633"/>
          <a:stretch/>
        </p:blipFill>
        <p:spPr>
          <a:xfrm>
            <a:off x="0" y="-2"/>
            <a:ext cx="2822588" cy="4918781"/>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4"/>
          <a:srcRect t="334" r="-3" b="744"/>
          <a:stretch/>
        </p:blipFill>
        <p:spPr>
          <a:xfrm>
            <a:off x="3223" y="4919241"/>
            <a:ext cx="2781074" cy="1938298"/>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3657600" y="1353820"/>
            <a:ext cx="8531177" cy="5133975"/>
          </a:xfrm>
        </p:spPr>
        <p:txBody>
          <a:bodyPr vert="horz" lIns="91440" tIns="45720" rIns="91440" bIns="45720" rtlCol="0">
            <a:noAutofit/>
          </a:bodyPr>
          <a:lstStyle/>
          <a:p>
            <a:pPr algn="just"/>
            <a:r>
              <a:rPr lang="en-US" sz="2000" dirty="0"/>
              <a:t> </a:t>
            </a:r>
          </a:p>
          <a:p>
            <a:endParaRPr lang="en-US" sz="2000" dirty="0"/>
          </a:p>
          <a:p>
            <a:endParaRPr lang="en-US" sz="2000" dirty="0"/>
          </a:p>
          <a:p>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
        <p:nvSpPr>
          <p:cNvPr id="15" name="TextBox 14">
            <a:extLst>
              <a:ext uri="{FF2B5EF4-FFF2-40B4-BE49-F238E27FC236}">
                <a16:creationId xmlns:a16="http://schemas.microsoft.com/office/drawing/2014/main" id="{D32665D8-AF37-4BC2-BDD6-FDF097398960}"/>
              </a:ext>
            </a:extLst>
          </p:cNvPr>
          <p:cNvSpPr txBox="1"/>
          <p:nvPr/>
        </p:nvSpPr>
        <p:spPr>
          <a:xfrm>
            <a:off x="3008115" y="1353820"/>
            <a:ext cx="9180661" cy="5355312"/>
          </a:xfrm>
          <a:prstGeom prst="rect">
            <a:avLst/>
          </a:prstGeom>
          <a:noFill/>
        </p:spPr>
        <p:txBody>
          <a:bodyPr wrap="square">
            <a:spAutoFit/>
          </a:bodyPr>
          <a:lstStyle/>
          <a:p>
            <a:r>
              <a:rPr lang="en-US" dirty="0"/>
              <a:t>Older people are the largest single demographic group among ‘Protected Parties’ in the </a:t>
            </a:r>
            <a:r>
              <a:rPr lang="en-US" dirty="0" err="1"/>
              <a:t>CoP.</a:t>
            </a:r>
            <a:endParaRPr lang="en-US" dirty="0"/>
          </a:p>
          <a:p>
            <a:pPr algn="just"/>
            <a:endParaRPr lang="en-US" sz="1800" dirty="0"/>
          </a:p>
          <a:p>
            <a:pPr algn="just"/>
            <a:endParaRPr lang="en-US" sz="1800" dirty="0"/>
          </a:p>
          <a:p>
            <a:r>
              <a:rPr lang="en-US" dirty="0"/>
              <a:t>Experiences we might all anticipate – e.g., ADRT/LPA </a:t>
            </a:r>
          </a:p>
          <a:p>
            <a:pPr algn="just"/>
            <a:r>
              <a:rPr lang="en-US" b="1" dirty="0">
                <a:hlinkClick r:id="rId6"/>
              </a:rPr>
              <a:t>(‘A Dispute about the Validity of Lasting Power of Attorney’)</a:t>
            </a:r>
            <a:endParaRPr lang="en-US" b="1" dirty="0"/>
          </a:p>
          <a:p>
            <a:pPr algn="just"/>
            <a:endParaRPr lang="en-US" sz="1800" b="1" dirty="0"/>
          </a:p>
          <a:p>
            <a:pPr algn="just"/>
            <a:endParaRPr lang="en-US" b="1" dirty="0"/>
          </a:p>
          <a:p>
            <a:r>
              <a:rPr lang="en-US" sz="1800" dirty="0"/>
              <a:t>Court </a:t>
            </a:r>
            <a:r>
              <a:rPr lang="en-US" dirty="0"/>
              <a:t>proceedings centre</a:t>
            </a:r>
            <a:r>
              <a:rPr lang="en-US" sz="1800" dirty="0"/>
              <a:t> ‘P’s’ views and ‘everyday’ concerns</a:t>
            </a:r>
          </a:p>
          <a:p>
            <a:pPr algn="just"/>
            <a:r>
              <a:rPr lang="en-US" b="1" dirty="0">
                <a:hlinkClick r:id="rId7"/>
              </a:rPr>
              <a:t>(‘Dementia, Cats, and Football’)</a:t>
            </a:r>
            <a:endParaRPr lang="en-US" b="1" dirty="0"/>
          </a:p>
          <a:p>
            <a:pPr algn="just"/>
            <a:endParaRPr lang="en-US" sz="1800" b="1" dirty="0"/>
          </a:p>
          <a:p>
            <a:pPr algn="just"/>
            <a:endParaRPr lang="en-US" b="1" dirty="0"/>
          </a:p>
          <a:p>
            <a:r>
              <a:rPr lang="en-US" dirty="0"/>
              <a:t>Court holds professionals to account to uphold ‘P’s’ rights</a:t>
            </a:r>
          </a:p>
          <a:p>
            <a:pPr algn="just"/>
            <a:r>
              <a:rPr lang="en-US" sz="1800" b="1" dirty="0">
                <a:hlinkClick r:id="rId8"/>
              </a:rPr>
              <a:t>(Conflating Capacity and Best Interests? Cross-Examining a Neuropsychiatrist)</a:t>
            </a:r>
            <a:endParaRPr lang="en-US" sz="1800" b="1" dirty="0"/>
          </a:p>
          <a:p>
            <a:pPr algn="just"/>
            <a:endParaRPr lang="en-US" b="1" dirty="0"/>
          </a:p>
          <a:p>
            <a:pPr algn="just"/>
            <a:endParaRPr lang="en-US" sz="1800" b="1" dirty="0"/>
          </a:p>
          <a:p>
            <a:pPr algn="just"/>
            <a:r>
              <a:rPr lang="en-US" dirty="0"/>
              <a:t>Court proceedings and giving ‘voice’ </a:t>
            </a:r>
          </a:p>
          <a:p>
            <a:pPr algn="just"/>
            <a:r>
              <a:rPr lang="en-US" sz="1800" b="1" dirty="0">
                <a:hlinkClick r:id="rId9"/>
              </a:rPr>
              <a:t>(Deprived of her Liberty – My Experience of the Court Procedure for my Mum)</a:t>
            </a:r>
            <a:endParaRPr lang="en-US" sz="1800" b="1" dirty="0"/>
          </a:p>
          <a:p>
            <a:pPr algn="just"/>
            <a:endParaRPr lang="en-US" sz="1800" dirty="0"/>
          </a:p>
        </p:txBody>
      </p:sp>
    </p:spTree>
    <p:extLst>
      <p:ext uri="{BB962C8B-B14F-4D97-AF65-F5344CB8AC3E}">
        <p14:creationId xmlns:p14="http://schemas.microsoft.com/office/powerpoint/2010/main" val="776789880"/>
      </p:ext>
    </p:extLst>
  </p:cSld>
  <p:clrMapOvr>
    <a:masterClrMapping/>
  </p:clrMapOvr>
  <mc:AlternateContent xmlns:mc="http://schemas.openxmlformats.org/markup-compatibility/2006" xmlns:p14="http://schemas.microsoft.com/office/powerpoint/2010/main">
    <mc:Choice Requires="p14">
      <p:transition spd="slow" p14:dur="2000" advTm="64004"/>
    </mc:Choice>
    <mc:Fallback xmlns="">
      <p:transition spd="slow" advTm="6400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2897808" y="38100"/>
            <a:ext cx="6396384" cy="762000"/>
          </a:xfrm>
        </p:spPr>
        <p:txBody>
          <a:bodyPr vert="horz" lIns="91440" tIns="45720" rIns="91440" bIns="45720" rtlCol="0" anchor="t">
            <a:noAutofit/>
          </a:bodyPr>
          <a:lstStyle/>
          <a:p>
            <a:r>
              <a:rPr lang="en-US" b="1" dirty="0"/>
              <a:t>Transparency &amp; Open Justice</a:t>
            </a:r>
            <a:br>
              <a:rPr lang="en-US" b="1" dirty="0"/>
            </a:br>
            <a:endParaRPr lang="en-US" b="1" dirty="0"/>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3"/>
          <a:srcRect t="4369" b="29633"/>
          <a:stretch/>
        </p:blipFill>
        <p:spPr>
          <a:xfrm>
            <a:off x="0" y="-2"/>
            <a:ext cx="2822588" cy="4918781"/>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4"/>
          <a:srcRect t="334" r="-3" b="744"/>
          <a:stretch/>
        </p:blipFill>
        <p:spPr>
          <a:xfrm>
            <a:off x="3223" y="4919241"/>
            <a:ext cx="2781074" cy="1938298"/>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3657600" y="1353820"/>
            <a:ext cx="8531177" cy="5133975"/>
          </a:xfrm>
        </p:spPr>
        <p:txBody>
          <a:bodyPr vert="horz" lIns="91440" tIns="45720" rIns="91440" bIns="45720" rtlCol="0">
            <a:noAutofit/>
          </a:bodyPr>
          <a:lstStyle/>
          <a:p>
            <a:pPr algn="just"/>
            <a:r>
              <a:rPr lang="en-US" sz="2000" dirty="0"/>
              <a:t> </a:t>
            </a:r>
          </a:p>
          <a:p>
            <a:endParaRPr lang="en-US" sz="2000" dirty="0"/>
          </a:p>
          <a:p>
            <a:endParaRPr lang="en-US" sz="2000" dirty="0"/>
          </a:p>
          <a:p>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
        <p:nvSpPr>
          <p:cNvPr id="15" name="TextBox 14">
            <a:extLst>
              <a:ext uri="{FF2B5EF4-FFF2-40B4-BE49-F238E27FC236}">
                <a16:creationId xmlns:a16="http://schemas.microsoft.com/office/drawing/2014/main" id="{D32665D8-AF37-4BC2-BDD6-FDF097398960}"/>
              </a:ext>
            </a:extLst>
          </p:cNvPr>
          <p:cNvSpPr txBox="1"/>
          <p:nvPr/>
        </p:nvSpPr>
        <p:spPr>
          <a:xfrm>
            <a:off x="2938410" y="1480557"/>
            <a:ext cx="9164548" cy="501675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entury Gothic" panose="020B0502020202020204"/>
                <a:ea typeface="+mn-ea"/>
                <a:cs typeface="+mn-cs"/>
              </a:rPr>
              <a:t>“…Open justice lets in the light and allows the public to scrutinise the workings of the law, for better or for worse.” </a:t>
            </a: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Lord Justice Toulson </a:t>
            </a:r>
            <a:r>
              <a:rPr kumimoji="0" lang="en-GB" sz="2000" b="0" i="1" u="none" strike="noStrike" kern="1200" cap="none" spc="0" normalizeH="0" baseline="0" noProof="0" dirty="0">
                <a:ln>
                  <a:noFill/>
                </a:ln>
                <a:solidFill>
                  <a:prstClr val="white"/>
                </a:solidFill>
                <a:effectLst/>
                <a:uLnTx/>
                <a:uFillTx/>
                <a:latin typeface="Century Gothic" panose="020B0502020202020204"/>
                <a:ea typeface="+mn-ea"/>
                <a:cs typeface="+mn-cs"/>
                <a:hlinkClick r:id="rId6"/>
              </a:rPr>
              <a:t>R (Guardian News and Media Ltd) v City of Westminster Magistrates’ Court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n-ea"/>
                <a:cs typeface="+mn-cs"/>
                <a:hlinkClick r:id="rId6"/>
              </a:rPr>
              <a:t>[2012] QB 618</a:t>
            </a: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entury Gothic" panose="020B0502020202020204"/>
                <a:ea typeface="+mn-ea"/>
                <a:cs typeface="+mn-cs"/>
              </a:rPr>
              <a:t>"Publicity is the very soul of justice. It is the keenest spur to exertion and the surest of all guards against improbity. It keeps the judge himself while trying under trial.”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n-ea"/>
                <a:cs typeface="+mn-cs"/>
              </a:rPr>
              <a:t>Jeremy Bentham quoted by Lord Shaw of Dunfermline in </a:t>
            </a:r>
            <a:r>
              <a:rPr kumimoji="0" lang="en-GB" sz="2000" b="0" i="1" u="none" strike="noStrike" kern="1200" cap="none" spc="0" normalizeH="0" baseline="0" noProof="0" dirty="0">
                <a:ln>
                  <a:noFill/>
                </a:ln>
                <a:solidFill>
                  <a:prstClr val="white"/>
                </a:solidFill>
                <a:effectLst/>
                <a:uLnTx/>
                <a:uFillTx/>
                <a:latin typeface="Century Gothic" panose="020B0502020202020204"/>
                <a:ea typeface="+mn-ea"/>
                <a:cs typeface="+mn-cs"/>
              </a:rPr>
              <a:t>Scott v Scott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n-ea"/>
                <a:cs typeface="+mn-cs"/>
                <a:hlinkClick r:id="rId7" tooltip="Link to BAILII version"/>
              </a:rPr>
              <a:t>[1913] AC 417</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n-ea"/>
                <a:cs typeface="+mn-cs"/>
              </a:rPr>
              <a:t>, 477</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2000" dirty="0">
              <a:solidFill>
                <a:prstClr val="white"/>
              </a:solidFill>
              <a:latin typeface="Century Gothic" panose="020B050202020202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2000" b="1" dirty="0">
                <a:solidFill>
                  <a:prstClr val="white"/>
                </a:solidFill>
                <a:latin typeface="Century Gothic" panose="020B0502020202020204"/>
              </a:rPr>
              <a:t>“</a:t>
            </a:r>
            <a:r>
              <a:rPr kumimoji="0" lang="en-GB" sz="2000" b="1" i="0" u="none" strike="noStrike" kern="1200" cap="none" spc="0" normalizeH="0" baseline="0" noProof="0" dirty="0">
                <a:ln>
                  <a:noFill/>
                </a:ln>
                <a:solidFill>
                  <a:prstClr val="white"/>
                </a:solidFill>
                <a:effectLst/>
                <a:uLnTx/>
                <a:uFillTx/>
                <a:latin typeface="Century Gothic" panose="020B0502020202020204"/>
                <a:ea typeface="+mn-ea"/>
                <a:cs typeface="+mn-cs"/>
              </a:rPr>
              <a:t>Amongst minorities, exclusion from the social and representational order is a forceful form of symbolic violence. Persons with disabilities are systematically subjected to this sort of exclusion. In the public domain, persons with disabilities are either not represented at all, or misrepresented.”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n-ea"/>
                <a:cs typeface="+mn-cs"/>
                <a:hlinkClick r:id="rId8"/>
              </a:rPr>
              <a:t>Schwarz et al. (2018) </a:t>
            </a:r>
            <a:r>
              <a:rPr kumimoji="0" lang="en-GB" sz="2000" b="0" i="1" u="none" strike="noStrike" kern="1200" cap="none" spc="0" normalizeH="0" baseline="0" noProof="0" dirty="0">
                <a:ln>
                  <a:noFill/>
                </a:ln>
                <a:solidFill>
                  <a:prstClr val="white"/>
                </a:solidFill>
                <a:effectLst/>
                <a:uLnTx/>
                <a:uFillTx/>
                <a:latin typeface="Century Gothic" panose="020B0502020202020204"/>
                <a:ea typeface="+mn-ea"/>
                <a:cs typeface="+mn-cs"/>
              </a:rPr>
              <a:t>Symbolic Violence and the Invisibility of Disability </a:t>
            </a:r>
            <a:endParaRPr kumimoji="0" lang="en-GB" sz="2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5491503"/>
      </p:ext>
    </p:extLst>
  </p:cSld>
  <p:clrMapOvr>
    <a:masterClrMapping/>
  </p:clrMapOvr>
  <mc:AlternateContent xmlns:mc="http://schemas.openxmlformats.org/markup-compatibility/2006" xmlns:p14="http://schemas.microsoft.com/office/powerpoint/2010/main">
    <mc:Choice Requires="p14">
      <p:transition spd="slow" p14:dur="2000" advTm="118090"/>
    </mc:Choice>
    <mc:Fallback xmlns="">
      <p:transition spd="slow" advTm="1180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CB856F4-2C52-923C-3C8E-46C254AF972D}"/>
              </a:ext>
            </a:extLst>
          </p:cNvPr>
          <p:cNvPicPr>
            <a:picLocks noChangeAspect="1"/>
          </p:cNvPicPr>
          <p:nvPr/>
        </p:nvPicPr>
        <p:blipFill>
          <a:blip r:embed="rId2"/>
          <a:stretch>
            <a:fillRect/>
          </a:stretch>
        </p:blipFill>
        <p:spPr>
          <a:xfrm>
            <a:off x="6384344" y="678139"/>
            <a:ext cx="4354260" cy="2005587"/>
          </a:xfrm>
          <a:prstGeom prst="rect">
            <a:avLst/>
          </a:prstGeom>
        </p:spPr>
      </p:pic>
      <p:pic>
        <p:nvPicPr>
          <p:cNvPr id="16" name="Picture 15">
            <a:extLst>
              <a:ext uri="{FF2B5EF4-FFF2-40B4-BE49-F238E27FC236}">
                <a16:creationId xmlns:a16="http://schemas.microsoft.com/office/drawing/2014/main" id="{D1B30988-6E83-679C-2785-6ABF01316AD3}"/>
              </a:ext>
            </a:extLst>
          </p:cNvPr>
          <p:cNvPicPr>
            <a:picLocks noChangeAspect="1"/>
          </p:cNvPicPr>
          <p:nvPr/>
        </p:nvPicPr>
        <p:blipFill>
          <a:blip r:embed="rId3"/>
          <a:stretch>
            <a:fillRect/>
          </a:stretch>
        </p:blipFill>
        <p:spPr>
          <a:xfrm>
            <a:off x="7885464" y="705789"/>
            <a:ext cx="4306536" cy="1977937"/>
          </a:xfrm>
          <a:prstGeom prst="rect">
            <a:avLst/>
          </a:prstGeom>
        </p:spPr>
      </p:pic>
      <p:sp>
        <p:nvSpPr>
          <p:cNvPr id="2" name="Title 1">
            <a:extLst>
              <a:ext uri="{FF2B5EF4-FFF2-40B4-BE49-F238E27FC236}">
                <a16:creationId xmlns:a16="http://schemas.microsoft.com/office/drawing/2014/main" id="{98DFFFC4-8BBD-2593-E275-134052E088FF}"/>
              </a:ext>
            </a:extLst>
          </p:cNvPr>
          <p:cNvSpPr>
            <a:spLocks noGrp="1"/>
          </p:cNvSpPr>
          <p:nvPr>
            <p:ph type="title"/>
          </p:nvPr>
        </p:nvSpPr>
        <p:spPr>
          <a:xfrm>
            <a:off x="0" y="23667"/>
            <a:ext cx="9404723" cy="1400530"/>
          </a:xfrm>
        </p:spPr>
        <p:txBody>
          <a:bodyPr/>
          <a:lstStyle/>
          <a:p>
            <a:r>
              <a:rPr lang="en-GB" sz="2400" b="1" dirty="0"/>
              <a:t>1. Read and Subscribe to our Blog</a:t>
            </a:r>
          </a:p>
        </p:txBody>
      </p:sp>
      <p:pic>
        <p:nvPicPr>
          <p:cNvPr id="9" name="Content Placeholder 8">
            <a:extLst>
              <a:ext uri="{FF2B5EF4-FFF2-40B4-BE49-F238E27FC236}">
                <a16:creationId xmlns:a16="http://schemas.microsoft.com/office/drawing/2014/main" id="{A85CD44C-E585-B4D9-F55C-1BECC3232886}"/>
              </a:ext>
            </a:extLst>
          </p:cNvPr>
          <p:cNvPicPr>
            <a:picLocks noGrp="1" noChangeAspect="1"/>
          </p:cNvPicPr>
          <p:nvPr>
            <p:ph idx="1"/>
          </p:nvPr>
        </p:nvPicPr>
        <p:blipFill>
          <a:blip r:embed="rId4"/>
          <a:stretch>
            <a:fillRect/>
          </a:stretch>
        </p:blipFill>
        <p:spPr>
          <a:xfrm>
            <a:off x="0" y="676376"/>
            <a:ext cx="4318000" cy="1871205"/>
          </a:xfrm>
        </p:spPr>
      </p:pic>
      <p:pic>
        <p:nvPicPr>
          <p:cNvPr id="11" name="Picture 10">
            <a:extLst>
              <a:ext uri="{FF2B5EF4-FFF2-40B4-BE49-F238E27FC236}">
                <a16:creationId xmlns:a16="http://schemas.microsoft.com/office/drawing/2014/main" id="{E4B8AC56-6DBF-54F3-573F-36E2C2A35BE6}"/>
              </a:ext>
            </a:extLst>
          </p:cNvPr>
          <p:cNvPicPr>
            <a:picLocks noChangeAspect="1"/>
          </p:cNvPicPr>
          <p:nvPr/>
        </p:nvPicPr>
        <p:blipFill>
          <a:blip r:embed="rId5"/>
          <a:stretch>
            <a:fillRect/>
          </a:stretch>
        </p:blipFill>
        <p:spPr>
          <a:xfrm>
            <a:off x="2145757" y="676375"/>
            <a:ext cx="4306537" cy="1977937"/>
          </a:xfrm>
          <a:prstGeom prst="rect">
            <a:avLst/>
          </a:prstGeom>
        </p:spPr>
      </p:pic>
      <p:pic>
        <p:nvPicPr>
          <p:cNvPr id="12" name="Content Placeholder 4" descr="A close up of a sign&#10;&#10;Description automatically generated">
            <a:extLst>
              <a:ext uri="{FF2B5EF4-FFF2-40B4-BE49-F238E27FC236}">
                <a16:creationId xmlns:a16="http://schemas.microsoft.com/office/drawing/2014/main" id="{1F58FD81-3708-9C62-49DB-A2648B299D1A}"/>
              </a:ext>
            </a:extLst>
          </p:cNvPr>
          <p:cNvPicPr>
            <a:picLocks noChangeAspect="1"/>
          </p:cNvPicPr>
          <p:nvPr/>
        </p:nvPicPr>
        <p:blipFill>
          <a:blip r:embed="rId6"/>
          <a:stretch>
            <a:fillRect/>
          </a:stretch>
        </p:blipFill>
        <p:spPr>
          <a:xfrm>
            <a:off x="9895840" y="113766"/>
            <a:ext cx="1719112" cy="1125220"/>
          </a:xfrm>
          <a:prstGeom prst="rect">
            <a:avLst/>
          </a:prstGeom>
        </p:spPr>
      </p:pic>
      <p:pic>
        <p:nvPicPr>
          <p:cNvPr id="14" name="Picture 13">
            <a:extLst>
              <a:ext uri="{FF2B5EF4-FFF2-40B4-BE49-F238E27FC236}">
                <a16:creationId xmlns:a16="http://schemas.microsoft.com/office/drawing/2014/main" id="{51BDF30E-40C8-EFEE-9A0F-E6F1159B756C}"/>
              </a:ext>
            </a:extLst>
          </p:cNvPr>
          <p:cNvPicPr>
            <a:picLocks noChangeAspect="1"/>
          </p:cNvPicPr>
          <p:nvPr/>
        </p:nvPicPr>
        <p:blipFill>
          <a:blip r:embed="rId7"/>
          <a:stretch>
            <a:fillRect/>
          </a:stretch>
        </p:blipFill>
        <p:spPr>
          <a:xfrm>
            <a:off x="4272238" y="676373"/>
            <a:ext cx="4325813" cy="1977937"/>
          </a:xfrm>
          <a:prstGeom prst="rect">
            <a:avLst/>
          </a:prstGeom>
        </p:spPr>
      </p:pic>
      <p:sp>
        <p:nvSpPr>
          <p:cNvPr id="23" name="TextBox 22">
            <a:extLst>
              <a:ext uri="{FF2B5EF4-FFF2-40B4-BE49-F238E27FC236}">
                <a16:creationId xmlns:a16="http://schemas.microsoft.com/office/drawing/2014/main" id="{DEEBE8AA-82B6-89E4-C9A3-34ACFAF87203}"/>
              </a:ext>
            </a:extLst>
          </p:cNvPr>
          <p:cNvSpPr txBox="1"/>
          <p:nvPr/>
        </p:nvSpPr>
        <p:spPr>
          <a:xfrm>
            <a:off x="206561" y="2963039"/>
            <a:ext cx="11899900" cy="3477875"/>
          </a:xfrm>
          <a:prstGeom prst="rect">
            <a:avLst/>
          </a:prstGeom>
          <a:noFill/>
        </p:spPr>
        <p:txBody>
          <a:bodyPr wrap="square" rtlCol="0">
            <a:spAutoFit/>
          </a:bodyPr>
          <a:lstStyle/>
          <a:p>
            <a:pPr marL="342900" indent="-342900">
              <a:buFont typeface="Arial" panose="020B0604020202020204" pitchFamily="34" charset="0"/>
              <a:buChar char="•"/>
            </a:pPr>
            <a:r>
              <a:rPr lang="en-GB" sz="2000" dirty="0"/>
              <a:t>Over 350 blog posts </a:t>
            </a:r>
          </a:p>
          <a:p>
            <a:endParaRPr lang="en-GB" sz="2000" dirty="0"/>
          </a:p>
          <a:p>
            <a:pPr marL="342900" indent="-342900">
              <a:buFont typeface="Arial" panose="020B0604020202020204" pitchFamily="34" charset="0"/>
              <a:buChar char="•"/>
            </a:pPr>
            <a:r>
              <a:rPr lang="en-GB" sz="2000" dirty="0"/>
              <a:t>Around 3 posts per week</a:t>
            </a:r>
          </a:p>
          <a:p>
            <a:endParaRPr lang="en-GB" sz="2000" dirty="0"/>
          </a:p>
          <a:p>
            <a:pPr marL="342900" indent="-342900">
              <a:buFont typeface="Arial" panose="020B0604020202020204" pitchFamily="34" charset="0"/>
              <a:buChar char="•"/>
            </a:pPr>
            <a:r>
              <a:rPr lang="en-GB" sz="2000" dirty="0"/>
              <a:t>Subscribe via ‘subscribe’ box at the bottom of each page.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endParaRPr lang="en-GB" sz="2000" dirty="0"/>
          </a:p>
          <a:p>
            <a:pPr marL="342900" indent="-342900">
              <a:buFont typeface="Arial" panose="020B0604020202020204" pitchFamily="34" charset="0"/>
              <a:buChar char="•"/>
            </a:pPr>
            <a:r>
              <a:rPr lang="en-GB" sz="2000" dirty="0"/>
              <a:t>Search for key terms (e.g., ‘dementia’) via ‘search’ box at bottom of each page.</a:t>
            </a:r>
          </a:p>
          <a:p>
            <a:pPr marL="342900" indent="-342900">
              <a:buFont typeface="Arial" panose="020B0604020202020204" pitchFamily="34" charset="0"/>
              <a:buChar char="•"/>
            </a:pPr>
            <a:endParaRPr lang="en-GB" sz="2000" dirty="0"/>
          </a:p>
          <a:p>
            <a:endParaRPr lang="en-GB" sz="2000" dirty="0"/>
          </a:p>
        </p:txBody>
      </p:sp>
      <p:pic>
        <p:nvPicPr>
          <p:cNvPr id="20" name="Picture 19">
            <a:extLst>
              <a:ext uri="{FF2B5EF4-FFF2-40B4-BE49-F238E27FC236}">
                <a16:creationId xmlns:a16="http://schemas.microsoft.com/office/drawing/2014/main" id="{A13F3F12-DFD1-2B34-60ED-44F2F7061547}"/>
              </a:ext>
            </a:extLst>
          </p:cNvPr>
          <p:cNvPicPr>
            <a:picLocks noChangeAspect="1"/>
          </p:cNvPicPr>
          <p:nvPr/>
        </p:nvPicPr>
        <p:blipFill rotWithShape="1">
          <a:blip r:embed="rId8"/>
          <a:srcRect t="8963" b="5889"/>
          <a:stretch/>
        </p:blipFill>
        <p:spPr>
          <a:xfrm>
            <a:off x="624238" y="4758392"/>
            <a:ext cx="4078123" cy="524808"/>
          </a:xfrm>
          <a:prstGeom prst="rect">
            <a:avLst/>
          </a:prstGeom>
        </p:spPr>
      </p:pic>
      <p:pic>
        <p:nvPicPr>
          <p:cNvPr id="25" name="Picture 24">
            <a:extLst>
              <a:ext uri="{FF2B5EF4-FFF2-40B4-BE49-F238E27FC236}">
                <a16:creationId xmlns:a16="http://schemas.microsoft.com/office/drawing/2014/main" id="{53A4046F-42DF-268E-0D00-BA826A6C7932}"/>
              </a:ext>
            </a:extLst>
          </p:cNvPr>
          <p:cNvPicPr>
            <a:picLocks noChangeAspect="1"/>
          </p:cNvPicPr>
          <p:nvPr/>
        </p:nvPicPr>
        <p:blipFill>
          <a:blip r:embed="rId9"/>
          <a:stretch>
            <a:fillRect/>
          </a:stretch>
        </p:blipFill>
        <p:spPr>
          <a:xfrm>
            <a:off x="624237" y="5935801"/>
            <a:ext cx="4078123" cy="505113"/>
          </a:xfrm>
          <a:prstGeom prst="rect">
            <a:avLst/>
          </a:prstGeom>
        </p:spPr>
      </p:pic>
    </p:spTree>
    <p:extLst>
      <p:ext uri="{BB962C8B-B14F-4D97-AF65-F5344CB8AC3E}">
        <p14:creationId xmlns:p14="http://schemas.microsoft.com/office/powerpoint/2010/main" val="3771974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0"/>
          <p:cNvSpPr txBox="1">
            <a:spLocks noGrp="1"/>
          </p:cNvSpPr>
          <p:nvPr>
            <p:ph type="title"/>
          </p:nvPr>
        </p:nvSpPr>
        <p:spPr>
          <a:xfrm>
            <a:off x="0" y="-73813"/>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2400"/>
              <a:buFont typeface="Century Gothic"/>
              <a:buNone/>
            </a:pPr>
            <a:r>
              <a:rPr lang="en-GB" b="1">
                <a:latin typeface="Arial" panose="020B0604020202020204" pitchFamily="34" charset="0"/>
                <a:cs typeface="Arial" panose="020B0604020202020204" pitchFamily="34" charset="0"/>
              </a:rPr>
              <a:t>2. Observe a Hearing (and maybe write a blog?)</a:t>
            </a:r>
            <a:endParaRPr lang="en-GB" dirty="0">
              <a:latin typeface="Arial" panose="020B0604020202020204" pitchFamily="34" charset="0"/>
              <a:cs typeface="Arial" panose="020B0604020202020204" pitchFamily="34" charset="0"/>
            </a:endParaRPr>
          </a:p>
        </p:txBody>
      </p:sp>
      <p:sp>
        <p:nvSpPr>
          <p:cNvPr id="250" name="Google Shape;250;p10"/>
          <p:cNvSpPr txBox="1">
            <a:spLocks noGrp="1"/>
          </p:cNvSpPr>
          <p:nvPr>
            <p:ph type="body" idx="1"/>
          </p:nvPr>
        </p:nvSpPr>
        <p:spPr>
          <a:xfrm>
            <a:off x="232936" y="843915"/>
            <a:ext cx="9358104" cy="5890259"/>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342900" lvl="0" indent="-241300" algn="l" rtl="0">
              <a:spcBef>
                <a:spcPts val="0"/>
              </a:spcBef>
              <a:spcAft>
                <a:spcPts val="0"/>
              </a:spcAft>
              <a:buSzPts val="1600"/>
              <a:buNone/>
            </a:pPr>
            <a:endParaRPr lang="en-GB" dirty="0"/>
          </a:p>
          <a:p>
            <a:pPr marL="342900" lvl="0" indent="-241300" algn="l" rtl="0">
              <a:spcBef>
                <a:spcPts val="1000"/>
              </a:spcBef>
              <a:spcAft>
                <a:spcPts val="0"/>
              </a:spcAft>
              <a:buSzPts val="1600"/>
              <a:buNone/>
            </a:pPr>
            <a:endParaRPr lang="en-GB" dirty="0"/>
          </a:p>
        </p:txBody>
      </p:sp>
      <p:pic>
        <p:nvPicPr>
          <p:cNvPr id="251" name="Google Shape;251;p10" descr="A close up of a sign&#10;&#10;Description automatically generated"/>
          <p:cNvPicPr preferRelativeResize="0">
            <a:picLocks noGrp="1"/>
          </p:cNvPicPr>
          <p:nvPr>
            <p:ph type="body" idx="1"/>
          </p:nvPr>
        </p:nvPicPr>
        <p:blipFill rotWithShape="1">
          <a:blip r:embed="rId3">
            <a:alphaModFix/>
          </a:blip>
          <a:srcRect/>
          <a:stretch/>
        </p:blipFill>
        <p:spPr>
          <a:xfrm>
            <a:off x="9885680" y="114300"/>
            <a:ext cx="1719112" cy="1125220"/>
          </a:xfrm>
          <a:prstGeom prst="rect">
            <a:avLst/>
          </a:prstGeom>
          <a:noFill/>
          <a:ln>
            <a:noFill/>
          </a:ln>
        </p:spPr>
      </p:pic>
      <p:pic>
        <p:nvPicPr>
          <p:cNvPr id="253" name="Google Shape;253;p10"/>
          <p:cNvPicPr preferRelativeResize="0"/>
          <p:nvPr/>
        </p:nvPicPr>
        <p:blipFill rotWithShape="1">
          <a:blip r:embed="rId4">
            <a:alphaModFix/>
          </a:blip>
          <a:srcRect/>
          <a:stretch/>
        </p:blipFill>
        <p:spPr>
          <a:xfrm>
            <a:off x="431109" y="1200301"/>
            <a:ext cx="5065452" cy="5177485"/>
          </a:xfrm>
          <a:prstGeom prst="rect">
            <a:avLst/>
          </a:prstGeom>
          <a:noFill/>
          <a:ln>
            <a:noFill/>
          </a:ln>
        </p:spPr>
      </p:pic>
      <p:sp>
        <p:nvSpPr>
          <p:cNvPr id="254" name="Google Shape;254;p10"/>
          <p:cNvSpPr txBox="1"/>
          <p:nvPr/>
        </p:nvSpPr>
        <p:spPr>
          <a:xfrm>
            <a:off x="4418628" y="1388386"/>
            <a:ext cx="2933551" cy="3477835"/>
          </a:xfrm>
          <a:prstGeom prst="rect">
            <a:avLst/>
          </a:prstGeom>
          <a:solidFill>
            <a:srgbClr val="DAE6EB"/>
          </a:solid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GB" sz="2000" dirty="0">
                <a:solidFill>
                  <a:schemeClr val="dk1"/>
                </a:solidFill>
                <a:latin typeface="+mj-lt"/>
                <a:ea typeface="Century Gothic"/>
                <a:cs typeface="Century Gothic"/>
                <a:sym typeface="Century Gothic"/>
              </a:rPr>
              <a:t>Featured Hearings</a:t>
            </a:r>
            <a:endParaRPr sz="2000" dirty="0">
              <a:latin typeface="+mj-lt"/>
            </a:endParaRPr>
          </a:p>
          <a:p>
            <a:pPr marL="0" marR="0" lvl="0" indent="0" algn="l" rtl="0">
              <a:spcBef>
                <a:spcPts val="0"/>
              </a:spcBef>
              <a:spcAft>
                <a:spcPts val="0"/>
              </a:spcAft>
              <a:buNone/>
            </a:pPr>
            <a:endParaRPr sz="2000" dirty="0">
              <a:solidFill>
                <a:schemeClr val="dk1"/>
              </a:solidFill>
              <a:latin typeface="+mj-lt"/>
              <a:ea typeface="Century Gothic"/>
              <a:cs typeface="Century Gothic"/>
              <a:sym typeface="Century Gothic"/>
            </a:endParaRPr>
          </a:p>
          <a:p>
            <a:pPr marL="285750" indent="-285750">
              <a:buClr>
                <a:schemeClr val="dk1"/>
              </a:buClr>
              <a:buSzPts val="1800"/>
              <a:buFont typeface="Arial"/>
              <a:buChar char="•"/>
            </a:pPr>
            <a:r>
              <a:rPr lang="en-GB" sz="2000" dirty="0">
                <a:solidFill>
                  <a:schemeClr val="dk1"/>
                </a:solidFill>
                <a:latin typeface="+mj-lt"/>
                <a:ea typeface="Century Gothic"/>
                <a:cs typeface="Century Gothic"/>
                <a:sym typeface="Century Gothic"/>
              </a:rPr>
              <a:t>Selection of most accessible hearings each day</a:t>
            </a:r>
            <a:endParaRPr sz="2000" dirty="0">
              <a:latin typeface="+mj-lt"/>
            </a:endParaRPr>
          </a:p>
          <a:p>
            <a:pPr marL="285750" marR="0" lvl="0" indent="-171450" algn="l" rtl="0">
              <a:spcBef>
                <a:spcPts val="0"/>
              </a:spcBef>
              <a:spcAft>
                <a:spcPts val="0"/>
              </a:spcAft>
              <a:buClr>
                <a:schemeClr val="lt1"/>
              </a:buClr>
              <a:buSzPts val="1800"/>
              <a:buFont typeface="Arial"/>
              <a:buNone/>
            </a:pPr>
            <a:endParaRPr sz="2000" dirty="0">
              <a:solidFill>
                <a:schemeClr val="dk1"/>
              </a:solidFill>
              <a:latin typeface="+mj-lt"/>
              <a:ea typeface="Century Gothic"/>
              <a:cs typeface="Century Gothic"/>
              <a:sym typeface="Century Gothic"/>
            </a:endParaRPr>
          </a:p>
          <a:p>
            <a:pPr marL="285750" indent="-285750">
              <a:buClr>
                <a:schemeClr val="dk1"/>
              </a:buClr>
              <a:buSzPts val="1800"/>
              <a:buFont typeface="Arial"/>
              <a:buChar char="•"/>
            </a:pPr>
            <a:r>
              <a:rPr lang="en-GB" sz="2000" dirty="0">
                <a:solidFill>
                  <a:schemeClr val="dk1"/>
                </a:solidFill>
                <a:latin typeface="+mj-lt"/>
                <a:ea typeface="Century Gothic"/>
                <a:cs typeface="Century Gothic"/>
                <a:sym typeface="Century Gothic"/>
              </a:rPr>
              <a:t>Probably best ‘first step’ for anyone interested in observing CoP in action</a:t>
            </a:r>
          </a:p>
        </p:txBody>
      </p:sp>
      <p:sp>
        <p:nvSpPr>
          <p:cNvPr id="255" name="Google Shape;255;p10"/>
          <p:cNvSpPr txBox="1"/>
          <p:nvPr/>
        </p:nvSpPr>
        <p:spPr>
          <a:xfrm>
            <a:off x="807712" y="660190"/>
            <a:ext cx="4312245" cy="400110"/>
          </a:xfrm>
          <a:prstGeom prst="rect">
            <a:avLst/>
          </a:prstGeom>
          <a:solidFill>
            <a:srgbClr val="DAE6E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dirty="0">
                <a:solidFill>
                  <a:schemeClr val="dk1"/>
                </a:solidFill>
                <a:latin typeface="Century Gothic"/>
                <a:ea typeface="Century Gothic"/>
                <a:cs typeface="Century Gothic"/>
                <a:sym typeface="Century Gothic"/>
              </a:rPr>
              <a:t>openjusticecourtofprotection.org</a:t>
            </a:r>
            <a:endParaRPr dirty="0"/>
          </a:p>
        </p:txBody>
      </p:sp>
      <p:pic>
        <p:nvPicPr>
          <p:cNvPr id="3" name="Picture 2">
            <a:extLst>
              <a:ext uri="{FF2B5EF4-FFF2-40B4-BE49-F238E27FC236}">
                <a16:creationId xmlns:a16="http://schemas.microsoft.com/office/drawing/2014/main" id="{760E902A-589A-A168-DDCF-8AB007752C19}"/>
              </a:ext>
            </a:extLst>
          </p:cNvPr>
          <p:cNvPicPr>
            <a:picLocks noChangeAspect="1"/>
          </p:cNvPicPr>
          <p:nvPr/>
        </p:nvPicPr>
        <p:blipFill>
          <a:blip r:embed="rId5"/>
          <a:stretch>
            <a:fillRect/>
          </a:stretch>
        </p:blipFill>
        <p:spPr>
          <a:xfrm>
            <a:off x="8552287" y="2530959"/>
            <a:ext cx="2372146" cy="2022645"/>
          </a:xfrm>
          <a:prstGeom prst="rect">
            <a:avLst/>
          </a:prstGeom>
        </p:spPr>
      </p:pic>
      <p:sp>
        <p:nvSpPr>
          <p:cNvPr id="6" name="Google Shape;255;p10">
            <a:extLst>
              <a:ext uri="{FF2B5EF4-FFF2-40B4-BE49-F238E27FC236}">
                <a16:creationId xmlns:a16="http://schemas.microsoft.com/office/drawing/2014/main" id="{F98698B2-6D8C-9E04-2D54-7E50916A976F}"/>
              </a:ext>
            </a:extLst>
          </p:cNvPr>
          <p:cNvSpPr txBox="1"/>
          <p:nvPr/>
        </p:nvSpPr>
        <p:spPr>
          <a:xfrm>
            <a:off x="8494469" y="1974536"/>
            <a:ext cx="2487781" cy="400069"/>
          </a:xfrm>
          <a:prstGeom prst="rect">
            <a:avLst/>
          </a:prstGeom>
          <a:solidFill>
            <a:srgbClr val="DAE6E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dirty="0">
                <a:solidFill>
                  <a:schemeClr val="dk1"/>
                </a:solidFill>
                <a:latin typeface="Century Gothic"/>
                <a:sym typeface="Century Gothic"/>
              </a:rPr>
              <a:t>@OpenJusticeCoP</a:t>
            </a:r>
            <a:endParaRPr dirty="0"/>
          </a:p>
        </p:txBody>
      </p:sp>
      <p:sp>
        <p:nvSpPr>
          <p:cNvPr id="9" name="TextBox 8">
            <a:extLst>
              <a:ext uri="{FF2B5EF4-FFF2-40B4-BE49-F238E27FC236}">
                <a16:creationId xmlns:a16="http://schemas.microsoft.com/office/drawing/2014/main" id="{527E2A84-99D5-C76E-43E4-9CF3EB2FA66B}"/>
              </a:ext>
            </a:extLst>
          </p:cNvPr>
          <p:cNvSpPr txBox="1"/>
          <p:nvPr/>
        </p:nvSpPr>
        <p:spPr>
          <a:xfrm>
            <a:off x="8216900" y="4866221"/>
            <a:ext cx="2933551" cy="1323439"/>
          </a:xfrm>
          <a:prstGeom prst="rect">
            <a:avLst/>
          </a:prstGeom>
          <a:solidFill>
            <a:schemeClr val="tx1">
              <a:lumMod val="85000"/>
            </a:schemeClr>
          </a:solidFill>
        </p:spPr>
        <p:txBody>
          <a:bodyPr wrap="square" rtlCol="0">
            <a:spAutoFit/>
          </a:bodyPr>
          <a:lstStyle/>
          <a:p>
            <a:pPr marL="342900" indent="-342900">
              <a:buFont typeface="Arial" panose="020B0604020202020204" pitchFamily="34" charset="0"/>
              <a:buChar char="•"/>
            </a:pPr>
            <a:r>
              <a:rPr lang="en-GB" sz="2000" dirty="0">
                <a:solidFill>
                  <a:schemeClr val="bg1"/>
                </a:solidFill>
              </a:rPr>
              <a:t>More hearings (including regional)</a:t>
            </a:r>
          </a:p>
          <a:p>
            <a:pPr marL="342900" indent="-342900">
              <a:buFont typeface="Arial" panose="020B0604020202020204" pitchFamily="34" charset="0"/>
              <a:buChar char="•"/>
            </a:pPr>
            <a:endParaRPr lang="en-GB" sz="2000" dirty="0">
              <a:solidFill>
                <a:schemeClr val="bg1"/>
              </a:solidFill>
            </a:endParaRPr>
          </a:p>
          <a:p>
            <a:pPr marL="342900" indent="-342900">
              <a:buFont typeface="Arial" panose="020B0604020202020204" pitchFamily="34" charset="0"/>
              <a:buChar char="•"/>
            </a:pPr>
            <a:r>
              <a:rPr lang="en-GB" sz="2000" dirty="0">
                <a:solidFill>
                  <a:schemeClr val="bg1"/>
                </a:solidFill>
              </a:rPr>
              <a:t>Ad hoc updates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4">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14" name="Picture 13" descr="A close up of a sign&#10;&#10;Description automatically generated">
            <a:extLst>
              <a:ext uri="{FF2B5EF4-FFF2-40B4-BE49-F238E27FC236}">
                <a16:creationId xmlns:a16="http://schemas.microsoft.com/office/drawing/2014/main" id="{B13BB139-ECC4-4165-99EB-AFFD272BB3F2}"/>
              </a:ext>
            </a:extLst>
          </p:cNvPr>
          <p:cNvPicPr>
            <a:picLocks noChangeAspect="1"/>
          </p:cNvPicPr>
          <p:nvPr/>
        </p:nvPicPr>
        <p:blipFill>
          <a:blip r:embed="rId5"/>
          <a:stretch>
            <a:fillRect/>
          </a:stretch>
        </p:blipFill>
        <p:spPr>
          <a:xfrm>
            <a:off x="184632" y="1173890"/>
            <a:ext cx="4916470" cy="4739375"/>
          </a:xfrm>
          <a:prstGeom prst="rect">
            <a:avLst/>
          </a:prstGeom>
          <a:solidFill>
            <a:schemeClr val="tx1"/>
          </a:solidFill>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Further Details and Contact</a:t>
            </a:r>
          </a:p>
        </p:txBody>
      </p:sp>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211454" y="814388"/>
            <a:ext cx="9267826" cy="5662295"/>
          </a:xfrm>
        </p:spPr>
        <p:txBody>
          <a:bodyPr/>
          <a:lstStyle/>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
        <p:nvSpPr>
          <p:cNvPr id="7" name="TextBox 6">
            <a:extLst>
              <a:ext uri="{FF2B5EF4-FFF2-40B4-BE49-F238E27FC236}">
                <a16:creationId xmlns:a16="http://schemas.microsoft.com/office/drawing/2014/main" id="{44FE05E9-CBCE-41E4-BF80-5D434CECCDEB}"/>
              </a:ext>
            </a:extLst>
          </p:cNvPr>
          <p:cNvSpPr txBox="1"/>
          <p:nvPr/>
        </p:nvSpPr>
        <p:spPr>
          <a:xfrm>
            <a:off x="10426232" y="2560725"/>
            <a:ext cx="1178560" cy="100584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TextBox 11">
            <a:extLst>
              <a:ext uri="{FF2B5EF4-FFF2-40B4-BE49-F238E27FC236}">
                <a16:creationId xmlns:a16="http://schemas.microsoft.com/office/drawing/2014/main" id="{2EF11F1A-E236-47FC-A8F4-BAB4CF1FE35A}"/>
              </a:ext>
            </a:extLst>
          </p:cNvPr>
          <p:cNvSpPr txBox="1"/>
          <p:nvPr/>
        </p:nvSpPr>
        <p:spPr>
          <a:xfrm>
            <a:off x="9615902" y="4887770"/>
            <a:ext cx="2539758" cy="738664"/>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8" name="Speech Bubble: Rectangle with Corners Rounded 17">
            <a:extLst>
              <a:ext uri="{FF2B5EF4-FFF2-40B4-BE49-F238E27FC236}">
                <a16:creationId xmlns:a16="http://schemas.microsoft.com/office/drawing/2014/main" id="{B2824989-E696-4BBD-B296-78A183DC80A0}"/>
              </a:ext>
            </a:extLst>
          </p:cNvPr>
          <p:cNvSpPr/>
          <p:nvPr/>
        </p:nvSpPr>
        <p:spPr>
          <a:xfrm>
            <a:off x="5618480" y="814388"/>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entury Gothic" panose="020B0502020202020204"/>
                <a:ea typeface="+mn-ea"/>
                <a:cs typeface="+mn-cs"/>
              </a:rPr>
              <a:t>Website: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entury Gothic" panose="020B0502020202020204"/>
                <a:ea typeface="+mn-ea"/>
                <a:cs typeface="+mn-cs"/>
              </a:rPr>
              <a:t>openjusticecourtofprotection.org</a:t>
            </a:r>
          </a:p>
        </p:txBody>
      </p:sp>
      <p:sp>
        <p:nvSpPr>
          <p:cNvPr id="20" name="Speech Bubble: Rectangle with Corners Rounded 19">
            <a:extLst>
              <a:ext uri="{FF2B5EF4-FFF2-40B4-BE49-F238E27FC236}">
                <a16:creationId xmlns:a16="http://schemas.microsoft.com/office/drawing/2014/main" id="{F0AB1092-44D5-49E4-867D-AE5ABE30314B}"/>
              </a:ext>
            </a:extLst>
          </p:cNvPr>
          <p:cNvSpPr/>
          <p:nvPr/>
        </p:nvSpPr>
        <p:spPr>
          <a:xfrm>
            <a:off x="5618480" y="2941395"/>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entury Gothic" panose="020B0502020202020204"/>
                <a:ea typeface="+mn-ea"/>
                <a:cs typeface="+mn-cs"/>
              </a:rPr>
              <a:t>Twitter: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entury Gothic" panose="020B0502020202020204"/>
                <a:ea typeface="+mn-ea"/>
                <a:cs typeface="+mn-cs"/>
              </a:rPr>
              <a:t>@OpenJusticeCoP</a:t>
            </a:r>
          </a:p>
        </p:txBody>
      </p:sp>
      <p:sp>
        <p:nvSpPr>
          <p:cNvPr id="21" name="Speech Bubble: Rectangle with Corners Rounded 20">
            <a:extLst>
              <a:ext uri="{FF2B5EF4-FFF2-40B4-BE49-F238E27FC236}">
                <a16:creationId xmlns:a16="http://schemas.microsoft.com/office/drawing/2014/main" id="{1E4F2431-EE12-4C60-8694-CB37F2050748}"/>
              </a:ext>
            </a:extLst>
          </p:cNvPr>
          <p:cNvSpPr/>
          <p:nvPr/>
        </p:nvSpPr>
        <p:spPr>
          <a:xfrm>
            <a:off x="5618480" y="5068402"/>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entury Gothic" panose="020B0502020202020204"/>
                <a:ea typeface="+mn-ea"/>
                <a:cs typeface="+mn-cs"/>
              </a:rPr>
              <a:t>Email: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entury Gothic" panose="020B0502020202020204"/>
                <a:ea typeface="+mn-ea"/>
                <a:cs typeface="+mn-cs"/>
              </a:rPr>
              <a:t>OpenJustice@yahoo.com</a:t>
            </a:r>
          </a:p>
        </p:txBody>
      </p:sp>
      <p:sp>
        <p:nvSpPr>
          <p:cNvPr id="6" name="Content Placeholder 5">
            <a:extLst>
              <a:ext uri="{FF2B5EF4-FFF2-40B4-BE49-F238E27FC236}">
                <a16:creationId xmlns:a16="http://schemas.microsoft.com/office/drawing/2014/main" id="{2474B594-528E-C79A-737F-A1AA3EB7CA0E}"/>
              </a:ext>
            </a:extLst>
          </p:cNvPr>
          <p:cNvSpPr>
            <a:spLocks noGrp="1"/>
          </p:cNvSpPr>
          <p:nvPr>
            <p:ph idx="1"/>
          </p:nvPr>
        </p:nvSpPr>
        <p:spPr>
          <a:xfrm>
            <a:off x="4784617" y="1447800"/>
            <a:ext cx="4721486" cy="4572000"/>
          </a:xfrm>
        </p:spPr>
        <p:txBody>
          <a:bodyPr/>
          <a:lstStyle/>
          <a:p>
            <a:endParaRPr lang="en-GB" dirty="0"/>
          </a:p>
        </p:txBody>
      </p:sp>
      <p:sp>
        <p:nvSpPr>
          <p:cNvPr id="3" name="TextBox 2">
            <a:extLst>
              <a:ext uri="{FF2B5EF4-FFF2-40B4-BE49-F238E27FC236}">
                <a16:creationId xmlns:a16="http://schemas.microsoft.com/office/drawing/2014/main" id="{4EEADAC5-2572-819A-A41C-34ACC1BAC9E1}"/>
              </a:ext>
            </a:extLst>
          </p:cNvPr>
          <p:cNvSpPr txBox="1"/>
          <p:nvPr/>
        </p:nvSpPr>
        <p:spPr>
          <a:xfrm>
            <a:off x="9885680" y="2297081"/>
            <a:ext cx="1701802" cy="2492990"/>
          </a:xfrm>
          <a:prstGeom prst="rect">
            <a:avLst/>
          </a:prstGeom>
          <a:solidFill>
            <a:schemeClr val="accent5">
              <a:lumMod val="75000"/>
            </a:schemeClr>
          </a:solidFill>
          <a:ln>
            <a:solidFill>
              <a:srgbClr val="C00000"/>
            </a:solidFill>
          </a:ln>
        </p:spPr>
        <p:txBody>
          <a:bodyPr wrap="square" rtlCol="0">
            <a:spAutoFit/>
          </a:bodyPr>
          <a:lstStyle/>
          <a:p>
            <a:r>
              <a:rPr lang="en-GB" sz="1200" b="1" dirty="0"/>
              <a:t>The OJCOP Team</a:t>
            </a:r>
          </a:p>
          <a:p>
            <a:endParaRPr lang="en-GB" sz="1200" dirty="0"/>
          </a:p>
          <a:p>
            <a:pPr marL="171450" indent="-171450">
              <a:buFont typeface="Arial" panose="020B0604020202020204" pitchFamily="34" charset="0"/>
              <a:buChar char="•"/>
            </a:pPr>
            <a:r>
              <a:rPr lang="en-GB" sz="1200" dirty="0"/>
              <a:t>Celia Kitzinger</a:t>
            </a:r>
          </a:p>
          <a:p>
            <a:r>
              <a:rPr lang="en-GB" sz="1200" i="1" dirty="0"/>
              <a:t>Co-Director</a:t>
            </a:r>
          </a:p>
          <a:p>
            <a:endParaRPr lang="en-GB" sz="1200" i="1" dirty="0"/>
          </a:p>
          <a:p>
            <a:pPr marL="171450" indent="-171450">
              <a:buFont typeface="Arial" panose="020B0604020202020204" pitchFamily="34" charset="0"/>
              <a:buChar char="•"/>
            </a:pPr>
            <a:r>
              <a:rPr lang="en-GB" sz="1200" dirty="0"/>
              <a:t>Gill Loomes-Quinn</a:t>
            </a:r>
          </a:p>
          <a:p>
            <a:r>
              <a:rPr lang="en-GB" sz="1200" i="1" dirty="0"/>
              <a:t>Co-Director</a:t>
            </a:r>
          </a:p>
          <a:p>
            <a:endParaRPr lang="en-GB" sz="1200" i="1" dirty="0"/>
          </a:p>
          <a:p>
            <a:pPr marL="171450" indent="-171450">
              <a:buFont typeface="Arial" panose="020B0604020202020204" pitchFamily="34" charset="0"/>
              <a:buChar char="•"/>
            </a:pPr>
            <a:r>
              <a:rPr lang="en-GB" sz="1200" dirty="0"/>
              <a:t>Kirsty Stuart</a:t>
            </a:r>
          </a:p>
          <a:p>
            <a:r>
              <a:rPr lang="en-GB" sz="1200" i="1" dirty="0"/>
              <a:t>Core Team Member</a:t>
            </a:r>
          </a:p>
          <a:p>
            <a:endParaRPr lang="en-GB" sz="1200" i="1" dirty="0"/>
          </a:p>
          <a:p>
            <a:pPr marL="171450" indent="-171450">
              <a:buFont typeface="Arial" panose="020B0604020202020204" pitchFamily="34" charset="0"/>
              <a:buChar char="•"/>
            </a:pPr>
            <a:r>
              <a:rPr lang="en-GB" sz="1200" dirty="0"/>
              <a:t>Claire Martin</a:t>
            </a:r>
          </a:p>
          <a:p>
            <a:r>
              <a:rPr lang="en-GB" sz="1200" i="1" dirty="0"/>
              <a:t>Core Team Member</a:t>
            </a:r>
          </a:p>
        </p:txBody>
      </p:sp>
    </p:spTree>
    <p:extLst>
      <p:ext uri="{BB962C8B-B14F-4D97-AF65-F5344CB8AC3E}">
        <p14:creationId xmlns:p14="http://schemas.microsoft.com/office/powerpoint/2010/main" val="760040826"/>
      </p:ext>
    </p:extLst>
  </p:cSld>
  <p:clrMapOvr>
    <a:masterClrMapping/>
  </p:clrMapOvr>
  <mc:AlternateContent xmlns:mc="http://schemas.openxmlformats.org/markup-compatibility/2006" xmlns:p14="http://schemas.microsoft.com/office/powerpoint/2010/main">
    <mc:Choice Requires="p14">
      <p:transition spd="slow" p14:dur="2000" advTm="7862"/>
    </mc:Choice>
    <mc:Fallback xmlns="">
      <p:transition spd="slow" advTm="7862"/>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TotalTime>
  <Words>863</Words>
  <Application>Microsoft Office PowerPoint</Application>
  <PresentationFormat>Widescreen</PresentationFormat>
  <Paragraphs>92</Paragraphs>
  <Slides>6</Slides>
  <Notes>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vt:i4>
      </vt:variant>
    </vt:vector>
  </HeadingPairs>
  <TitlesOfParts>
    <vt:vector size="13" baseType="lpstr">
      <vt:lpstr>Arial</vt:lpstr>
      <vt:lpstr>Calibri</vt:lpstr>
      <vt:lpstr>Calibri Light</vt:lpstr>
      <vt:lpstr>Century Gothic</vt:lpstr>
      <vt:lpstr>Wingdings 3</vt:lpstr>
      <vt:lpstr>Office Theme</vt:lpstr>
      <vt:lpstr>Ion</vt:lpstr>
      <vt:lpstr>OLDER PEOPLE AND MENTAL CAPACITY: THE IMPORTANCE OF OPEN JUSTICE IN THE COURT OF PROTECTION  THE OPEN JUSTICE COURT OF PROTECTION PROJECT</vt:lpstr>
      <vt:lpstr>Older People in the Court of Protection </vt:lpstr>
      <vt:lpstr>Transparency &amp; Open Justice </vt:lpstr>
      <vt:lpstr>1. Read and Subscribe to our Blog</vt:lpstr>
      <vt:lpstr>2. Observe a Hearing (and maybe write a blog?)</vt:lpstr>
      <vt:lpstr>Further Details and 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OLDER PEOPLE AND MENTAL CAPACITY: THE IMPORTANCE OF OPEN JUSTICE IN THE COURT OF PROTECTION  THE OPEN JUSTICE COURT OF PROTECTION PROJECT</dc:title>
  <dc:creator>Gillian Loomes</dc:creator>
  <cp:lastModifiedBy>Gillian Loomes</cp:lastModifiedBy>
  <cp:revision>1</cp:revision>
  <dcterms:created xsi:type="dcterms:W3CDTF">2023-04-27T13:45:04Z</dcterms:created>
  <dcterms:modified xsi:type="dcterms:W3CDTF">2023-04-28T10:00:13Z</dcterms:modified>
</cp:coreProperties>
</file>